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301" r:id="rId3"/>
    <p:sldId id="303" r:id="rId4"/>
    <p:sldId id="302" r:id="rId5"/>
    <p:sldId id="306" r:id="rId6"/>
    <p:sldId id="305" r:id="rId7"/>
    <p:sldId id="307" r:id="rId8"/>
    <p:sldId id="295" r:id="rId9"/>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54CC"/>
    <a:srgbClr val="AC74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AT"/>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34E2A8-46E1-4142-A026-F408A8F61515}" type="datetimeFigureOut">
              <a:rPr lang="de-AT" smtClean="0"/>
              <a:t>12.01.2015</a:t>
            </a:fld>
            <a:endParaRPr lang="de-AT"/>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AT"/>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2D8919-34D7-4DEA-8A46-A6D6F9DA797A}" type="slidenum">
              <a:rPr lang="de-AT" smtClean="0"/>
              <a:t>‹Nr.›</a:t>
            </a:fld>
            <a:endParaRPr lang="de-AT"/>
          </a:p>
        </p:txBody>
      </p:sp>
    </p:spTree>
    <p:extLst>
      <p:ext uri="{BB962C8B-B14F-4D97-AF65-F5344CB8AC3E}">
        <p14:creationId xmlns:p14="http://schemas.microsoft.com/office/powerpoint/2010/main" val="2870033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Die Aktion Familienfasttag fördert rund 100 Frauen-Projekte in Asien, Lateinamerika und Afrika. Frauen erfahren, dass sie Rechte haben: auf Bildung, auf Gesundheit, auf eine Leben ohne Gewalt, auf faire Arbeitsbedingungen sowie auf politische Mitbestimmung und auf ökonomische Möglichkeiten.</a:t>
            </a:r>
          </a:p>
        </p:txBody>
      </p:sp>
      <p:sp>
        <p:nvSpPr>
          <p:cNvPr id="4" name="Foliennummernplatzhalter 3"/>
          <p:cNvSpPr>
            <a:spLocks noGrp="1"/>
          </p:cNvSpPr>
          <p:nvPr>
            <p:ph type="sldNum" sz="quarter" idx="10"/>
          </p:nvPr>
        </p:nvSpPr>
        <p:spPr/>
        <p:txBody>
          <a:bodyPr/>
          <a:lstStyle/>
          <a:p>
            <a:fld id="{702D8919-34D7-4DEA-8A46-A6D6F9DA797A}" type="slidenum">
              <a:rPr lang="de-AT" smtClean="0"/>
              <a:t>1</a:t>
            </a:fld>
            <a:endParaRPr lang="de-AT"/>
          </a:p>
        </p:txBody>
      </p:sp>
    </p:spTree>
    <p:extLst>
      <p:ext uri="{BB962C8B-B14F-4D97-AF65-F5344CB8AC3E}">
        <p14:creationId xmlns:p14="http://schemas.microsoft.com/office/powerpoint/2010/main" val="16000805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„Frauen gehören ins Haus zu den Kindern“, heißt es in Nicaragua, dessen Bevölkerung </a:t>
            </a:r>
            <a:r>
              <a:rPr lang="de-AT" sz="1200" b="0" kern="1200" dirty="0" smtClean="0">
                <a:solidFill>
                  <a:schemeClr val="tx1"/>
                </a:solidFill>
                <a:effectLst/>
                <a:latin typeface="+mn-lt"/>
                <a:ea typeface="+mn-ea"/>
                <a:cs typeface="+mn-cs"/>
              </a:rPr>
              <a:t>zu zwei Dritteln lediglich die Grundschule abgeschlossen hat, wo der „Machismo“ das Zusammenleben prägt, Frauenrechte weitgehend missachtet werden und Gewalt gegen Frauen an der Tagesordnung ist. 27 % aller verheirateten oder in einer Partnerschaft lebenden Frauen geben an, bereits einmal von ihrem Partner misshandelt worden zu sein. </a:t>
            </a:r>
            <a:r>
              <a:rPr lang="de-AT" sz="1200" kern="1200" dirty="0" smtClean="0">
                <a:solidFill>
                  <a:schemeClr val="tx1"/>
                </a:solidFill>
                <a:effectLst/>
                <a:latin typeface="+mn-lt"/>
                <a:ea typeface="+mn-ea"/>
                <a:cs typeface="+mn-cs"/>
              </a:rPr>
              <a:t>Dunkelheit, Angst und Ohnmacht bestimmen ihr Leben. </a:t>
            </a:r>
          </a:p>
        </p:txBody>
      </p:sp>
      <p:sp>
        <p:nvSpPr>
          <p:cNvPr id="4" name="Foliennummernplatzhalter 3"/>
          <p:cNvSpPr>
            <a:spLocks noGrp="1"/>
          </p:cNvSpPr>
          <p:nvPr>
            <p:ph type="sldNum" sz="quarter" idx="10"/>
          </p:nvPr>
        </p:nvSpPr>
        <p:spPr/>
        <p:txBody>
          <a:bodyPr/>
          <a:lstStyle/>
          <a:p>
            <a:fld id="{702D8919-34D7-4DEA-8A46-A6D6F9DA797A}" type="slidenum">
              <a:rPr lang="de-AT" smtClean="0"/>
              <a:t>2</a:t>
            </a:fld>
            <a:endParaRPr lang="de-AT"/>
          </a:p>
        </p:txBody>
      </p:sp>
    </p:spTree>
    <p:extLst>
      <p:ext uri="{BB962C8B-B14F-4D97-AF65-F5344CB8AC3E}">
        <p14:creationId xmlns:p14="http://schemas.microsoft.com/office/powerpoint/2010/main" val="22467474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FEM, die „</a:t>
            </a:r>
            <a:r>
              <a:rPr lang="de-AT" sz="1200" kern="1200" dirty="0" err="1" smtClean="0">
                <a:solidFill>
                  <a:schemeClr val="tx1"/>
                </a:solidFill>
                <a:effectLst/>
                <a:latin typeface="+mn-lt"/>
                <a:ea typeface="+mn-ea"/>
                <a:cs typeface="+mn-cs"/>
              </a:rPr>
              <a:t>Fundación</a:t>
            </a:r>
            <a:r>
              <a:rPr lang="de-AT" sz="1200" kern="1200" dirty="0" smtClean="0">
                <a:solidFill>
                  <a:schemeClr val="tx1"/>
                </a:solidFill>
                <a:effectLst/>
                <a:latin typeface="+mn-lt"/>
                <a:ea typeface="+mn-ea"/>
                <a:cs typeface="+mn-cs"/>
              </a:rPr>
              <a:t> entre </a:t>
            </a:r>
            <a:r>
              <a:rPr lang="de-AT" sz="1200" kern="1200" dirty="0" err="1" smtClean="0">
                <a:solidFill>
                  <a:schemeClr val="tx1"/>
                </a:solidFill>
                <a:effectLst/>
                <a:latin typeface="+mn-lt"/>
                <a:ea typeface="+mn-ea"/>
                <a:cs typeface="+mn-cs"/>
              </a:rPr>
              <a:t>Mujeres</a:t>
            </a:r>
            <a:r>
              <a:rPr lang="de-AT" sz="1200" kern="1200" dirty="0" smtClean="0">
                <a:solidFill>
                  <a:schemeClr val="tx1"/>
                </a:solidFill>
                <a:effectLst/>
                <a:latin typeface="+mn-lt"/>
                <a:ea typeface="+mn-ea"/>
                <a:cs typeface="+mn-cs"/>
              </a:rPr>
              <a:t>“, die </a:t>
            </a:r>
            <a:r>
              <a:rPr lang="de-AT" sz="1200" kern="1200" dirty="0" err="1" smtClean="0">
                <a:solidFill>
                  <a:schemeClr val="tx1"/>
                </a:solidFill>
                <a:effectLst/>
                <a:latin typeface="+mn-lt"/>
                <a:ea typeface="+mn-ea"/>
                <a:cs typeface="+mn-cs"/>
              </a:rPr>
              <a:t>kfb</a:t>
            </a:r>
            <a:r>
              <a:rPr lang="de-AT" sz="1200" kern="1200" dirty="0" smtClean="0">
                <a:solidFill>
                  <a:schemeClr val="tx1"/>
                </a:solidFill>
                <a:effectLst/>
                <a:latin typeface="+mn-lt"/>
                <a:ea typeface="+mn-ea"/>
                <a:cs typeface="+mn-cs"/>
              </a:rPr>
              <a:t>-Partnerorganisation, wurde als feministische und frauenpolitische Organisation gegründet. Sie hat den Frauen völlig neue Perspektiven eröffnet:</a:t>
            </a:r>
          </a:p>
          <a:p>
            <a:r>
              <a:rPr lang="de-AT" sz="1200" kern="1200" dirty="0" smtClean="0">
                <a:solidFill>
                  <a:schemeClr val="tx1"/>
                </a:solidFill>
                <a:effectLst/>
                <a:latin typeface="+mn-lt"/>
                <a:ea typeface="+mn-ea"/>
                <a:cs typeface="+mn-cs"/>
              </a:rPr>
              <a:t> </a:t>
            </a:r>
          </a:p>
          <a:p>
            <a:r>
              <a:rPr lang="de-AT" sz="1200" kern="1200" dirty="0" smtClean="0">
                <a:solidFill>
                  <a:schemeClr val="tx1"/>
                </a:solidFill>
                <a:effectLst/>
                <a:latin typeface="+mn-lt"/>
                <a:ea typeface="+mn-ea"/>
                <a:cs typeface="+mn-cs"/>
              </a:rPr>
              <a:t>„Dank der Bildungsprogramme von FEM begannen wir uns zu organisieren und lernten unsere Rechte als Frauen kennen. Wir haben uns verändert, wir sind sowohl ideologisch als auch wirtschaftlich stärker geworden. Heute fühlen wir uns in der Lage zu sprechen, für uns selbst zu bestimmen, unsere eigenen Entscheidungen zu treffen. Ich denke, es sind viele Dinge die wir in der Gemeinschaft von FEM gelernt haben.“ sagt Gloria, eine der Frauen.</a:t>
            </a:r>
          </a:p>
        </p:txBody>
      </p:sp>
      <p:sp>
        <p:nvSpPr>
          <p:cNvPr id="4" name="Foliennummernplatzhalter 3"/>
          <p:cNvSpPr>
            <a:spLocks noGrp="1"/>
          </p:cNvSpPr>
          <p:nvPr>
            <p:ph type="sldNum" sz="quarter" idx="10"/>
          </p:nvPr>
        </p:nvSpPr>
        <p:spPr/>
        <p:txBody>
          <a:bodyPr/>
          <a:lstStyle/>
          <a:p>
            <a:fld id="{702D8919-34D7-4DEA-8A46-A6D6F9DA797A}" type="slidenum">
              <a:rPr lang="de-AT" smtClean="0"/>
              <a:t>3</a:t>
            </a:fld>
            <a:endParaRPr lang="de-AT"/>
          </a:p>
        </p:txBody>
      </p:sp>
    </p:spTree>
    <p:extLst>
      <p:ext uri="{BB962C8B-B14F-4D97-AF65-F5344CB8AC3E}">
        <p14:creationId xmlns:p14="http://schemas.microsoft.com/office/powerpoint/2010/main" val="2036041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„Früher durfte ich nicht zum meinem Mann auf das Feld. Jetzt weiß ich, dass ich am Feld arbeiten und Mais anpflanzen kann, weil ich gelernt habe, als Bäuerin zu arbeiten. Bei FEM habe ich gelernt, den Boden biologisch zu bewirtschaften“, berichtet </a:t>
            </a:r>
            <a:r>
              <a:rPr lang="de-AT" sz="1200" kern="1200" dirty="0" err="1" smtClean="0">
                <a:solidFill>
                  <a:schemeClr val="tx1"/>
                </a:solidFill>
                <a:effectLst/>
                <a:latin typeface="+mn-lt"/>
                <a:ea typeface="+mn-ea"/>
                <a:cs typeface="+mn-cs"/>
              </a:rPr>
              <a:t>Ivania</a:t>
            </a:r>
            <a:r>
              <a:rPr lang="de-AT" sz="1200" kern="1200" dirty="0" smtClean="0">
                <a:solidFill>
                  <a:schemeClr val="tx1"/>
                </a:solidFill>
                <a:effectLst/>
                <a:latin typeface="+mn-lt"/>
                <a:ea typeface="+mn-ea"/>
                <a:cs typeface="+mn-cs"/>
              </a:rPr>
              <a:t>. </a:t>
            </a:r>
          </a:p>
        </p:txBody>
      </p:sp>
      <p:sp>
        <p:nvSpPr>
          <p:cNvPr id="4" name="Foliennummernplatzhalter 3"/>
          <p:cNvSpPr>
            <a:spLocks noGrp="1"/>
          </p:cNvSpPr>
          <p:nvPr>
            <p:ph type="sldNum" sz="quarter" idx="10"/>
          </p:nvPr>
        </p:nvSpPr>
        <p:spPr/>
        <p:txBody>
          <a:bodyPr/>
          <a:lstStyle/>
          <a:p>
            <a:fld id="{702D8919-34D7-4DEA-8A46-A6D6F9DA797A}" type="slidenum">
              <a:rPr lang="de-AT" smtClean="0"/>
              <a:t>4</a:t>
            </a:fld>
            <a:endParaRPr lang="de-AT"/>
          </a:p>
        </p:txBody>
      </p:sp>
    </p:spTree>
    <p:extLst>
      <p:ext uri="{BB962C8B-B14F-4D97-AF65-F5344CB8AC3E}">
        <p14:creationId xmlns:p14="http://schemas.microsoft.com/office/powerpoint/2010/main" val="413287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Maria Elena hat viel erreicht: Mit Hilfe von FEM hat sie ein gutes Selbstwertgefühl entwickelt und ist Imkerin geworden. Voller Freude sagt sie über sich selbst: „Bevor ich FEM kennenlernte, ging ich nie aus, ich war schüchtern. In der Frauengruppe begann ich zu reden und lernte mich selber besser kennen. Jetzt weiß ich um meine Rechte als Frau. Ich sagte mir: `Ich bin eine Frau und ich kann viel erreichen.` Heute bin ich Imkerin, ich kann meinen eigenen Bienenhonig ernten und es gibt mir etwas, dass es eine Männerarbeit ist, die ich auch machen kann.“</a:t>
            </a:r>
          </a:p>
        </p:txBody>
      </p:sp>
      <p:sp>
        <p:nvSpPr>
          <p:cNvPr id="4" name="Foliennummernplatzhalter 3"/>
          <p:cNvSpPr>
            <a:spLocks noGrp="1"/>
          </p:cNvSpPr>
          <p:nvPr>
            <p:ph type="sldNum" sz="quarter" idx="10"/>
          </p:nvPr>
        </p:nvSpPr>
        <p:spPr/>
        <p:txBody>
          <a:bodyPr/>
          <a:lstStyle/>
          <a:p>
            <a:fld id="{702D8919-34D7-4DEA-8A46-A6D6F9DA797A}" type="slidenum">
              <a:rPr lang="de-AT" smtClean="0"/>
              <a:t>5</a:t>
            </a:fld>
            <a:endParaRPr lang="de-AT"/>
          </a:p>
        </p:txBody>
      </p:sp>
    </p:spTree>
    <p:extLst>
      <p:ext uri="{BB962C8B-B14F-4D97-AF65-F5344CB8AC3E}">
        <p14:creationId xmlns:p14="http://schemas.microsoft.com/office/powerpoint/2010/main" val="35417868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Die Frauen haben sich gemeinsamen in einer Kooperative organisiert, in der sie Kaffee, Gemüse, Wein, Marmelade, Brot und andere landwirtschaftliche Produkte für den Eigenbedarf, aber auch für lokale, nationale und internationale Märkte herstellen.</a:t>
            </a:r>
          </a:p>
        </p:txBody>
      </p:sp>
      <p:sp>
        <p:nvSpPr>
          <p:cNvPr id="4" name="Foliennummernplatzhalter 3"/>
          <p:cNvSpPr>
            <a:spLocks noGrp="1"/>
          </p:cNvSpPr>
          <p:nvPr>
            <p:ph type="sldNum" sz="quarter" idx="10"/>
          </p:nvPr>
        </p:nvSpPr>
        <p:spPr/>
        <p:txBody>
          <a:bodyPr/>
          <a:lstStyle/>
          <a:p>
            <a:fld id="{702D8919-34D7-4DEA-8A46-A6D6F9DA797A}" type="slidenum">
              <a:rPr lang="de-AT" smtClean="0"/>
              <a:t>6</a:t>
            </a:fld>
            <a:endParaRPr lang="de-AT"/>
          </a:p>
        </p:txBody>
      </p:sp>
    </p:spTree>
    <p:extLst>
      <p:ext uri="{BB962C8B-B14F-4D97-AF65-F5344CB8AC3E}">
        <p14:creationId xmlns:p14="http://schemas.microsoft.com/office/powerpoint/2010/main" val="3128627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FEM unterstützt sie mit Beratung, orientiert sich dabei an ökologischen Grundsätzen und den Werten einer „solidarischen Ökonomie“: </a:t>
            </a:r>
          </a:p>
          <a:p>
            <a:r>
              <a:rPr lang="de-AT" sz="1200" kern="1200" dirty="0" smtClean="0">
                <a:solidFill>
                  <a:schemeClr val="tx1"/>
                </a:solidFill>
                <a:effectLst/>
                <a:latin typeface="+mn-lt"/>
                <a:ea typeface="+mn-ea"/>
                <a:cs typeface="+mn-cs"/>
              </a:rPr>
              <a:t>Menschen, nicht Waren stehen im Zentrum des Lebens. Frauen erzielen nicht nur eigenes Einkommen, sondern erleben, wie gegenseitige Hilfe und die Übernahme von Verantwortung stärken. Sie sind dadurch fähig, einen Betrieb selbst zu verwalten. So sind sie Mitbestimmende in einem sozialen Entwicklungsmodell, das auf Gleichberechtigung beruht. </a:t>
            </a:r>
          </a:p>
        </p:txBody>
      </p:sp>
      <p:sp>
        <p:nvSpPr>
          <p:cNvPr id="4" name="Foliennummernplatzhalter 3"/>
          <p:cNvSpPr>
            <a:spLocks noGrp="1"/>
          </p:cNvSpPr>
          <p:nvPr>
            <p:ph type="sldNum" sz="quarter" idx="10"/>
          </p:nvPr>
        </p:nvSpPr>
        <p:spPr/>
        <p:txBody>
          <a:bodyPr/>
          <a:lstStyle/>
          <a:p>
            <a:fld id="{702D8919-34D7-4DEA-8A46-A6D6F9DA797A}" type="slidenum">
              <a:rPr lang="de-AT" smtClean="0"/>
              <a:t>7</a:t>
            </a:fld>
            <a:endParaRPr lang="de-AT"/>
          </a:p>
        </p:txBody>
      </p:sp>
    </p:spTree>
    <p:extLst>
      <p:ext uri="{BB962C8B-B14F-4D97-AF65-F5344CB8AC3E}">
        <p14:creationId xmlns:p14="http://schemas.microsoft.com/office/powerpoint/2010/main" val="3128627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teilen spendet </a:t>
            </a:r>
            <a:r>
              <a:rPr lang="de-AT" sz="1200" kern="1200" dirty="0" err="1" smtClean="0">
                <a:solidFill>
                  <a:schemeClr val="tx1"/>
                </a:solidFill>
                <a:effectLst/>
                <a:latin typeface="+mn-lt"/>
                <a:ea typeface="+mn-ea"/>
                <a:cs typeface="+mn-cs"/>
              </a:rPr>
              <a:t>zukunft</a:t>
            </a:r>
            <a:endParaRPr lang="de-AT" sz="1200" kern="1200" dirty="0" smtClean="0">
              <a:solidFill>
                <a:schemeClr val="tx1"/>
              </a:solidFill>
              <a:effectLst/>
              <a:latin typeface="+mn-lt"/>
              <a:ea typeface="+mn-ea"/>
              <a:cs typeface="+mn-cs"/>
            </a:endParaRPr>
          </a:p>
          <a:p>
            <a:r>
              <a:rPr lang="de-DE" sz="1200" b="1" kern="1200" dirty="0" smtClean="0">
                <a:solidFill>
                  <a:schemeClr val="tx1"/>
                </a:solidFill>
                <a:effectLst/>
                <a:latin typeface="+mn-lt"/>
                <a:ea typeface="+mn-ea"/>
                <a:cs typeface="+mn-cs"/>
              </a:rPr>
              <a:t>Mit 20,- Euro</a:t>
            </a:r>
            <a:r>
              <a:rPr lang="de-DE" sz="1200" kern="1200" dirty="0" smtClean="0">
                <a:solidFill>
                  <a:schemeClr val="tx1"/>
                </a:solidFill>
                <a:effectLst/>
                <a:latin typeface="+mn-lt"/>
                <a:ea typeface="+mn-ea"/>
                <a:cs typeface="+mn-cs"/>
              </a:rPr>
              <a:t> ermöglichen Sie einer jungen Frau die Teilnahme an einem Workshop, der sie über Ausbildungschancen aufklärt und ihr Mut und Motivation gibt, ihre Zukunft selbst in die Hand zu nehmen.</a:t>
            </a:r>
            <a:endParaRPr lang="de-AT" sz="1200" kern="1200" dirty="0" smtClean="0">
              <a:solidFill>
                <a:schemeClr val="tx1"/>
              </a:solidFill>
              <a:effectLst/>
              <a:latin typeface="+mn-lt"/>
              <a:ea typeface="+mn-ea"/>
              <a:cs typeface="+mn-cs"/>
            </a:endParaRPr>
          </a:p>
          <a:p>
            <a:r>
              <a:rPr lang="de-DE" sz="1200" b="1" kern="1200" dirty="0" smtClean="0">
                <a:solidFill>
                  <a:schemeClr val="tx1"/>
                </a:solidFill>
                <a:effectLst/>
                <a:latin typeface="+mn-lt"/>
                <a:ea typeface="+mn-ea"/>
                <a:cs typeface="+mn-cs"/>
              </a:rPr>
              <a:t>Mit 50,- Euro</a:t>
            </a:r>
            <a:r>
              <a:rPr lang="de-DE" sz="1200" kern="1200" dirty="0" smtClean="0">
                <a:solidFill>
                  <a:schemeClr val="tx1"/>
                </a:solidFill>
                <a:effectLst/>
                <a:latin typeface="+mn-lt"/>
                <a:ea typeface="+mn-ea"/>
                <a:cs typeface="+mn-cs"/>
              </a:rPr>
              <a:t> sichern Sie eine Schülerin die Unterrichtsmaterialien für ein ganzes Jahr.</a:t>
            </a:r>
            <a:endParaRPr lang="de-AT" sz="1200" kern="1200" dirty="0" smtClean="0">
              <a:solidFill>
                <a:schemeClr val="tx1"/>
              </a:solidFill>
              <a:effectLst/>
              <a:latin typeface="+mn-lt"/>
              <a:ea typeface="+mn-ea"/>
              <a:cs typeface="+mn-cs"/>
            </a:endParaRPr>
          </a:p>
          <a:p>
            <a:r>
              <a:rPr lang="de-DE" sz="1200" b="1" kern="1200" dirty="0" smtClean="0">
                <a:solidFill>
                  <a:schemeClr val="tx1"/>
                </a:solidFill>
                <a:effectLst/>
                <a:latin typeface="+mn-lt"/>
                <a:ea typeface="+mn-ea"/>
                <a:cs typeface="+mn-cs"/>
              </a:rPr>
              <a:t>Mit 300,- Euro</a:t>
            </a:r>
            <a:r>
              <a:rPr lang="de-DE" sz="1200" kern="1200" dirty="0" smtClean="0">
                <a:solidFill>
                  <a:schemeClr val="tx1"/>
                </a:solidFill>
                <a:effectLst/>
                <a:latin typeface="+mn-lt"/>
                <a:ea typeface="+mn-ea"/>
                <a:cs typeface="+mn-cs"/>
              </a:rPr>
              <a:t> ermöglichen Sie einer Studentin, die landwirtschaftliche Universität zu besuchen und das Wissen in ihrem Dorf weiterzugeben.</a:t>
            </a:r>
            <a:endParaRPr lang="de-AT" sz="1200" kern="1200" dirty="0" smtClean="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702D8919-34D7-4DEA-8A46-A6D6F9DA797A}" type="slidenum">
              <a:rPr lang="de-AT" smtClean="0"/>
              <a:t>8</a:t>
            </a:fld>
            <a:endParaRPr lang="de-AT"/>
          </a:p>
        </p:txBody>
      </p:sp>
    </p:spTree>
    <p:extLst>
      <p:ext uri="{BB962C8B-B14F-4D97-AF65-F5344CB8AC3E}">
        <p14:creationId xmlns:p14="http://schemas.microsoft.com/office/powerpoint/2010/main" val="1600080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AT"/>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AT"/>
          </a:p>
        </p:txBody>
      </p:sp>
      <p:sp>
        <p:nvSpPr>
          <p:cNvPr id="4" name="Datumsplatzhalter 3"/>
          <p:cNvSpPr>
            <a:spLocks noGrp="1"/>
          </p:cNvSpPr>
          <p:nvPr>
            <p:ph type="dt" sz="half" idx="10"/>
          </p:nvPr>
        </p:nvSpPr>
        <p:spPr/>
        <p:txBody>
          <a:bodyPr/>
          <a:lstStyle/>
          <a:p>
            <a:fld id="{8C7ADE54-888C-4B40-AFDE-D140939838EE}" type="datetimeFigureOut">
              <a:rPr lang="de-AT" smtClean="0"/>
              <a:t>12.01.2015</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34363275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p>
            <a:fld id="{8C7ADE54-888C-4B40-AFDE-D140939838EE}" type="datetimeFigureOut">
              <a:rPr lang="de-AT" smtClean="0"/>
              <a:t>12.01.2015</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327279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AT"/>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8C7ADE54-888C-4B40-AFDE-D140939838EE}" type="datetimeFigureOut">
              <a:rPr lang="de-AT" smtClean="0"/>
              <a:t>12.01.2015</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9400830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Datumsplatzhalter 4"/>
          <p:cNvSpPr>
            <a:spLocks noGrp="1"/>
          </p:cNvSpPr>
          <p:nvPr>
            <p:ph type="dt" sz="half" idx="10"/>
          </p:nvPr>
        </p:nvSpPr>
        <p:spPr/>
        <p:txBody>
          <a:bodyPr/>
          <a:lstStyle/>
          <a:p>
            <a:fld id="{8C7ADE54-888C-4B40-AFDE-D140939838EE}" type="datetimeFigureOut">
              <a:rPr lang="de-AT" smtClean="0"/>
              <a:t>12.01.2015</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29667339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AT"/>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Datumsplatzhalter 6"/>
          <p:cNvSpPr>
            <a:spLocks noGrp="1"/>
          </p:cNvSpPr>
          <p:nvPr>
            <p:ph type="dt" sz="half" idx="10"/>
          </p:nvPr>
        </p:nvSpPr>
        <p:spPr/>
        <p:txBody>
          <a:bodyPr/>
          <a:lstStyle/>
          <a:p>
            <a:fld id="{8C7ADE54-888C-4B40-AFDE-D140939838EE}" type="datetimeFigureOut">
              <a:rPr lang="de-AT" smtClean="0"/>
              <a:t>12.01.2015</a:t>
            </a:fld>
            <a:endParaRPr lang="de-AT"/>
          </a:p>
        </p:txBody>
      </p:sp>
      <p:sp>
        <p:nvSpPr>
          <p:cNvPr id="8" name="Fußzeilenplatzhalter 7"/>
          <p:cNvSpPr>
            <a:spLocks noGrp="1"/>
          </p:cNvSpPr>
          <p:nvPr>
            <p:ph type="ftr" sz="quarter" idx="11"/>
          </p:nvPr>
        </p:nvSpPr>
        <p:spPr/>
        <p:txBody>
          <a:bodyPr/>
          <a:lstStyle/>
          <a:p>
            <a:endParaRPr lang="de-AT"/>
          </a:p>
        </p:txBody>
      </p:sp>
      <p:sp>
        <p:nvSpPr>
          <p:cNvPr id="9" name="Foliennummernplatzhalter 8"/>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40747959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Datumsplatzhalter 2"/>
          <p:cNvSpPr>
            <a:spLocks noGrp="1"/>
          </p:cNvSpPr>
          <p:nvPr>
            <p:ph type="dt" sz="half" idx="10"/>
          </p:nvPr>
        </p:nvSpPr>
        <p:spPr/>
        <p:txBody>
          <a:bodyPr/>
          <a:lstStyle/>
          <a:p>
            <a:fld id="{8C7ADE54-888C-4B40-AFDE-D140939838EE}" type="datetimeFigureOut">
              <a:rPr lang="de-AT" smtClean="0"/>
              <a:t>12.01.2015</a:t>
            </a:fld>
            <a:endParaRPr lang="de-AT"/>
          </a:p>
        </p:txBody>
      </p:sp>
      <p:sp>
        <p:nvSpPr>
          <p:cNvPr id="4" name="Fußzeilenplatzhalter 3"/>
          <p:cNvSpPr>
            <a:spLocks noGrp="1"/>
          </p:cNvSpPr>
          <p:nvPr>
            <p:ph type="ftr" sz="quarter" idx="11"/>
          </p:nvPr>
        </p:nvSpPr>
        <p:spPr/>
        <p:txBody>
          <a:bodyPr/>
          <a:lstStyle/>
          <a:p>
            <a:endParaRPr lang="de-AT"/>
          </a:p>
        </p:txBody>
      </p:sp>
      <p:sp>
        <p:nvSpPr>
          <p:cNvPr id="5" name="Foliennummernplatzhalter 4"/>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42654496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8C7ADE54-888C-4B40-AFDE-D140939838EE}" type="datetimeFigureOut">
              <a:rPr lang="de-AT" smtClean="0"/>
              <a:t>12.01.2015</a:t>
            </a:fld>
            <a:endParaRPr lang="de-AT"/>
          </a:p>
        </p:txBody>
      </p:sp>
      <p:sp>
        <p:nvSpPr>
          <p:cNvPr id="3" name="Fußzeilenplatzhalter 2"/>
          <p:cNvSpPr>
            <a:spLocks noGrp="1"/>
          </p:cNvSpPr>
          <p:nvPr>
            <p:ph type="ftr" sz="quarter" idx="11"/>
          </p:nvPr>
        </p:nvSpPr>
        <p:spPr/>
        <p:txBody>
          <a:bodyPr/>
          <a:lstStyle/>
          <a:p>
            <a:endParaRPr lang="de-AT"/>
          </a:p>
        </p:txBody>
      </p:sp>
      <p:sp>
        <p:nvSpPr>
          <p:cNvPr id="4" name="Foliennummernplatzhalter 3"/>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24854499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AT"/>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8C7ADE54-888C-4B40-AFDE-D140939838EE}" type="datetimeFigureOut">
              <a:rPr lang="de-AT" smtClean="0"/>
              <a:t>12.01.2015</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22130526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AT"/>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8C7ADE54-888C-4B40-AFDE-D140939838EE}" type="datetimeFigureOut">
              <a:rPr lang="de-AT" smtClean="0"/>
              <a:t>12.01.2015</a:t>
            </a:fld>
            <a:endParaRPr lang="de-AT"/>
          </a:p>
        </p:txBody>
      </p:sp>
      <p:sp>
        <p:nvSpPr>
          <p:cNvPr id="6" name="Fußzeilenplatzhalter 5"/>
          <p:cNvSpPr>
            <a:spLocks noGrp="1"/>
          </p:cNvSpPr>
          <p:nvPr>
            <p:ph type="ftr" sz="quarter" idx="11"/>
          </p:nvPr>
        </p:nvSpPr>
        <p:spPr/>
        <p:txBody>
          <a:bodyPr/>
          <a:lstStyle/>
          <a:p>
            <a:endParaRPr lang="de-AT"/>
          </a:p>
        </p:txBody>
      </p:sp>
      <p:sp>
        <p:nvSpPr>
          <p:cNvPr id="7" name="Foliennummernplatzhalter 6"/>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37314315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p>
            <a:fld id="{8C7ADE54-888C-4B40-AFDE-D140939838EE}" type="datetimeFigureOut">
              <a:rPr lang="de-AT" smtClean="0"/>
              <a:t>12.01.2015</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18261120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p>
            <a:fld id="{8C7ADE54-888C-4B40-AFDE-D140939838EE}" type="datetimeFigureOut">
              <a:rPr lang="de-AT" smtClean="0"/>
              <a:t>12.01.2015</a:t>
            </a:fld>
            <a:endParaRPr lang="de-AT"/>
          </a:p>
        </p:txBody>
      </p:sp>
      <p:sp>
        <p:nvSpPr>
          <p:cNvPr id="5" name="Fußzeilenplatzhalter 4"/>
          <p:cNvSpPr>
            <a:spLocks noGrp="1"/>
          </p:cNvSpPr>
          <p:nvPr>
            <p:ph type="ftr" sz="quarter" idx="11"/>
          </p:nvPr>
        </p:nvSpPr>
        <p:spPr/>
        <p:txBody>
          <a:bodyPr/>
          <a:lstStyle/>
          <a:p>
            <a:endParaRPr lang="de-AT"/>
          </a:p>
        </p:txBody>
      </p:sp>
      <p:sp>
        <p:nvSpPr>
          <p:cNvPr id="6" name="Foliennummernplatzhalter 5"/>
          <p:cNvSpPr>
            <a:spLocks noGrp="1"/>
          </p:cNvSpPr>
          <p:nvPr>
            <p:ph type="sldNum" sz="quarter" idx="12"/>
          </p:nvPr>
        </p:nvSpPr>
        <p:spPr/>
        <p:txBody>
          <a:bodyPr/>
          <a:lstStyle/>
          <a:p>
            <a:fld id="{555F9EBD-555B-4A18-B4E4-61B5384F6F05}" type="slidenum">
              <a:rPr lang="de-AT" smtClean="0"/>
              <a:t>‹Nr.›</a:t>
            </a:fld>
            <a:endParaRPr lang="de-AT"/>
          </a:p>
        </p:txBody>
      </p:sp>
    </p:spTree>
    <p:extLst>
      <p:ext uri="{BB962C8B-B14F-4D97-AF65-F5344CB8AC3E}">
        <p14:creationId xmlns:p14="http://schemas.microsoft.com/office/powerpoint/2010/main" val="10031324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AT"/>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ADE54-888C-4B40-AFDE-D140939838EE}" type="datetimeFigureOut">
              <a:rPr lang="de-AT" smtClean="0"/>
              <a:t>12.01.2015</a:t>
            </a:fld>
            <a:endParaRPr lang="de-AT"/>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AT"/>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5F9EBD-555B-4A18-B4E4-61B5384F6F05}" type="slidenum">
              <a:rPr lang="de-AT" smtClean="0"/>
              <a:t>‹Nr.›</a:t>
            </a:fld>
            <a:endParaRPr lang="de-AT"/>
          </a:p>
        </p:txBody>
      </p:sp>
    </p:spTree>
    <p:extLst>
      <p:ext uri="{BB962C8B-B14F-4D97-AF65-F5344CB8AC3E}">
        <p14:creationId xmlns:p14="http://schemas.microsoft.com/office/powerpoint/2010/main" val="58009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1.jpe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3.jpeg"/><Relationship Id="rId10" Type="http://schemas.openxmlformats.org/officeDocument/2006/relationships/image" Target="../media/image9.jpeg"/><Relationship Id="rId4" Type="http://schemas.openxmlformats.org/officeDocument/2006/relationships/image" Target="../media/image2.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3.jpe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3.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3.jpe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 name="Grafik 11"/>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980789" y="0"/>
            <a:ext cx="5183499" cy="6264979"/>
          </a:xfrm>
          <a:prstGeom prst="rect">
            <a:avLst/>
          </a:prstGeom>
        </p:spPr>
      </p:pic>
    </p:spTree>
    <p:extLst>
      <p:ext uri="{BB962C8B-B14F-4D97-AF65-F5344CB8AC3E}">
        <p14:creationId xmlns:p14="http://schemas.microsoft.com/office/powerpoint/2010/main" val="18900655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Ellipse 10"/>
          <p:cNvSpPr/>
          <p:nvPr/>
        </p:nvSpPr>
        <p:spPr>
          <a:xfrm>
            <a:off x="5724128" y="476672"/>
            <a:ext cx="3240000" cy="3240000"/>
          </a:xfrm>
          <a:prstGeom prst="ellipse">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p:cNvSpPr/>
          <p:nvPr/>
        </p:nvSpPr>
        <p:spPr>
          <a:xfrm rot="804453">
            <a:off x="4679832" y="3014037"/>
            <a:ext cx="3240000" cy="3240000"/>
          </a:xfrm>
          <a:prstGeom prst="ellipse">
            <a:avLst/>
          </a:prstGeom>
          <a:blipFill>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3" name="Ellipse 12"/>
          <p:cNvSpPr/>
          <p:nvPr/>
        </p:nvSpPr>
        <p:spPr>
          <a:xfrm>
            <a:off x="1115616" y="2971438"/>
            <a:ext cx="3240000" cy="3240000"/>
          </a:xfrm>
          <a:prstGeom prst="ellipse">
            <a:avLst/>
          </a:prstGeom>
          <a:blipFill>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2" name="Ellipse 11"/>
          <p:cNvSpPr/>
          <p:nvPr/>
        </p:nvSpPr>
        <p:spPr>
          <a:xfrm>
            <a:off x="3059832" y="764704"/>
            <a:ext cx="3240000" cy="3240000"/>
          </a:xfrm>
          <a:prstGeom prst="ellipse">
            <a:avLst/>
          </a:prstGeom>
          <a:blipFill>
            <a:blip r:embed="rId9"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p:cNvSpPr/>
          <p:nvPr/>
        </p:nvSpPr>
        <p:spPr>
          <a:xfrm>
            <a:off x="395536" y="52026"/>
            <a:ext cx="3240000" cy="3240000"/>
          </a:xfrm>
          <a:prstGeom prst="ellipse">
            <a:avLst/>
          </a:prstGeom>
          <a:blipFill>
            <a:blip r:embed="rId10"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extLst>
      <p:ext uri="{BB962C8B-B14F-4D97-AF65-F5344CB8AC3E}">
        <p14:creationId xmlns:p14="http://schemas.microsoft.com/office/powerpoint/2010/main" val="42085025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Grafik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35152" y="-34110"/>
            <a:ext cx="4425080" cy="6299089"/>
          </a:xfrm>
          <a:prstGeom prst="rect">
            <a:avLst/>
          </a:prstGeom>
        </p:spPr>
      </p:pic>
    </p:spTree>
    <p:extLst>
      <p:ext uri="{BB962C8B-B14F-4D97-AF65-F5344CB8AC3E}">
        <p14:creationId xmlns:p14="http://schemas.microsoft.com/office/powerpoint/2010/main" val="42085025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 name="Grafik 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784226" y="13854"/>
            <a:ext cx="5380062" cy="6259857"/>
          </a:xfrm>
          <a:prstGeom prst="rect">
            <a:avLst/>
          </a:prstGeom>
        </p:spPr>
      </p:pic>
    </p:spTree>
    <p:extLst>
      <p:ext uri="{BB962C8B-B14F-4D97-AF65-F5344CB8AC3E}">
        <p14:creationId xmlns:p14="http://schemas.microsoft.com/office/powerpoint/2010/main" val="42085025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Grafik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73463"/>
            <a:ext cx="9144000" cy="6095424"/>
          </a:xfrm>
          <a:prstGeom prst="rect">
            <a:avLst/>
          </a:prstGeom>
        </p:spPr>
      </p:pic>
    </p:spTree>
    <p:extLst>
      <p:ext uri="{BB962C8B-B14F-4D97-AF65-F5344CB8AC3E}">
        <p14:creationId xmlns:p14="http://schemas.microsoft.com/office/powerpoint/2010/main" val="17633850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Grafik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72052"/>
            <a:ext cx="9144000" cy="6096000"/>
          </a:xfrm>
          <a:prstGeom prst="rect">
            <a:avLst/>
          </a:prstGeom>
        </p:spPr>
      </p:pic>
    </p:spTree>
    <p:extLst>
      <p:ext uri="{BB962C8B-B14F-4D97-AF65-F5344CB8AC3E}">
        <p14:creationId xmlns:p14="http://schemas.microsoft.com/office/powerpoint/2010/main" val="17633850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Grafik 5"/>
          <p:cNvPicPr>
            <a:picLocks noChangeAspect="1"/>
          </p:cNvPicPr>
          <p:nvPr/>
        </p:nvPicPr>
        <p:blipFill rotWithShape="1">
          <a:blip r:embed="rId6" cstate="print">
            <a:extLst>
              <a:ext uri="{28A0092B-C50C-407E-A947-70E740481C1C}">
                <a14:useLocalDpi xmlns:a14="http://schemas.microsoft.com/office/drawing/2010/main" val="0"/>
              </a:ext>
            </a:extLst>
          </a:blip>
          <a:srcRect t="6256" b="2390"/>
          <a:stretch/>
        </p:blipFill>
        <p:spPr>
          <a:xfrm>
            <a:off x="90963" y="0"/>
            <a:ext cx="4646295" cy="6264979"/>
          </a:xfrm>
          <a:prstGeom prst="rect">
            <a:avLst/>
          </a:prstGeom>
        </p:spPr>
      </p:pic>
      <p:pic>
        <p:nvPicPr>
          <p:cNvPr id="8" name="Grafik 7"/>
          <p:cNvPicPr>
            <a:picLocks noChangeAspect="1"/>
          </p:cNvPicPr>
          <p:nvPr/>
        </p:nvPicPr>
        <p:blipFill rotWithShape="1">
          <a:blip r:embed="rId7" cstate="print">
            <a:extLst>
              <a:ext uri="{28A0092B-C50C-407E-A947-70E740481C1C}">
                <a14:useLocalDpi xmlns:a14="http://schemas.microsoft.com/office/drawing/2010/main" val="0"/>
              </a:ext>
            </a:extLst>
          </a:blip>
          <a:srcRect l="28939" r="24546"/>
          <a:stretch/>
        </p:blipFill>
        <p:spPr>
          <a:xfrm>
            <a:off x="4716016" y="-1"/>
            <a:ext cx="4371247" cy="6264979"/>
          </a:xfrm>
          <a:prstGeom prst="rect">
            <a:avLst/>
          </a:prstGeom>
        </p:spPr>
      </p:pic>
    </p:spTree>
    <p:extLst>
      <p:ext uri="{BB962C8B-B14F-4D97-AF65-F5344CB8AC3E}">
        <p14:creationId xmlns:p14="http://schemas.microsoft.com/office/powerpoint/2010/main" val="20008826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p:cNvGrpSpPr/>
          <p:nvPr/>
        </p:nvGrpSpPr>
        <p:grpSpPr>
          <a:xfrm>
            <a:off x="-36512" y="6264979"/>
            <a:ext cx="9180512" cy="468000"/>
            <a:chOff x="-36512" y="6040582"/>
            <a:chExt cx="9180512" cy="468000"/>
          </a:xfrm>
        </p:grpSpPr>
        <p:pic>
          <p:nvPicPr>
            <p:cNvPr id="7" name="Grafik 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6512" y="6040582"/>
              <a:ext cx="9180512" cy="468000"/>
            </a:xfrm>
            <a:prstGeom prst="rect">
              <a:avLst/>
            </a:prstGeom>
          </p:spPr>
        </p:pic>
        <p:pic>
          <p:nvPicPr>
            <p:cNvPr id="4" name="Grafik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39728" y="6040582"/>
              <a:ext cx="6828616" cy="468000"/>
            </a:xfrm>
            <a:prstGeom prst="rect">
              <a:avLst/>
            </a:prstGeom>
          </p:spPr>
        </p:pic>
        <p:pic>
          <p:nvPicPr>
            <p:cNvPr id="5" name="Picture 5"/>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136293" y="6040582"/>
              <a:ext cx="468155"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 name="Grafik 11"/>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1980789" y="0"/>
            <a:ext cx="5183499" cy="6264979"/>
          </a:xfrm>
          <a:prstGeom prst="rect">
            <a:avLst/>
          </a:prstGeom>
        </p:spPr>
      </p:pic>
    </p:spTree>
    <p:extLst>
      <p:ext uri="{BB962C8B-B14F-4D97-AF65-F5344CB8AC3E}">
        <p14:creationId xmlns:p14="http://schemas.microsoft.com/office/powerpoint/2010/main" val="41275279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515</Words>
  <Application>Microsoft Office PowerPoint</Application>
  <PresentationFormat>Bildschirmpräsentation (4:3)</PresentationFormat>
  <Paragraphs>22</Paragraphs>
  <Slides>8</Slides>
  <Notes>8</Notes>
  <HiddenSlides>0</HiddenSlides>
  <MMClips>0</MMClips>
  <ScaleCrop>false</ScaleCrop>
  <HeadingPairs>
    <vt:vector size="4" baseType="variant">
      <vt:variant>
        <vt:lpstr>Design</vt:lpstr>
      </vt:variant>
      <vt:variant>
        <vt:i4>1</vt:i4>
      </vt:variant>
      <vt:variant>
        <vt:lpstr>Folientitel</vt:lpstr>
      </vt:variant>
      <vt:variant>
        <vt:i4>8</vt:i4>
      </vt:variant>
    </vt:vector>
  </HeadingPairs>
  <TitlesOfParts>
    <vt:vector size="9" baseType="lpstr">
      <vt:lpstr>Larissa</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pfarre</dc:creator>
  <cp:lastModifiedBy>pfarre</cp:lastModifiedBy>
  <cp:revision>43</cp:revision>
  <dcterms:created xsi:type="dcterms:W3CDTF">2015-01-04T14:55:11Z</dcterms:created>
  <dcterms:modified xsi:type="dcterms:W3CDTF">2015-01-12T19:48:15Z</dcterms:modified>
</cp:coreProperties>
</file>