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3"/>
  </p:notesMasterIdLst>
  <p:handoutMasterIdLst>
    <p:handoutMasterId r:id="rId34"/>
  </p:handoutMasterIdLst>
  <p:sldIdLst>
    <p:sldId id="703" r:id="rId5"/>
    <p:sldId id="297" r:id="rId6"/>
    <p:sldId id="298" r:id="rId7"/>
    <p:sldId id="299" r:id="rId8"/>
    <p:sldId id="287" r:id="rId9"/>
    <p:sldId id="288" r:id="rId10"/>
    <p:sldId id="266" r:id="rId11"/>
    <p:sldId id="294" r:id="rId12"/>
    <p:sldId id="300" r:id="rId13"/>
    <p:sldId id="302" r:id="rId14"/>
    <p:sldId id="303" r:id="rId15"/>
    <p:sldId id="304" r:id="rId16"/>
    <p:sldId id="305" r:id="rId17"/>
    <p:sldId id="697" r:id="rId18"/>
    <p:sldId id="258" r:id="rId19"/>
    <p:sldId id="265" r:id="rId20"/>
    <p:sldId id="705" r:id="rId21"/>
    <p:sldId id="261" r:id="rId22"/>
    <p:sldId id="262" r:id="rId23"/>
    <p:sldId id="306" r:id="rId24"/>
    <p:sldId id="295" r:id="rId25"/>
    <p:sldId id="281" r:id="rId26"/>
    <p:sldId id="327" r:id="rId27"/>
    <p:sldId id="326" r:id="rId28"/>
    <p:sldId id="328" r:id="rId29"/>
    <p:sldId id="307" r:id="rId30"/>
    <p:sldId id="308" r:id="rId31"/>
    <p:sldId id="268" r:id="rId32"/>
  </p:sldIdLst>
  <p:sldSz cx="12192000" cy="6858000"/>
  <p:notesSz cx="6669088"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54F5CE-6F63-4A36-9717-8B6FCAA108CB}" v="70" dt="2025-05-07T12:12:47.623"/>
    <p1510:client id="{54D6B7CA-D1E0-480F-999D-18A137496D70}" v="11" dt="2025-05-07T12:37:27.287"/>
    <p1510:client id="{D4F52EEB-A2E5-4A8C-BD6F-9BBF177EB84F}" v="5" dt="2025-05-07T12:31:34.001"/>
    <p1510:client id="{DD317302-EB50-4648-B504-4F8B67469106}" v="42" dt="2025-05-08T07:27:11.2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777607" y="0"/>
            <a:ext cx="2889938" cy="498056"/>
          </a:xfrm>
          <a:prstGeom prst="rect">
            <a:avLst/>
          </a:prstGeom>
        </p:spPr>
        <p:txBody>
          <a:bodyPr vert="horz" lIns="91440" tIns="45720" rIns="91440" bIns="45720" rtlCol="0"/>
          <a:lstStyle>
            <a:lvl1pPr algn="r">
              <a:defRPr sz="1200"/>
            </a:lvl1pPr>
          </a:lstStyle>
          <a:p>
            <a:fld id="{6772E461-5C0E-46CF-A4E8-54809EEE18BF}" type="datetimeFigureOut">
              <a:rPr lang="de-DE" smtClean="0"/>
              <a:t>18.06.2025</a:t>
            </a:fld>
            <a:endParaRPr lang="de-DE"/>
          </a:p>
        </p:txBody>
      </p:sp>
      <p:sp>
        <p:nvSpPr>
          <p:cNvPr id="4" name="Fußzeilenplatzhalter 3"/>
          <p:cNvSpPr>
            <a:spLocks noGrp="1"/>
          </p:cNvSpPr>
          <p:nvPr>
            <p:ph type="ftr" sz="quarter" idx="2"/>
          </p:nvPr>
        </p:nvSpPr>
        <p:spPr>
          <a:xfrm>
            <a:off x="0" y="9428584"/>
            <a:ext cx="2889938" cy="498055"/>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777607" y="9428584"/>
            <a:ext cx="2889938" cy="498055"/>
          </a:xfrm>
          <a:prstGeom prst="rect">
            <a:avLst/>
          </a:prstGeom>
        </p:spPr>
        <p:txBody>
          <a:bodyPr vert="horz" lIns="91440" tIns="45720" rIns="91440" bIns="45720" rtlCol="0" anchor="b"/>
          <a:lstStyle>
            <a:lvl1pPr algn="r">
              <a:defRPr sz="1200"/>
            </a:lvl1pPr>
          </a:lstStyle>
          <a:p>
            <a:fld id="{51C6C61E-A1C0-4D9B-8924-5D9C80A08CFC}" type="slidenum">
              <a:rPr lang="de-DE" smtClean="0"/>
              <a:t>‹Nr.›</a:t>
            </a:fld>
            <a:endParaRPr lang="de-DE"/>
          </a:p>
        </p:txBody>
      </p:sp>
    </p:spTree>
    <p:extLst>
      <p:ext uri="{BB962C8B-B14F-4D97-AF65-F5344CB8AC3E}">
        <p14:creationId xmlns:p14="http://schemas.microsoft.com/office/powerpoint/2010/main" val="30130710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FDC0EFF4-E694-4FA3-92CB-605E45AED8C3}" type="datetimeFigureOut">
              <a:rPr lang="de-DE" smtClean="0"/>
              <a:t>18.06.2025</a:t>
            </a:fld>
            <a:endParaRPr lang="de-DE"/>
          </a:p>
        </p:txBody>
      </p:sp>
      <p:sp>
        <p:nvSpPr>
          <p:cNvPr id="4" name="Folienbildplatzhalt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428584"/>
            <a:ext cx="2889938" cy="498055"/>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777607" y="9428584"/>
            <a:ext cx="2889938" cy="498055"/>
          </a:xfrm>
          <a:prstGeom prst="rect">
            <a:avLst/>
          </a:prstGeom>
        </p:spPr>
        <p:txBody>
          <a:bodyPr vert="horz" lIns="91440" tIns="45720" rIns="91440" bIns="45720" rtlCol="0" anchor="b"/>
          <a:lstStyle>
            <a:lvl1pPr algn="r">
              <a:defRPr sz="1200"/>
            </a:lvl1pPr>
          </a:lstStyle>
          <a:p>
            <a:fld id="{1AA475F2-E88E-43DD-B232-F2534E1958E6}" type="slidenum">
              <a:rPr lang="de-DE" smtClean="0"/>
              <a:t>‹Nr.›</a:t>
            </a:fld>
            <a:endParaRPr lang="de-DE"/>
          </a:p>
        </p:txBody>
      </p:sp>
    </p:spTree>
    <p:extLst>
      <p:ext uri="{BB962C8B-B14F-4D97-AF65-F5344CB8AC3E}">
        <p14:creationId xmlns:p14="http://schemas.microsoft.com/office/powerpoint/2010/main" val="405675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dioezese-linz.at/zukunftsweg"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2</a:t>
            </a:fld>
            <a:endParaRPr lang="de-DE" altLang="de-DE"/>
          </a:p>
        </p:txBody>
      </p:sp>
    </p:spTree>
    <p:extLst>
      <p:ext uri="{BB962C8B-B14F-4D97-AF65-F5344CB8AC3E}">
        <p14:creationId xmlns:p14="http://schemas.microsoft.com/office/powerpoint/2010/main" val="14426647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3</a:t>
            </a:fld>
            <a:endParaRPr lang="de-DE" altLang="de-DE"/>
          </a:p>
        </p:txBody>
      </p:sp>
    </p:spTree>
    <p:extLst>
      <p:ext uri="{BB962C8B-B14F-4D97-AF65-F5344CB8AC3E}">
        <p14:creationId xmlns:p14="http://schemas.microsoft.com/office/powerpoint/2010/main" val="1363109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1" kern="1200">
                <a:solidFill>
                  <a:schemeClr val="tx1"/>
                </a:solidFill>
                <a:effectLst/>
                <a:latin typeface="Arial" panose="020B0604020202020204" pitchFamily="34" charset="0"/>
                <a:ea typeface="+mn-ea"/>
                <a:cs typeface="Arial" panose="020B0604020202020204" pitchFamily="34" charset="0"/>
              </a:rPr>
              <a:t>Fortschreibung der Pastoralen Leitlinien und </a:t>
            </a:r>
            <a:br>
              <a:rPr lang="de-DE" sz="1200" b="1" kern="1200">
                <a:solidFill>
                  <a:schemeClr val="tx1"/>
                </a:solidFill>
                <a:effectLst/>
                <a:latin typeface="Arial" panose="020B0604020202020204" pitchFamily="34" charset="0"/>
                <a:ea typeface="+mn-ea"/>
                <a:cs typeface="Arial" panose="020B0604020202020204" pitchFamily="34" charset="0"/>
              </a:rPr>
            </a:br>
            <a:r>
              <a:rPr lang="de-DE" sz="1200" b="1" kern="1200">
                <a:solidFill>
                  <a:schemeClr val="tx1"/>
                </a:solidFill>
                <a:effectLst/>
                <a:latin typeface="Arial" panose="020B0604020202020204" pitchFamily="34" charset="0"/>
                <a:ea typeface="+mn-ea"/>
                <a:cs typeface="Arial" panose="020B0604020202020204" pitchFamily="34" charset="0"/>
              </a:rPr>
              <a:t>zeitgemäße Strukturen: eng miteinander verbunden</a:t>
            </a:r>
            <a:endParaRPr lang="de-DE" sz="1200" kern="1200">
              <a:solidFill>
                <a:schemeClr val="tx1"/>
              </a:solidFill>
              <a:effectLst/>
              <a:latin typeface="Arial" panose="020B0604020202020204" pitchFamily="34" charset="0"/>
              <a:ea typeface="+mn-ea"/>
              <a:cs typeface="Arial" panose="020B0604020202020204" pitchFamily="34" charset="0"/>
            </a:endParaRPr>
          </a:p>
          <a:p>
            <a:r>
              <a:rPr lang="de-DE" sz="1200" kern="1200">
                <a:solidFill>
                  <a:schemeClr val="tx1"/>
                </a:solidFill>
                <a:effectLst/>
                <a:latin typeface="Arial" panose="020B0604020202020204" pitchFamily="34" charset="0"/>
                <a:ea typeface="+mn-ea"/>
                <a:cs typeface="Arial" panose="020B0604020202020204" pitchFamily="34" charset="0"/>
              </a:rPr>
              <a:t>Auf unserem Zukunftsweg „Kirche weit denken“ haben wir genau analysiert, mit welcher gesellschaftlichen Situation die Katholische Kirche in Oberösterreich heute konfrontiert ist. Davon ausgehend haben wir die Pastoralen Leitlinien für die Seelsorge heute fortgeschrieben. Das WARUM, der Inhalt, ist der erste Schritt vor dem WIE.</a:t>
            </a:r>
          </a:p>
          <a:p>
            <a:r>
              <a:rPr lang="de-DE" sz="1200" kern="1200">
                <a:solidFill>
                  <a:schemeClr val="tx1"/>
                </a:solidFill>
                <a:effectLst/>
                <a:latin typeface="Arial" panose="020B0604020202020204" pitchFamily="34" charset="0"/>
                <a:ea typeface="+mn-ea"/>
                <a:cs typeface="Arial" panose="020B0604020202020204" pitchFamily="34" charset="0"/>
              </a:rPr>
              <a:t>Es ist deutlich wahrzunehmen, dass Gesellschaft, Religion und Kirche im Wandel begriffen sind. Das ist ein markantes Kennzeichen unserer Zeit und fordert uns heraus.</a:t>
            </a:r>
          </a:p>
          <a:p>
            <a:r>
              <a:rPr lang="de-DE" sz="1200" b="1" kern="1200">
                <a:solidFill>
                  <a:schemeClr val="tx1"/>
                </a:solidFill>
                <a:effectLst/>
                <a:latin typeface="Arial" panose="020B0604020202020204" pitchFamily="34" charset="0"/>
                <a:ea typeface="+mn-ea"/>
                <a:cs typeface="Arial" panose="020B0604020202020204" pitchFamily="34" charset="0"/>
              </a:rPr>
              <a:t>Glauben individuell bestimmen</a:t>
            </a:r>
            <a:endParaRPr lang="de-DE" sz="1200" kern="1200">
              <a:solidFill>
                <a:schemeClr val="tx1"/>
              </a:solidFill>
              <a:effectLst/>
              <a:latin typeface="Arial" panose="020B0604020202020204" pitchFamily="34" charset="0"/>
              <a:ea typeface="+mn-ea"/>
              <a:cs typeface="Arial" panose="020B0604020202020204" pitchFamily="34" charset="0"/>
            </a:endParaRPr>
          </a:p>
          <a:p>
            <a:r>
              <a:rPr lang="de-DE" sz="1200" kern="1200">
                <a:solidFill>
                  <a:schemeClr val="tx1"/>
                </a:solidFill>
                <a:effectLst/>
                <a:latin typeface="Arial" panose="020B0604020202020204" pitchFamily="34" charset="0"/>
                <a:ea typeface="+mn-ea"/>
                <a:cs typeface="Arial" panose="020B0604020202020204" pitchFamily="34" charset="0"/>
              </a:rPr>
              <a:t>Unsere Erfahrungen, gestützt durch religionssoziologische Analysen, zeigen, dass Menschen ihr Leben selbstverantwortlich gestalten und auch das religiöse Leben und die Form der Gemeinschaft als Glaubende individuell bestimmen wollen. Das hat großen Einfluss auf die Frage der geistlichen Berufungen, auf das kirchliche Engagement und den Einsatz des Personals. </a:t>
            </a:r>
          </a:p>
          <a:p>
            <a:r>
              <a:rPr lang="de-DE" sz="1200" b="1" kern="1200">
                <a:solidFill>
                  <a:schemeClr val="tx1"/>
                </a:solidFill>
                <a:effectLst/>
                <a:latin typeface="Arial" panose="020B0604020202020204" pitchFamily="34" charset="0"/>
                <a:ea typeface="+mn-ea"/>
                <a:cs typeface="Arial" panose="020B0604020202020204" pitchFamily="34" charset="0"/>
              </a:rPr>
              <a:t>Neue Formen gelebten Christsein</a:t>
            </a:r>
            <a:endParaRPr lang="de-DE" sz="1200" kern="1200">
              <a:solidFill>
                <a:schemeClr val="tx1"/>
              </a:solidFill>
              <a:effectLst/>
              <a:latin typeface="Arial" panose="020B0604020202020204" pitchFamily="34" charset="0"/>
              <a:ea typeface="+mn-ea"/>
              <a:cs typeface="Arial" panose="020B0604020202020204" pitchFamily="34" charset="0"/>
            </a:endParaRPr>
          </a:p>
          <a:p>
            <a:r>
              <a:rPr lang="de-DE" sz="1200" kern="1200">
                <a:solidFill>
                  <a:schemeClr val="tx1"/>
                </a:solidFill>
                <a:effectLst/>
                <a:latin typeface="Arial" panose="020B0604020202020204" pitchFamily="34" charset="0"/>
                <a:ea typeface="+mn-ea"/>
                <a:cs typeface="Arial" panose="020B0604020202020204" pitchFamily="34" charset="0"/>
              </a:rPr>
              <a:t>Es braucht daher mehr denn je neue Formen gelebten Christseins, sodass Menschen mit der Botschaft des Evangeliums in Verbindung kommen und Gottes Spuren in ihrem Leben entdecken bzw. benennen können. </a:t>
            </a:r>
          </a:p>
          <a:p>
            <a:r>
              <a:rPr lang="de-DE" sz="1200" kern="1200">
                <a:solidFill>
                  <a:schemeClr val="tx1"/>
                </a:solidFill>
                <a:effectLst/>
                <a:latin typeface="Arial" panose="020B0604020202020204" pitchFamily="34" charset="0"/>
                <a:ea typeface="+mn-ea"/>
                <a:cs typeface="Arial" panose="020B0604020202020204" pitchFamily="34" charset="0"/>
              </a:rPr>
              <a:t>Das persönliche Glaubenszeugnis ist von großer Bedeutung. Menschen freuen sich, </a:t>
            </a:r>
            <a:br>
              <a:rPr lang="de-DE" sz="1200" kern="1200">
                <a:solidFill>
                  <a:schemeClr val="tx1"/>
                </a:solidFill>
                <a:effectLst/>
                <a:latin typeface="Arial" panose="020B0604020202020204" pitchFamily="34" charset="0"/>
                <a:ea typeface="+mn-ea"/>
                <a:cs typeface="Arial" panose="020B0604020202020204" pitchFamily="34" charset="0"/>
              </a:rPr>
            </a:br>
            <a:r>
              <a:rPr lang="de-DE" sz="1200" kern="1200">
                <a:solidFill>
                  <a:schemeClr val="tx1"/>
                </a:solidFill>
                <a:effectLst/>
                <a:latin typeface="Arial" panose="020B0604020202020204" pitchFamily="34" charset="0"/>
                <a:ea typeface="+mn-ea"/>
                <a:cs typeface="Arial" panose="020B0604020202020204" pitchFamily="34" charset="0"/>
              </a:rPr>
              <a:t>wenn jemand für sie stellvertretend Kirche lebt. Gleichzeitig müssen wir als Kirche gemeinschaftliches Christsein an den konkreten Orten stärken und Partizipation ermöglichen. </a:t>
            </a:r>
            <a:r>
              <a:rPr lang="de-DE" sz="1200" b="1" kern="1200">
                <a:solidFill>
                  <a:schemeClr val="tx1"/>
                </a:solidFill>
                <a:effectLst/>
                <a:latin typeface="Arial" panose="020B0604020202020204" pitchFamily="34" charset="0"/>
                <a:ea typeface="+mn-ea"/>
                <a:cs typeface="Arial" panose="020B0604020202020204" pitchFamily="34" charset="0"/>
              </a:rPr>
              <a:t>Solidarität, Toleranz und Innovation sind Wegmarkierungen</a:t>
            </a:r>
            <a:r>
              <a:rPr lang="de-DE" sz="1200" kern="1200">
                <a:solidFill>
                  <a:schemeClr val="tx1"/>
                </a:solidFill>
                <a:effectLst/>
                <a:latin typeface="Arial" panose="020B0604020202020204" pitchFamily="34" charset="0"/>
                <a:ea typeface="+mn-ea"/>
                <a:cs typeface="Arial" panose="020B0604020202020204" pitchFamily="34" charset="0"/>
              </a:rPr>
              <a:t> unseres seelsorglichen Tuns. </a:t>
            </a:r>
          </a:p>
          <a:p>
            <a:r>
              <a:rPr lang="de-DE" sz="1200" kern="1200">
                <a:solidFill>
                  <a:schemeClr val="tx1"/>
                </a:solidFill>
                <a:effectLst/>
                <a:latin typeface="Arial" panose="020B0604020202020204" pitchFamily="34" charset="0"/>
                <a:ea typeface="+mn-ea"/>
                <a:cs typeface="Arial" panose="020B0604020202020204" pitchFamily="34" charset="0"/>
              </a:rPr>
              <a:t>Lässt sich das Selbstverständnis von Kirche und Seelsorge, wie es in der Fortschreibung der Pastoralen Leitlinien benannt wurde, innerhalb der Strukturen, die nun zur Resonanz vorgeschlagen werden, gestalten? </a:t>
            </a:r>
            <a:r>
              <a:rPr lang="de-DE" sz="1200" b="1" kern="1200">
                <a:solidFill>
                  <a:schemeClr val="tx1"/>
                </a:solidFill>
                <a:effectLst/>
                <a:latin typeface="Arial" panose="020B0604020202020204" pitchFamily="34" charset="0"/>
                <a:ea typeface="+mn-ea"/>
                <a:cs typeface="Arial" panose="020B0604020202020204" pitchFamily="34" charset="0"/>
              </a:rPr>
              <a:t>Dienen die Strukturen von Seelsorge der Weiterentwicklung</a:t>
            </a:r>
            <a:r>
              <a:rPr lang="de-DE" sz="1200" kern="1200">
                <a:solidFill>
                  <a:schemeClr val="tx1"/>
                </a:solidFill>
                <a:effectLst/>
                <a:latin typeface="Arial" panose="020B0604020202020204" pitchFamily="34" charset="0"/>
                <a:ea typeface="+mn-ea"/>
                <a:cs typeface="Arial" panose="020B0604020202020204" pitchFamily="34" charset="0"/>
              </a:rPr>
              <a:t> auf dem Hintergrund wissenschaftlicher Analysen und gesellschaftlich-pastoraler Gegebenheiten? Dies soll in diesem Jahr auf breiter Basis eingehend diskutiert werden. </a:t>
            </a:r>
          </a:p>
          <a:p>
            <a:r>
              <a:rPr lang="de-DE" sz="1200" b="1" kern="1200">
                <a:solidFill>
                  <a:schemeClr val="tx1"/>
                </a:solidFill>
                <a:effectLst/>
                <a:latin typeface="Arial" panose="020B0604020202020204" pitchFamily="34" charset="0"/>
                <a:ea typeface="+mn-ea"/>
                <a:cs typeface="Arial" panose="020B0604020202020204" pitchFamily="34" charset="0"/>
              </a:rPr>
              <a:t>Kirchliche Strukturen müssen auch der nächsten Generation dienen</a:t>
            </a:r>
            <a:r>
              <a:rPr lang="de-DE" sz="1200" kern="1200">
                <a:solidFill>
                  <a:schemeClr val="tx1"/>
                </a:solidFill>
                <a:effectLst/>
                <a:latin typeface="Arial" panose="020B0604020202020204" pitchFamily="34" charset="0"/>
                <a:ea typeface="+mn-ea"/>
                <a:cs typeface="Arial" panose="020B0604020202020204" pitchFamily="34" charset="0"/>
              </a:rPr>
              <a:t> und die Kirche von morgen im Blick haben. Es wird ein neues Miteinander von hauptamtlichen und ehrenamtlichen Mitarbeiterinnen bzw. Mitarbeitern sowie von territorialer und kategorialer Seelsorge geben. </a:t>
            </a:r>
          </a:p>
          <a:p>
            <a:r>
              <a:rPr lang="de-DE" sz="1200" b="1" kern="1200">
                <a:solidFill>
                  <a:schemeClr val="tx1"/>
                </a:solidFill>
                <a:effectLst/>
                <a:latin typeface="Arial" panose="020B0604020202020204" pitchFamily="34" charset="0"/>
                <a:ea typeface="+mn-ea"/>
                <a:cs typeface="Arial" panose="020B0604020202020204" pitchFamily="34" charset="0"/>
              </a:rPr>
              <a:t>Auch der kirchenrechtliche Rahmen bietet uns diese Möglichkeit.</a:t>
            </a:r>
            <a:endParaRPr lang="de-DE" sz="1200" kern="1200">
              <a:solidFill>
                <a:schemeClr val="tx1"/>
              </a:solidFill>
              <a:effectLst/>
              <a:latin typeface="Arial" panose="020B0604020202020204" pitchFamily="34" charset="0"/>
              <a:ea typeface="+mn-ea"/>
              <a:cs typeface="Arial" panose="020B0604020202020204" pitchFamily="34" charset="0"/>
            </a:endParaRPr>
          </a:p>
          <a:p>
            <a:r>
              <a:rPr lang="de-DE" sz="1200" b="1" kern="1200">
                <a:solidFill>
                  <a:schemeClr val="tx1"/>
                </a:solidFill>
                <a:effectLst/>
                <a:latin typeface="Arial" panose="020B0604020202020204" pitchFamily="34" charset="0"/>
                <a:ea typeface="+mn-ea"/>
                <a:cs typeface="Arial" panose="020B0604020202020204" pitchFamily="34" charset="0"/>
              </a:rPr>
              <a:t>Taufe und Firmung: </a:t>
            </a:r>
            <a:r>
              <a:rPr lang="de-DE" sz="1200" b="1" kern="1200" err="1">
                <a:solidFill>
                  <a:schemeClr val="tx1"/>
                </a:solidFill>
                <a:effectLst/>
                <a:latin typeface="Arial" panose="020B0604020202020204" pitchFamily="34" charset="0"/>
                <a:ea typeface="+mn-ea"/>
                <a:cs typeface="Arial" panose="020B0604020202020204" pitchFamily="34" charset="0"/>
              </a:rPr>
              <a:t>TrägerInnen</a:t>
            </a:r>
            <a:r>
              <a:rPr lang="de-DE" sz="1200" b="1" kern="1200">
                <a:solidFill>
                  <a:schemeClr val="tx1"/>
                </a:solidFill>
                <a:effectLst/>
                <a:latin typeface="Arial" panose="020B0604020202020204" pitchFamily="34" charset="0"/>
                <a:ea typeface="+mn-ea"/>
                <a:cs typeface="Arial" panose="020B0604020202020204" pitchFamily="34" charset="0"/>
              </a:rPr>
              <a:t> kirchlichen Lebens</a:t>
            </a:r>
            <a:endParaRPr lang="de-DE" sz="1200" kern="1200">
              <a:solidFill>
                <a:schemeClr val="tx1"/>
              </a:solidFill>
              <a:effectLst/>
              <a:latin typeface="Arial" panose="020B0604020202020204" pitchFamily="34" charset="0"/>
              <a:ea typeface="+mn-ea"/>
              <a:cs typeface="Arial" panose="020B0604020202020204" pitchFamily="34" charset="0"/>
            </a:endParaRPr>
          </a:p>
          <a:p>
            <a:r>
              <a:rPr lang="de-DE" sz="1200" kern="1200">
                <a:solidFill>
                  <a:schemeClr val="tx1"/>
                </a:solidFill>
                <a:effectLst/>
                <a:latin typeface="Arial" panose="020B0604020202020204" pitchFamily="34" charset="0"/>
                <a:ea typeface="+mn-ea"/>
                <a:cs typeface="Arial" panose="020B0604020202020204" pitchFamily="34" charset="0"/>
              </a:rPr>
              <a:t>Durch Taufe und Firmung sind alle Christinnen und Christen Träger/innen kirchlichen Lebens. Schon in den Pastoralen Leitlinien 2001 wurde das Bild von Kirche als soziales und pastorales Netzwerk mit verschiedenen Knotenpunkten formuliert. Im Text „Kirche im Territorium. Nahe bei den Menschen und wirksam in der Gesellschaft“ (2011) wurde der Fokus auf die Kooperation zwischen den pastoralen Orten in einem bestimmten Territorium gelegt.</a:t>
            </a:r>
          </a:p>
          <a:p>
            <a:r>
              <a:rPr lang="de-DE" sz="1200" kern="1200">
                <a:solidFill>
                  <a:schemeClr val="tx1"/>
                </a:solidFill>
                <a:effectLst/>
                <a:latin typeface="Arial" panose="020B0604020202020204" pitchFamily="34" charset="0"/>
                <a:ea typeface="+mn-ea"/>
                <a:cs typeface="Arial" panose="020B0604020202020204" pitchFamily="34" charset="0"/>
              </a:rPr>
              <a:t>Die in der Fortschreibung der Pastoralen Leitlinien formulierten Leitbegriffe wie Öffnung, Solidarität und Hoffnung geben Orientierung, wie Seelsorge konkret an den einzelnen pastoralen Orten gestaltet wird und wie das Selbstverständnis von Seelsorgerinnen und Seelsorgern zu sehen ist. Struktur und Pastorale Leitlinien stehen in enger Kommunikation und sind miteinander verbunden.</a:t>
            </a:r>
          </a:p>
          <a:p>
            <a:r>
              <a:rPr lang="de-DE" sz="1200" i="1" kern="1200">
                <a:solidFill>
                  <a:schemeClr val="tx1"/>
                </a:solidFill>
                <a:effectLst/>
                <a:latin typeface="Arial" panose="020B0604020202020204" pitchFamily="34" charset="0"/>
                <a:ea typeface="+mn-ea"/>
                <a:cs typeface="Arial" panose="020B0604020202020204" pitchFamily="34" charset="0"/>
              </a:rPr>
              <a:t>Fortschreibung der Pastoralen Leitlinien zum Download:</a:t>
            </a:r>
            <a:br>
              <a:rPr lang="de-DE" sz="1200" i="1" kern="1200">
                <a:solidFill>
                  <a:schemeClr val="tx1"/>
                </a:solidFill>
                <a:effectLst/>
                <a:latin typeface="Arial" panose="020B0604020202020204" pitchFamily="34" charset="0"/>
                <a:ea typeface="+mn-ea"/>
                <a:cs typeface="Arial" panose="020B0604020202020204" pitchFamily="34" charset="0"/>
              </a:rPr>
            </a:br>
            <a:r>
              <a:rPr lang="de-DE" sz="1200" u="sng" kern="1200">
                <a:solidFill>
                  <a:schemeClr val="tx1"/>
                </a:solidFill>
                <a:effectLst/>
                <a:latin typeface="Arial" panose="020B0604020202020204" pitchFamily="34" charset="0"/>
                <a:ea typeface="+mn-ea"/>
                <a:cs typeface="Arial" panose="020B0604020202020204" pitchFamily="34" charset="0"/>
                <a:hlinkClick r:id="rId3"/>
              </a:rPr>
              <a:t>https://www.dioezese-linz.at/zukunftsweg</a:t>
            </a:r>
            <a:endParaRPr lang="de-DE" sz="1200" kern="1200">
              <a:solidFill>
                <a:schemeClr val="tx1"/>
              </a:solidFill>
              <a:effectLst/>
              <a:latin typeface="Arial" panose="020B0604020202020204" pitchFamily="34" charset="0"/>
              <a:ea typeface="+mn-ea"/>
              <a:cs typeface="Arial" panose="020B0604020202020204" pitchFamily="34" charset="0"/>
            </a:endParaRPr>
          </a:p>
          <a:p>
            <a:endParaRPr lang="de-DE"/>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4</a:t>
            </a:fld>
            <a:endParaRPr lang="de-DE" altLang="de-DE"/>
          </a:p>
        </p:txBody>
      </p:sp>
    </p:spTree>
    <p:extLst>
      <p:ext uri="{BB962C8B-B14F-4D97-AF65-F5344CB8AC3E}">
        <p14:creationId xmlns:p14="http://schemas.microsoft.com/office/powerpoint/2010/main" val="1423457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1" kern="1200">
                <a:solidFill>
                  <a:schemeClr val="tx1"/>
                </a:solidFill>
                <a:effectLst/>
                <a:latin typeface="Arial" panose="020B0604020202020204" pitchFamily="34" charset="0"/>
                <a:ea typeface="+mn-ea"/>
                <a:cs typeface="Arial" panose="020B0604020202020204" pitchFamily="34" charset="0"/>
              </a:rPr>
              <a:t>Was ist eine Pfarre?</a:t>
            </a:r>
            <a:endParaRPr lang="de-DE" sz="1200" kern="1200">
              <a:solidFill>
                <a:schemeClr val="tx1"/>
              </a:solidFill>
              <a:effectLst/>
              <a:latin typeface="Arial" panose="020B0604020202020204" pitchFamily="34" charset="0"/>
              <a:ea typeface="+mn-ea"/>
              <a:cs typeface="Arial" panose="020B0604020202020204" pitchFamily="34" charset="0"/>
            </a:endParaRPr>
          </a:p>
          <a:p>
            <a:r>
              <a:rPr lang="de-DE" sz="1200" kern="1200">
                <a:solidFill>
                  <a:schemeClr val="tx1"/>
                </a:solidFill>
                <a:effectLst/>
                <a:latin typeface="Arial" panose="020B0604020202020204" pitchFamily="34" charset="0"/>
                <a:ea typeface="+mn-ea"/>
                <a:cs typeface="Arial" panose="020B0604020202020204" pitchFamily="34" charset="0"/>
              </a:rPr>
              <a:t> </a:t>
            </a:r>
          </a:p>
          <a:p>
            <a:r>
              <a:rPr lang="de-DE" sz="1200" kern="1200">
                <a:solidFill>
                  <a:schemeClr val="tx1"/>
                </a:solidFill>
                <a:effectLst/>
                <a:latin typeface="Arial" panose="020B0604020202020204" pitchFamily="34" charset="0"/>
                <a:ea typeface="+mn-ea"/>
                <a:cs typeface="Arial" panose="020B0604020202020204" pitchFamily="34" charset="0"/>
              </a:rPr>
              <a:t>Die Pfarre definiert sich als pastoraler Handlungsraum für eine Gemeinschaft von Gläubigen in einem konkreten Territorium. Auf der Ebene der Pfarre werden Angebote für mehrere Pfarr-Gemeinden gesetzt, aber auch für Menschen, die sich keiner Pfarr-Gemeinde zugehörig fühlen. Auf dieser Ebene ist auch Platz für Innovationen, neue kirchliche Angebote und pastorale Projekte, mit einem kurzfristigen oder langfristigen Charakter. </a:t>
            </a:r>
          </a:p>
          <a:p>
            <a:r>
              <a:rPr lang="de-DE" sz="1200" kern="1200">
                <a:solidFill>
                  <a:schemeClr val="tx1"/>
                </a:solidFill>
                <a:effectLst/>
                <a:latin typeface="Arial" panose="020B0604020202020204" pitchFamily="34" charset="0"/>
                <a:ea typeface="+mn-ea"/>
                <a:cs typeface="Arial" panose="020B0604020202020204" pitchFamily="34" charset="0"/>
              </a:rPr>
              <a:t> </a:t>
            </a:r>
          </a:p>
          <a:p>
            <a:r>
              <a:rPr lang="de-DE" sz="1200" kern="1200">
                <a:solidFill>
                  <a:schemeClr val="tx1"/>
                </a:solidFill>
                <a:effectLst/>
                <a:latin typeface="Arial" panose="020B0604020202020204" pitchFamily="34" charset="0"/>
                <a:ea typeface="+mn-ea"/>
                <a:cs typeface="Arial" panose="020B0604020202020204" pitchFamily="34" charset="0"/>
              </a:rPr>
              <a:t>Unter Beachtung des Kirchenrechts ermöglicht dies einen Spielraum. Bereits jetzt stehen</a:t>
            </a:r>
            <a:r>
              <a:rPr lang="de-DE" sz="1200" kern="1200" baseline="0">
                <a:solidFill>
                  <a:schemeClr val="tx1"/>
                </a:solidFill>
                <a:effectLst/>
                <a:latin typeface="Arial" panose="020B0604020202020204" pitchFamily="34" charset="0"/>
                <a:ea typeface="+mn-ea"/>
                <a:cs typeface="Arial" panose="020B0604020202020204" pitchFamily="34" charset="0"/>
              </a:rPr>
              <a:t> </a:t>
            </a:r>
            <a:r>
              <a:rPr lang="de-DE" sz="1200" kern="1200">
                <a:solidFill>
                  <a:schemeClr val="tx1"/>
                </a:solidFill>
                <a:effectLst/>
                <a:latin typeface="Arial" panose="020B0604020202020204" pitchFamily="34" charset="0"/>
                <a:ea typeface="+mn-ea"/>
                <a:cs typeface="Arial" panose="020B0604020202020204" pitchFamily="34" charset="0"/>
              </a:rPr>
              <a:t>nicht mehr so viele Priester als Pfarrer zur Verfügung, wie nötig wären. </a:t>
            </a:r>
          </a:p>
          <a:p>
            <a:r>
              <a:rPr lang="de-DE" sz="1200" kern="1200">
                <a:solidFill>
                  <a:schemeClr val="tx1"/>
                </a:solidFill>
                <a:effectLst/>
                <a:latin typeface="Arial" panose="020B0604020202020204" pitchFamily="34" charset="0"/>
                <a:ea typeface="+mn-ea"/>
                <a:cs typeface="Arial" panose="020B0604020202020204" pitchFamily="34" charset="0"/>
              </a:rPr>
              <a:t> </a:t>
            </a:r>
          </a:p>
          <a:p>
            <a:r>
              <a:rPr lang="de-DE" sz="1200" kern="1200">
                <a:solidFill>
                  <a:schemeClr val="tx1"/>
                </a:solidFill>
                <a:effectLst/>
                <a:latin typeface="Arial" panose="020B0604020202020204" pitchFamily="34" charset="0"/>
                <a:ea typeface="+mn-ea"/>
                <a:cs typeface="Arial" panose="020B0604020202020204" pitchFamily="34" charset="0"/>
              </a:rPr>
              <a:t>Die Pfarren umfassen in unserem Modell 7 bis 21 Pfarr-Gemeinden.</a:t>
            </a:r>
          </a:p>
          <a:p>
            <a:r>
              <a:rPr lang="de-DE" sz="1200" kern="1200">
                <a:solidFill>
                  <a:schemeClr val="tx1"/>
                </a:solidFill>
                <a:effectLst/>
                <a:latin typeface="Arial" panose="020B0604020202020204" pitchFamily="34" charset="0"/>
                <a:ea typeface="+mn-ea"/>
                <a:cs typeface="Arial" panose="020B0604020202020204" pitchFamily="34" charset="0"/>
              </a:rPr>
              <a:t>Die kategoriale Seelsorge (wie zum Beispiel Jugendpastoral, Betriebsseelsorge, Krankenhausseelsorge) wird als Teil der Pfarre gesehen. In der Pfarre haben auch Personalgemeinden und geistliche Gemeinschaften ihren Platz.</a:t>
            </a:r>
          </a:p>
          <a:p>
            <a:r>
              <a:rPr lang="de-DE" sz="1200" kern="1200">
                <a:solidFill>
                  <a:schemeClr val="tx1"/>
                </a:solidFill>
                <a:effectLst/>
                <a:latin typeface="Arial" panose="020B0604020202020204" pitchFamily="34" charset="0"/>
                <a:ea typeface="+mn-ea"/>
                <a:cs typeface="Arial" panose="020B0604020202020204" pitchFamily="34" charset="0"/>
              </a:rPr>
              <a:t> </a:t>
            </a:r>
          </a:p>
          <a:p>
            <a:r>
              <a:rPr lang="de-DE" sz="1200" kern="1200">
                <a:solidFill>
                  <a:schemeClr val="tx1"/>
                </a:solidFill>
                <a:effectLst/>
                <a:latin typeface="Arial" panose="020B0604020202020204" pitchFamily="34" charset="0"/>
                <a:ea typeface="+mn-ea"/>
                <a:cs typeface="Arial" panose="020B0604020202020204" pitchFamily="34" charset="0"/>
              </a:rPr>
              <a:t> </a:t>
            </a:r>
          </a:p>
          <a:p>
            <a:endParaRPr lang="de-DE"/>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9</a:t>
            </a:fld>
            <a:endParaRPr lang="de-DE" altLang="de-DE"/>
          </a:p>
        </p:txBody>
      </p:sp>
    </p:spTree>
    <p:extLst>
      <p:ext uri="{BB962C8B-B14F-4D97-AF65-F5344CB8AC3E}">
        <p14:creationId xmlns:p14="http://schemas.microsoft.com/office/powerpoint/2010/main" val="619523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a:solidFill>
                  <a:schemeClr val="tx1"/>
                </a:solidFill>
                <a:effectLst/>
                <a:latin typeface="Arial" panose="020B0604020202020204" pitchFamily="34" charset="0"/>
                <a:ea typeface="+mn-ea"/>
                <a:cs typeface="Arial" panose="020B0604020202020204" pitchFamily="34" charset="0"/>
              </a:rPr>
              <a:t>Jede Pfarr-Gemeinde hat eine hauptamtliche Ansprechperson bzw. Begleitung und auch einen zuständigen Priester für die spezifisch priesterlichen Dienste. </a:t>
            </a:r>
          </a:p>
          <a:p>
            <a:r>
              <a:rPr lang="de-DE" sz="1200" kern="1200">
                <a:solidFill>
                  <a:schemeClr val="tx1"/>
                </a:solidFill>
                <a:effectLst/>
                <a:latin typeface="Arial" panose="020B0604020202020204" pitchFamily="34" charset="0"/>
                <a:ea typeface="+mn-ea"/>
                <a:cs typeface="Arial" panose="020B0604020202020204" pitchFamily="34" charset="0"/>
              </a:rPr>
              <a:t> </a:t>
            </a:r>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10</a:t>
            </a:fld>
            <a:endParaRPr lang="de-DE" altLang="de-DE"/>
          </a:p>
        </p:txBody>
      </p:sp>
    </p:spTree>
    <p:extLst>
      <p:ext uri="{BB962C8B-B14F-4D97-AF65-F5344CB8AC3E}">
        <p14:creationId xmlns:p14="http://schemas.microsoft.com/office/powerpoint/2010/main" val="3276954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de-DE" sz="1200" kern="1200">
                <a:solidFill>
                  <a:schemeClr val="tx1"/>
                </a:solidFill>
                <a:effectLst/>
                <a:latin typeface="Arial" panose="020B0604020202020204" pitchFamily="34" charset="0"/>
                <a:ea typeface="+mn-ea"/>
                <a:cs typeface="Arial" panose="020B0604020202020204" pitchFamily="34" charset="0"/>
              </a:rPr>
              <a:t>Eine Pfarr-Versammlung kann man sich wie eine Vereins-Vollversammlung vorstellen.</a:t>
            </a:r>
          </a:p>
          <a:p>
            <a:endParaRPr lang="de-DE"/>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11</a:t>
            </a:fld>
            <a:endParaRPr lang="de-DE" altLang="de-DE"/>
          </a:p>
        </p:txBody>
      </p:sp>
    </p:spTree>
    <p:extLst>
      <p:ext uri="{BB962C8B-B14F-4D97-AF65-F5344CB8AC3E}">
        <p14:creationId xmlns:p14="http://schemas.microsoft.com/office/powerpoint/2010/main" val="13216440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0488" y="744538"/>
            <a:ext cx="6630987" cy="3730625"/>
          </a:xfrm>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12</a:t>
            </a:fld>
            <a:endParaRPr lang="de-DE" altLang="de-DE"/>
          </a:p>
        </p:txBody>
      </p:sp>
    </p:spTree>
    <p:extLst>
      <p:ext uri="{BB962C8B-B14F-4D97-AF65-F5344CB8AC3E}">
        <p14:creationId xmlns:p14="http://schemas.microsoft.com/office/powerpoint/2010/main" val="2898412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a:solidFill>
                  <a:schemeClr val="tx1"/>
                </a:solidFill>
                <a:effectLst/>
                <a:latin typeface="Arial" panose="020B0604020202020204" pitchFamily="34" charset="0"/>
                <a:ea typeface="+mn-ea"/>
                <a:cs typeface="Arial" panose="020B0604020202020204" pitchFamily="34" charset="0"/>
              </a:rPr>
              <a:t>Diese Personen sind auch Dienstvorgesetzte für das Personal einer Pfarre.</a:t>
            </a:r>
          </a:p>
          <a:p>
            <a:endParaRPr lang="de-DE" sz="1200" kern="1200">
              <a:solidFill>
                <a:schemeClr val="tx1"/>
              </a:solidFill>
              <a:effectLst/>
              <a:latin typeface="Arial" panose="020B0604020202020204" pitchFamily="34" charset="0"/>
              <a:ea typeface="+mn-ea"/>
              <a:cs typeface="Arial" panose="020B0604020202020204" pitchFamily="34" charset="0"/>
            </a:endParaRPr>
          </a:p>
          <a:p>
            <a:r>
              <a:rPr lang="de-AT" sz="1200" kern="1200">
                <a:solidFill>
                  <a:schemeClr val="tx1"/>
                </a:solidFill>
                <a:effectLst/>
                <a:latin typeface="Arial" panose="020B0604020202020204" pitchFamily="34" charset="0"/>
                <a:ea typeface="+mn-ea"/>
                <a:cs typeface="Arial" panose="020B0604020202020204" pitchFamily="34" charset="0"/>
              </a:rPr>
              <a:t>Der </a:t>
            </a:r>
            <a:r>
              <a:rPr lang="de-AT" sz="1200" b="1" kern="1200" err="1">
                <a:solidFill>
                  <a:schemeClr val="tx1"/>
                </a:solidFill>
                <a:effectLst/>
                <a:latin typeface="Arial" panose="020B0604020202020204" pitchFamily="34" charset="0"/>
                <a:ea typeface="+mn-ea"/>
                <a:cs typeface="Arial" panose="020B0604020202020204" pitchFamily="34" charset="0"/>
              </a:rPr>
              <a:t>Pfarrliche</a:t>
            </a:r>
            <a:r>
              <a:rPr lang="de-AT" sz="1200" b="1" kern="1200">
                <a:solidFill>
                  <a:schemeClr val="tx1"/>
                </a:solidFill>
                <a:effectLst/>
                <a:latin typeface="Arial" panose="020B0604020202020204" pitchFamily="34" charset="0"/>
                <a:ea typeface="+mn-ea"/>
                <a:cs typeface="Arial" panose="020B0604020202020204" pitchFamily="34" charset="0"/>
              </a:rPr>
              <a:t> Pastoralrat</a:t>
            </a:r>
            <a:r>
              <a:rPr lang="de-AT" sz="1200" kern="1200">
                <a:solidFill>
                  <a:schemeClr val="tx1"/>
                </a:solidFill>
                <a:effectLst/>
                <a:latin typeface="Arial" panose="020B0604020202020204" pitchFamily="34" charset="0"/>
                <a:ea typeface="+mn-ea"/>
                <a:cs typeface="Arial" panose="020B0604020202020204" pitchFamily="34" charset="0"/>
              </a:rPr>
              <a:t> hat die Aufgabe, den ganzen pastoralen Handlungsraum in den Blick zu nehmen, Initiativen zu überlegen und zu setzen, die allen zugutekommen oder solche, die die einzelnen Pfarr-Gemeinden alleine nicht schaffen würden. </a:t>
            </a:r>
            <a:endParaRPr lang="de-DE" sz="1200" kern="1200">
              <a:solidFill>
                <a:schemeClr val="tx1"/>
              </a:solidFill>
              <a:effectLst/>
              <a:latin typeface="Arial" panose="020B0604020202020204" pitchFamily="34" charset="0"/>
              <a:ea typeface="+mn-ea"/>
              <a:cs typeface="Arial" panose="020B0604020202020204" pitchFamily="34" charset="0"/>
            </a:endParaRPr>
          </a:p>
          <a:p>
            <a:r>
              <a:rPr lang="de-AT" sz="1200" kern="1200">
                <a:solidFill>
                  <a:schemeClr val="tx1"/>
                </a:solidFill>
                <a:effectLst/>
                <a:latin typeface="Arial" panose="020B0604020202020204" pitchFamily="34" charset="0"/>
                <a:ea typeface="+mn-ea"/>
                <a:cs typeface="Arial" panose="020B0604020202020204" pitchFamily="34" charset="0"/>
              </a:rPr>
              <a:t> </a:t>
            </a:r>
            <a:endParaRPr lang="de-DE" sz="1200" kern="1200">
              <a:solidFill>
                <a:schemeClr val="tx1"/>
              </a:solidFill>
              <a:effectLst/>
              <a:latin typeface="Arial" panose="020B0604020202020204" pitchFamily="34" charset="0"/>
              <a:ea typeface="+mn-ea"/>
              <a:cs typeface="Arial" panose="020B0604020202020204" pitchFamily="34" charset="0"/>
            </a:endParaRPr>
          </a:p>
          <a:p>
            <a:r>
              <a:rPr lang="de-DE" sz="1200" kern="1200">
                <a:solidFill>
                  <a:schemeClr val="tx1"/>
                </a:solidFill>
                <a:effectLst/>
                <a:latin typeface="Arial" panose="020B0604020202020204" pitchFamily="34" charset="0"/>
                <a:ea typeface="+mn-ea"/>
                <a:cs typeface="Arial" panose="020B0604020202020204" pitchFamily="34" charset="0"/>
              </a:rPr>
              <a:t>Der </a:t>
            </a:r>
            <a:r>
              <a:rPr lang="de-DE" sz="1200" b="1" kern="1200" err="1">
                <a:solidFill>
                  <a:schemeClr val="tx1"/>
                </a:solidFill>
                <a:effectLst/>
                <a:latin typeface="Arial" panose="020B0604020202020204" pitchFamily="34" charset="0"/>
                <a:ea typeface="+mn-ea"/>
                <a:cs typeface="Arial" panose="020B0604020202020204" pitchFamily="34" charset="0"/>
              </a:rPr>
              <a:t>Pfarrliche</a:t>
            </a:r>
            <a:r>
              <a:rPr lang="de-DE" sz="1200" b="1" kern="1200">
                <a:solidFill>
                  <a:schemeClr val="tx1"/>
                </a:solidFill>
                <a:effectLst/>
                <a:latin typeface="Arial" panose="020B0604020202020204" pitchFamily="34" charset="0"/>
                <a:ea typeface="+mn-ea"/>
                <a:cs typeface="Arial" panose="020B0604020202020204" pitchFamily="34" charset="0"/>
              </a:rPr>
              <a:t> Wirtschaftsrat</a:t>
            </a:r>
            <a:r>
              <a:rPr lang="de-DE" sz="1200" kern="1200">
                <a:solidFill>
                  <a:schemeClr val="tx1"/>
                </a:solidFill>
                <a:effectLst/>
                <a:latin typeface="Arial" panose="020B0604020202020204" pitchFamily="34" charset="0"/>
                <a:ea typeface="+mn-ea"/>
                <a:cs typeface="Arial" panose="020B0604020202020204" pitchFamily="34" charset="0"/>
              </a:rPr>
              <a:t> (</a:t>
            </a:r>
            <a:r>
              <a:rPr lang="de-DE" sz="1200" kern="1200" err="1">
                <a:solidFill>
                  <a:schemeClr val="tx1"/>
                </a:solidFill>
                <a:effectLst/>
                <a:latin typeface="Arial" panose="020B0604020202020204" pitchFamily="34" charset="0"/>
                <a:ea typeface="+mn-ea"/>
                <a:cs typeface="Arial" panose="020B0604020202020204" pitchFamily="34" charset="0"/>
              </a:rPr>
              <a:t>can</a:t>
            </a:r>
            <a:r>
              <a:rPr lang="de-DE" sz="1200" kern="1200">
                <a:solidFill>
                  <a:schemeClr val="tx1"/>
                </a:solidFill>
                <a:effectLst/>
                <a:latin typeface="Arial" panose="020B0604020202020204" pitchFamily="34" charset="0"/>
                <a:ea typeface="+mn-ea"/>
                <a:cs typeface="Arial" panose="020B0604020202020204" pitchFamily="34" charset="0"/>
              </a:rPr>
              <a:t>. 537 CIC) ist für das Budget der Pfarre zuständig. Er hat gegenüber den Pfarr-Gemeinden in Bezug auf ökonomische Entscheidungen Koordinierungs- und Aufsichtsfunktion, insbesondere was die Setzung von Akten der außerordentlichen Vermögensverwaltung betrifft.</a:t>
            </a:r>
            <a:endParaRPr lang="de-DE"/>
          </a:p>
        </p:txBody>
      </p:sp>
      <p:sp>
        <p:nvSpPr>
          <p:cNvPr id="4" name="Foliennummernplatzhalter 3"/>
          <p:cNvSpPr>
            <a:spLocks noGrp="1"/>
          </p:cNvSpPr>
          <p:nvPr>
            <p:ph type="sldNum" sz="quarter" idx="10"/>
          </p:nvPr>
        </p:nvSpPr>
        <p:spPr/>
        <p:txBody>
          <a:bodyPr/>
          <a:lstStyle/>
          <a:p>
            <a:fld id="{2E309597-4BED-4936-A97B-F1922F8968D1}" type="slidenum">
              <a:rPr lang="de-DE" altLang="de-DE" smtClean="0"/>
              <a:pPr/>
              <a:t>13</a:t>
            </a:fld>
            <a:endParaRPr lang="de-DE" altLang="de-DE"/>
          </a:p>
        </p:txBody>
      </p:sp>
    </p:spTree>
    <p:extLst>
      <p:ext uri="{BB962C8B-B14F-4D97-AF65-F5344CB8AC3E}">
        <p14:creationId xmlns:p14="http://schemas.microsoft.com/office/powerpoint/2010/main" val="42708104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124930" name="AutoShape 2"/>
          <p:cNvSpPr>
            <a:spLocks noChangeArrowheads="1"/>
          </p:cNvSpPr>
          <p:nvPr/>
        </p:nvSpPr>
        <p:spPr bwMode="white">
          <a:xfrm>
            <a:off x="914400" y="990600"/>
            <a:ext cx="6908800" cy="1905000"/>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de-DE" altLang="de-DE" sz="2400">
              <a:latin typeface="Times New Roman" panose="02020603050405020304" pitchFamily="18" charset="0"/>
            </a:endParaRPr>
          </a:p>
        </p:txBody>
      </p:sp>
      <p:grpSp>
        <p:nvGrpSpPr>
          <p:cNvPr id="124931" name="Group 3"/>
          <p:cNvGrpSpPr>
            <a:grpSpLocks/>
          </p:cNvGrpSpPr>
          <p:nvPr/>
        </p:nvGrpSpPr>
        <p:grpSpPr bwMode="auto">
          <a:xfrm>
            <a:off x="5712885" y="5013325"/>
            <a:ext cx="9222316" cy="319088"/>
            <a:chOff x="2288" y="3080"/>
            <a:chExt cx="3072" cy="201"/>
          </a:xfrm>
        </p:grpSpPr>
        <p:sp>
          <p:nvSpPr>
            <p:cNvPr id="124932" name="AutoShape 4"/>
            <p:cNvSpPr>
              <a:spLocks noChangeArrowheads="1"/>
            </p:cNvSpPr>
            <p:nvPr/>
          </p:nvSpPr>
          <p:spPr bwMode="auto">
            <a:xfrm flipH="1">
              <a:off x="2288" y="3080"/>
              <a:ext cx="2914" cy="200"/>
            </a:xfrm>
            <a:prstGeom prst="roundRect">
              <a:avLst>
                <a:gd name="adj" fmla="val 0"/>
              </a:avLst>
            </a:prstGeom>
            <a:solidFill>
              <a:srgbClr val="C0C0C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124933" name="AutoShape 5"/>
            <p:cNvSpPr>
              <a:spLocks noChangeArrowheads="1"/>
            </p:cNvSpPr>
            <p:nvPr/>
          </p:nvSpPr>
          <p:spPr bwMode="auto">
            <a:xfrm>
              <a:off x="5196" y="3080"/>
              <a:ext cx="164" cy="201"/>
            </a:xfrm>
            <a:prstGeom prst="flowChartDelay">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124934" name="Rectangle 6"/>
          <p:cNvSpPr>
            <a:spLocks noGrp="1" noChangeArrowheads="1"/>
          </p:cNvSpPr>
          <p:nvPr>
            <p:ph type="subTitle" idx="1"/>
          </p:nvPr>
        </p:nvSpPr>
        <p:spPr>
          <a:xfrm>
            <a:off x="6231467" y="2927350"/>
            <a:ext cx="5350933" cy="1822450"/>
          </a:xfrm>
        </p:spPr>
        <p:txBody>
          <a:bodyPr anchor="b"/>
          <a:lstStyle>
            <a:lvl1pPr marL="0" indent="0">
              <a:buFont typeface="Wingdings" panose="05000000000000000000" pitchFamily="2" charset="2"/>
              <a:buNone/>
              <a:defRPr/>
            </a:lvl1pPr>
          </a:lstStyle>
          <a:p>
            <a:pPr lvl="0"/>
            <a:r>
              <a:rPr lang="de-DE" altLang="de-DE" noProof="0"/>
              <a:t>Formatvorlage des Untertitelmasters durch Klicken bearbeiten</a:t>
            </a:r>
          </a:p>
        </p:txBody>
      </p:sp>
      <p:sp>
        <p:nvSpPr>
          <p:cNvPr id="124935" name="Rectangle 7"/>
          <p:cNvSpPr>
            <a:spLocks noGrp="1" noChangeArrowheads="1"/>
          </p:cNvSpPr>
          <p:nvPr>
            <p:ph type="dt" sz="quarter" idx="2"/>
          </p:nvPr>
        </p:nvSpPr>
        <p:spPr/>
        <p:txBody>
          <a:bodyPr/>
          <a:lstStyle>
            <a:lvl1pPr>
              <a:defRPr/>
            </a:lvl1pPr>
          </a:lstStyle>
          <a:p>
            <a:endParaRPr lang="de-DE" altLang="de-DE"/>
          </a:p>
        </p:txBody>
      </p:sp>
      <p:sp>
        <p:nvSpPr>
          <p:cNvPr id="124936" name="Rectangle 8"/>
          <p:cNvSpPr>
            <a:spLocks noGrp="1" noChangeArrowheads="1"/>
          </p:cNvSpPr>
          <p:nvPr>
            <p:ph type="ftr" sz="quarter" idx="3"/>
          </p:nvPr>
        </p:nvSpPr>
        <p:spPr/>
        <p:txBody>
          <a:bodyPr/>
          <a:lstStyle>
            <a:lvl1pPr algn="r">
              <a:defRPr/>
            </a:lvl1pPr>
          </a:lstStyle>
          <a:p>
            <a:r>
              <a:rPr lang="de-DE" altLang="de-DE"/>
              <a:t>Resonanztreffen_Stand 12.2.2019</a:t>
            </a:r>
          </a:p>
        </p:txBody>
      </p:sp>
      <p:sp>
        <p:nvSpPr>
          <p:cNvPr id="124937" name="Rectangle 9"/>
          <p:cNvSpPr>
            <a:spLocks noGrp="1" noChangeArrowheads="1"/>
          </p:cNvSpPr>
          <p:nvPr>
            <p:ph type="sldNum" sz="quarter" idx="4"/>
          </p:nvPr>
        </p:nvSpPr>
        <p:spPr>
          <a:xfrm>
            <a:off x="101601" y="6248400"/>
            <a:ext cx="783167" cy="488950"/>
          </a:xfrm>
        </p:spPr>
        <p:txBody>
          <a:bodyPr anchorCtr="0"/>
          <a:lstStyle>
            <a:lvl1pPr>
              <a:defRPr sz="2600"/>
            </a:lvl1pPr>
          </a:lstStyle>
          <a:p>
            <a:fld id="{B6F4C231-DD9A-4111-92CA-0D08C3F1DDA8}" type="slidenum">
              <a:rPr lang="de-DE" altLang="de-DE"/>
              <a:pPr/>
              <a:t>‹Nr.›</a:t>
            </a:fld>
            <a:endParaRPr lang="de-DE" altLang="de-DE"/>
          </a:p>
        </p:txBody>
      </p:sp>
      <p:sp>
        <p:nvSpPr>
          <p:cNvPr id="124938" name="AutoShape 10"/>
          <p:cNvSpPr>
            <a:spLocks noGrp="1" noChangeArrowheads="1"/>
          </p:cNvSpPr>
          <p:nvPr>
            <p:ph type="ctrTitle" sz="quarter"/>
          </p:nvPr>
        </p:nvSpPr>
        <p:spPr>
          <a:xfrm>
            <a:off x="914400" y="990600"/>
            <a:ext cx="10972800" cy="1905000"/>
          </a:xfrm>
          <a:prstGeom prst="roundRect">
            <a:avLst>
              <a:gd name="adj" fmla="val 50000"/>
            </a:avLst>
          </a:prstGeom>
        </p:spPr>
        <p:txBody>
          <a:bodyPr anchor="ctr"/>
          <a:lstStyle>
            <a:lvl1pPr algn="ctr">
              <a:defRPr/>
            </a:lvl1pPr>
          </a:lstStyle>
          <a:p>
            <a:pPr lvl="0"/>
            <a:r>
              <a:rPr lang="de-DE" altLang="de-DE" noProof="0"/>
              <a:t>Titelmasterformat durch Klicken bearbeiten</a:t>
            </a:r>
          </a:p>
        </p:txBody>
      </p:sp>
      <p:pic>
        <p:nvPicPr>
          <p:cNvPr id="14" name="Grafik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5" name="Grafik 1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109745431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63399D5D-559F-4ED5-B599-7EBFC418758C}" type="slidenum">
              <a:rPr lang="de-DE" altLang="de-DE"/>
              <a:pPr/>
              <a:t>‹Nr.›</a:t>
            </a:fld>
            <a:endParaRPr lang="de-DE" altLang="de-DE"/>
          </a:p>
        </p:txBody>
      </p:sp>
    </p:spTree>
    <p:extLst>
      <p:ext uri="{BB962C8B-B14F-4D97-AF65-F5344CB8AC3E}">
        <p14:creationId xmlns:p14="http://schemas.microsoft.com/office/powerpoint/2010/main" val="368464741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39"/>
            <a:ext cx="10515600" cy="2852737"/>
          </a:xfrm>
        </p:spPr>
        <p:txBody>
          <a:bodyPr/>
          <a:lstStyle>
            <a:lvl1pPr>
              <a:defRPr sz="6000"/>
            </a:lvl1pPr>
          </a:lstStyle>
          <a:p>
            <a:r>
              <a:rPr lang="de-DE"/>
              <a:t>Titelmasterformat durch Klicken bearbeiten</a:t>
            </a:r>
          </a:p>
        </p:txBody>
      </p:sp>
      <p:sp>
        <p:nvSpPr>
          <p:cNvPr id="3" name="Textplatzhalt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de-DE"/>
              <a:t>Formatvorlagen des Textmasters bearbeiten</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76444578-2634-47C7-A78B-AE67B3BEAAF5}" type="slidenum">
              <a:rPr lang="de-DE" altLang="de-DE"/>
              <a:pPr/>
              <a:t>‹Nr.›</a:t>
            </a:fld>
            <a:endParaRPr lang="de-DE" altLang="de-DE"/>
          </a:p>
        </p:txBody>
      </p:sp>
    </p:spTree>
    <p:extLst>
      <p:ext uri="{BB962C8B-B14F-4D97-AF65-F5344CB8AC3E}">
        <p14:creationId xmlns:p14="http://schemas.microsoft.com/office/powerpoint/2010/main" val="35904842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1102784" y="2349501"/>
            <a:ext cx="5027083"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333067" y="2349501"/>
            <a:ext cx="5027084"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F44CC93B-F97F-415B-BB0D-44C3A3A26842}" type="slidenum">
              <a:rPr lang="de-DE" altLang="de-DE"/>
              <a:pPr/>
              <a:t>‹Nr.›</a:t>
            </a:fld>
            <a:endParaRPr lang="de-DE" altLang="de-DE"/>
          </a:p>
        </p:txBody>
      </p:sp>
    </p:spTree>
    <p:extLst>
      <p:ext uri="{BB962C8B-B14F-4D97-AF65-F5344CB8AC3E}">
        <p14:creationId xmlns:p14="http://schemas.microsoft.com/office/powerpoint/2010/main" val="142777599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40317" y="365126"/>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40318" y="2505075"/>
            <a:ext cx="5158316"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71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lvl1pPr>
              <a:defRPr/>
            </a:lvl1pPr>
          </a:lstStyle>
          <a:p>
            <a:endParaRPr lang="de-DE" altLang="de-DE"/>
          </a:p>
        </p:txBody>
      </p:sp>
      <p:sp>
        <p:nvSpPr>
          <p:cNvPr id="8" name="Fußzeilenplatzhalter 7"/>
          <p:cNvSpPr>
            <a:spLocks noGrp="1"/>
          </p:cNvSpPr>
          <p:nvPr>
            <p:ph type="ftr" sz="quarter" idx="11"/>
          </p:nvPr>
        </p:nvSpPr>
        <p:spPr/>
        <p:txBody>
          <a:bodyPr/>
          <a:lstStyle>
            <a:lvl1pPr>
              <a:defRPr/>
            </a:lvl1pPr>
          </a:lstStyle>
          <a:p>
            <a:r>
              <a:rPr lang="de-DE" altLang="de-DE"/>
              <a:t>Resonanztreffen_Stand 12.2.2019</a:t>
            </a:r>
          </a:p>
        </p:txBody>
      </p:sp>
      <p:sp>
        <p:nvSpPr>
          <p:cNvPr id="9" name="Foliennummernplatzhalter 8"/>
          <p:cNvSpPr>
            <a:spLocks noGrp="1"/>
          </p:cNvSpPr>
          <p:nvPr>
            <p:ph type="sldNum" sz="quarter" idx="12"/>
          </p:nvPr>
        </p:nvSpPr>
        <p:spPr/>
        <p:txBody>
          <a:bodyPr/>
          <a:lstStyle>
            <a:lvl1pPr>
              <a:defRPr/>
            </a:lvl1pPr>
          </a:lstStyle>
          <a:p>
            <a:fld id="{F5CB5A10-3CA3-430C-A688-23D024BB3BF0}" type="slidenum">
              <a:rPr lang="de-DE" altLang="de-DE"/>
              <a:pPr/>
              <a:t>‹Nr.›</a:t>
            </a:fld>
            <a:endParaRPr lang="de-DE" altLang="de-DE"/>
          </a:p>
        </p:txBody>
      </p:sp>
    </p:spTree>
    <p:extLst>
      <p:ext uri="{BB962C8B-B14F-4D97-AF65-F5344CB8AC3E}">
        <p14:creationId xmlns:p14="http://schemas.microsoft.com/office/powerpoint/2010/main" val="335591149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lvl1pPr>
              <a:defRPr/>
            </a:lvl1pPr>
          </a:lstStyle>
          <a:p>
            <a:endParaRPr lang="de-DE" altLang="de-DE"/>
          </a:p>
        </p:txBody>
      </p:sp>
      <p:sp>
        <p:nvSpPr>
          <p:cNvPr id="4" name="Fußzeilenplatzhalter 3"/>
          <p:cNvSpPr>
            <a:spLocks noGrp="1"/>
          </p:cNvSpPr>
          <p:nvPr>
            <p:ph type="ftr" sz="quarter" idx="11"/>
          </p:nvPr>
        </p:nvSpPr>
        <p:spPr/>
        <p:txBody>
          <a:bodyPr/>
          <a:lstStyle>
            <a:lvl1pPr>
              <a:defRPr/>
            </a:lvl1pPr>
          </a:lstStyle>
          <a:p>
            <a:r>
              <a:rPr lang="de-DE" altLang="de-DE"/>
              <a:t>Resonanztreffen_Stand 12.2.2019</a:t>
            </a:r>
          </a:p>
        </p:txBody>
      </p:sp>
      <p:sp>
        <p:nvSpPr>
          <p:cNvPr id="5" name="Foliennummernplatzhalter 4"/>
          <p:cNvSpPr>
            <a:spLocks noGrp="1"/>
          </p:cNvSpPr>
          <p:nvPr>
            <p:ph type="sldNum" sz="quarter" idx="12"/>
          </p:nvPr>
        </p:nvSpPr>
        <p:spPr/>
        <p:txBody>
          <a:bodyPr/>
          <a:lstStyle>
            <a:lvl1pPr>
              <a:defRPr/>
            </a:lvl1pPr>
          </a:lstStyle>
          <a:p>
            <a:fld id="{2ACC3FC1-3A62-4907-A9C6-E24DEC0E980E}" type="slidenum">
              <a:rPr lang="de-DE" altLang="de-DE"/>
              <a:pPr/>
              <a:t>‹Nr.›</a:t>
            </a:fld>
            <a:endParaRPr lang="de-DE" altLang="de-DE"/>
          </a:p>
        </p:txBody>
      </p:sp>
    </p:spTree>
    <p:extLst>
      <p:ext uri="{BB962C8B-B14F-4D97-AF65-F5344CB8AC3E}">
        <p14:creationId xmlns:p14="http://schemas.microsoft.com/office/powerpoint/2010/main" val="1385941462"/>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de-DE" altLang="de-DE"/>
          </a:p>
        </p:txBody>
      </p:sp>
      <p:sp>
        <p:nvSpPr>
          <p:cNvPr id="3" name="Fußzeilenplatzhalter 2"/>
          <p:cNvSpPr>
            <a:spLocks noGrp="1"/>
          </p:cNvSpPr>
          <p:nvPr>
            <p:ph type="ftr" sz="quarter" idx="11"/>
          </p:nvPr>
        </p:nvSpPr>
        <p:spPr/>
        <p:txBody>
          <a:bodyPr/>
          <a:lstStyle>
            <a:lvl1pPr>
              <a:defRPr/>
            </a:lvl1pPr>
          </a:lstStyle>
          <a:p>
            <a:r>
              <a:rPr lang="de-DE" altLang="de-DE"/>
              <a:t>Resonanztreffen_Stand 12.2.2019</a:t>
            </a:r>
          </a:p>
        </p:txBody>
      </p:sp>
      <p:sp>
        <p:nvSpPr>
          <p:cNvPr id="4" name="Foliennummernplatzhalter 3"/>
          <p:cNvSpPr>
            <a:spLocks noGrp="1"/>
          </p:cNvSpPr>
          <p:nvPr>
            <p:ph type="sldNum" sz="quarter" idx="12"/>
          </p:nvPr>
        </p:nvSpPr>
        <p:spPr/>
        <p:txBody>
          <a:bodyPr/>
          <a:lstStyle>
            <a:lvl1pPr>
              <a:defRPr/>
            </a:lvl1pPr>
          </a:lstStyle>
          <a:p>
            <a:fld id="{EEA464F5-E7F4-4B1B-8BBB-9402DE675D2B}" type="slidenum">
              <a:rPr lang="de-DE" altLang="de-DE"/>
              <a:pPr/>
              <a:t>‹Nr.›</a:t>
            </a:fld>
            <a:endParaRPr lang="de-DE" altLang="de-DE"/>
          </a:p>
        </p:txBody>
      </p:sp>
    </p:spTree>
    <p:extLst>
      <p:ext uri="{BB962C8B-B14F-4D97-AF65-F5344CB8AC3E}">
        <p14:creationId xmlns:p14="http://schemas.microsoft.com/office/powerpoint/2010/main" val="174173320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Inhaltsplatzhalt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73ABEDFD-FBB7-4CE2-B7E1-BA55537A2351}" type="slidenum">
              <a:rPr lang="de-DE" altLang="de-DE"/>
              <a:pPr/>
              <a:t>‹Nr.›</a:t>
            </a:fld>
            <a:endParaRPr lang="de-DE" altLang="de-DE"/>
          </a:p>
        </p:txBody>
      </p:sp>
    </p:spTree>
    <p:extLst>
      <p:ext uri="{BB962C8B-B14F-4D97-AF65-F5344CB8AC3E}">
        <p14:creationId xmlns:p14="http://schemas.microsoft.com/office/powerpoint/2010/main" val="184911716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Bildplatzhalt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4A91FCA0-C851-4492-A606-3967751C6039}" type="slidenum">
              <a:rPr lang="de-DE" altLang="de-DE"/>
              <a:pPr/>
              <a:t>‹Nr.›</a:t>
            </a:fld>
            <a:endParaRPr lang="de-DE" altLang="de-DE"/>
          </a:p>
        </p:txBody>
      </p:sp>
    </p:spTree>
    <p:extLst>
      <p:ext uri="{BB962C8B-B14F-4D97-AF65-F5344CB8AC3E}">
        <p14:creationId xmlns:p14="http://schemas.microsoft.com/office/powerpoint/2010/main" val="1931633701"/>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F9C30AB1-9D94-4087-9992-A404598E0103}" type="slidenum">
              <a:rPr lang="de-DE" altLang="de-DE"/>
              <a:pPr/>
              <a:t>‹Nr.›</a:t>
            </a:fld>
            <a:endParaRPr lang="de-DE" altLang="de-DE"/>
          </a:p>
        </p:txBody>
      </p:sp>
    </p:spTree>
    <p:extLst>
      <p:ext uri="{BB962C8B-B14F-4D97-AF65-F5344CB8AC3E}">
        <p14:creationId xmlns:p14="http://schemas.microsoft.com/office/powerpoint/2010/main" val="2328832890"/>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940800" y="762001"/>
            <a:ext cx="2641600" cy="531177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1016000" y="762001"/>
            <a:ext cx="7721600" cy="5311775"/>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BBB0B157-8A01-49AE-B00F-8C5586EE4E45}" type="slidenum">
              <a:rPr lang="de-DE" altLang="de-DE"/>
              <a:pPr/>
              <a:t>‹Nr.›</a:t>
            </a:fld>
            <a:endParaRPr lang="de-DE" altLang="de-DE"/>
          </a:p>
        </p:txBody>
      </p:sp>
    </p:spTree>
    <p:extLst>
      <p:ext uri="{BB962C8B-B14F-4D97-AF65-F5344CB8AC3E}">
        <p14:creationId xmlns:p14="http://schemas.microsoft.com/office/powerpoint/2010/main" val="153064933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3908" name="AutoShape 4"/>
          <p:cNvSpPr>
            <a:spLocks noGrp="1" noChangeArrowheads="1"/>
          </p:cNvSpPr>
          <p:nvPr>
            <p:ph type="title"/>
          </p:nvPr>
        </p:nvSpPr>
        <p:spPr bwMode="auto">
          <a:xfrm>
            <a:off x="1016000" y="762000"/>
            <a:ext cx="105664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de-DE" altLang="de-DE"/>
              <a:t>Titelmasterformat durch Klicken bearbeiten</a:t>
            </a:r>
          </a:p>
        </p:txBody>
      </p:sp>
      <p:sp>
        <p:nvSpPr>
          <p:cNvPr id="123909" name="Rectangle 5"/>
          <p:cNvSpPr>
            <a:spLocks noGrp="1" noChangeArrowheads="1"/>
          </p:cNvSpPr>
          <p:nvPr>
            <p:ph type="body" idx="1"/>
          </p:nvPr>
        </p:nvSpPr>
        <p:spPr bwMode="auto">
          <a:xfrm>
            <a:off x="1102785" y="2349501"/>
            <a:ext cx="10257367"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123910" name="Rectangle 6"/>
          <p:cNvSpPr>
            <a:spLocks noGrp="1" noChangeArrowheads="1"/>
          </p:cNvSpPr>
          <p:nvPr>
            <p:ph type="dt" sz="half" idx="2"/>
          </p:nvPr>
        </p:nvSpPr>
        <p:spPr bwMode="auto">
          <a:xfrm>
            <a:off x="3251201" y="6248401"/>
            <a:ext cx="284056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atin typeface="Arial" panose="020B0604020202020204" pitchFamily="34" charset="0"/>
              </a:defRPr>
            </a:lvl1pPr>
          </a:lstStyle>
          <a:p>
            <a:endParaRPr lang="de-DE" altLang="de-DE"/>
          </a:p>
        </p:txBody>
      </p:sp>
      <p:sp>
        <p:nvSpPr>
          <p:cNvPr id="123911" name="Rectangle 7"/>
          <p:cNvSpPr>
            <a:spLocks noGrp="1" noChangeArrowheads="1"/>
          </p:cNvSpPr>
          <p:nvPr>
            <p:ph type="ftr" sz="quarter" idx="3"/>
          </p:nvPr>
        </p:nvSpPr>
        <p:spPr bwMode="auto">
          <a:xfrm>
            <a:off x="7721600" y="6248401"/>
            <a:ext cx="386291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atin typeface="Arial" panose="020B0604020202020204" pitchFamily="34" charset="0"/>
              </a:defRPr>
            </a:lvl1pPr>
          </a:lstStyle>
          <a:p>
            <a:r>
              <a:rPr lang="de-DE" altLang="de-DE"/>
              <a:t>Resonanztreffen_Stand 12.2.2019</a:t>
            </a:r>
          </a:p>
        </p:txBody>
      </p:sp>
      <p:sp>
        <p:nvSpPr>
          <p:cNvPr id="123912" name="Rectangle 8"/>
          <p:cNvSpPr>
            <a:spLocks noGrp="1" noChangeArrowheads="1"/>
          </p:cNvSpPr>
          <p:nvPr>
            <p:ph type="sldNum" sz="quarter" idx="4"/>
          </p:nvPr>
        </p:nvSpPr>
        <p:spPr bwMode="auto">
          <a:xfrm>
            <a:off x="112184" y="6242050"/>
            <a:ext cx="78316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defRPr b="1">
                <a:solidFill>
                  <a:srgbClr val="333333"/>
                </a:solidFill>
                <a:latin typeface="+mn-lt"/>
              </a:defRPr>
            </a:lvl1pPr>
          </a:lstStyle>
          <a:p>
            <a:fld id="{B5B4241C-AED9-4847-8F54-851943439B8C}" type="slidenum">
              <a:rPr lang="de-DE" altLang="de-DE"/>
              <a:pPr/>
              <a:t>‹Nr.›</a:t>
            </a:fld>
            <a:endParaRPr lang="de-DE" altLang="de-DE"/>
          </a:p>
        </p:txBody>
      </p:sp>
      <p:pic>
        <p:nvPicPr>
          <p:cNvPr id="11" name="Grafik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2" name="Grafik 11"/>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26611815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hf hdr="0" ftr="0" dt="0"/>
  <p:txStyles>
    <p:titleStyle>
      <a:lvl1pPr algn="l" rtl="0" fontAlgn="base">
        <a:lnSpc>
          <a:spcPct val="90000"/>
        </a:lnSpc>
        <a:spcBef>
          <a:spcPct val="0"/>
        </a:spcBef>
        <a:spcAft>
          <a:spcPct val="0"/>
        </a:spcAft>
        <a:defRPr sz="3600" b="1" kern="1200">
          <a:solidFill>
            <a:srgbClr val="333333"/>
          </a:solidFill>
          <a:latin typeface="+mj-lt"/>
          <a:ea typeface="+mj-ea"/>
          <a:cs typeface="+mj-cs"/>
        </a:defRPr>
      </a:lvl1pPr>
      <a:lvl2pPr algn="l" rtl="0" fontAlgn="base">
        <a:lnSpc>
          <a:spcPct val="90000"/>
        </a:lnSpc>
        <a:spcBef>
          <a:spcPct val="0"/>
        </a:spcBef>
        <a:spcAft>
          <a:spcPct val="0"/>
        </a:spcAft>
        <a:defRPr sz="3600" b="1">
          <a:solidFill>
            <a:srgbClr val="333333"/>
          </a:solidFill>
          <a:latin typeface="TheSansOffice" pitchFamily="34" charset="0"/>
        </a:defRPr>
      </a:lvl2pPr>
      <a:lvl3pPr algn="l" rtl="0" fontAlgn="base">
        <a:lnSpc>
          <a:spcPct val="90000"/>
        </a:lnSpc>
        <a:spcBef>
          <a:spcPct val="0"/>
        </a:spcBef>
        <a:spcAft>
          <a:spcPct val="0"/>
        </a:spcAft>
        <a:defRPr sz="3600" b="1">
          <a:solidFill>
            <a:srgbClr val="333333"/>
          </a:solidFill>
          <a:latin typeface="TheSansOffice" pitchFamily="34" charset="0"/>
        </a:defRPr>
      </a:lvl3pPr>
      <a:lvl4pPr algn="l" rtl="0" fontAlgn="base">
        <a:lnSpc>
          <a:spcPct val="90000"/>
        </a:lnSpc>
        <a:spcBef>
          <a:spcPct val="0"/>
        </a:spcBef>
        <a:spcAft>
          <a:spcPct val="0"/>
        </a:spcAft>
        <a:defRPr sz="3600" b="1">
          <a:solidFill>
            <a:srgbClr val="333333"/>
          </a:solidFill>
          <a:latin typeface="TheSansOffice" pitchFamily="34" charset="0"/>
        </a:defRPr>
      </a:lvl4pPr>
      <a:lvl5pPr algn="l" rtl="0" fontAlgn="base">
        <a:lnSpc>
          <a:spcPct val="90000"/>
        </a:lnSpc>
        <a:spcBef>
          <a:spcPct val="0"/>
        </a:spcBef>
        <a:spcAft>
          <a:spcPct val="0"/>
        </a:spcAft>
        <a:defRPr sz="3600" b="1">
          <a:solidFill>
            <a:srgbClr val="333333"/>
          </a:solidFill>
          <a:latin typeface="TheSansOffice" pitchFamily="34" charset="0"/>
        </a:defRPr>
      </a:lvl5pPr>
      <a:lvl6pPr marL="457200" algn="l" rtl="0" fontAlgn="base">
        <a:lnSpc>
          <a:spcPct val="90000"/>
        </a:lnSpc>
        <a:spcBef>
          <a:spcPct val="0"/>
        </a:spcBef>
        <a:spcAft>
          <a:spcPct val="0"/>
        </a:spcAft>
        <a:defRPr sz="3600" b="1">
          <a:solidFill>
            <a:srgbClr val="333333"/>
          </a:solidFill>
          <a:latin typeface="TheSansOffice" pitchFamily="34" charset="0"/>
        </a:defRPr>
      </a:lvl6pPr>
      <a:lvl7pPr marL="914400" algn="l" rtl="0" fontAlgn="base">
        <a:lnSpc>
          <a:spcPct val="90000"/>
        </a:lnSpc>
        <a:spcBef>
          <a:spcPct val="0"/>
        </a:spcBef>
        <a:spcAft>
          <a:spcPct val="0"/>
        </a:spcAft>
        <a:defRPr sz="3600" b="1">
          <a:solidFill>
            <a:srgbClr val="333333"/>
          </a:solidFill>
          <a:latin typeface="TheSansOffice" pitchFamily="34" charset="0"/>
        </a:defRPr>
      </a:lvl7pPr>
      <a:lvl8pPr marL="1371600" algn="l" rtl="0" fontAlgn="base">
        <a:lnSpc>
          <a:spcPct val="90000"/>
        </a:lnSpc>
        <a:spcBef>
          <a:spcPct val="0"/>
        </a:spcBef>
        <a:spcAft>
          <a:spcPct val="0"/>
        </a:spcAft>
        <a:defRPr sz="3600" b="1">
          <a:solidFill>
            <a:srgbClr val="333333"/>
          </a:solidFill>
          <a:latin typeface="TheSansOffice" pitchFamily="34" charset="0"/>
        </a:defRPr>
      </a:lvl8pPr>
      <a:lvl9pPr marL="1828800" algn="l" rtl="0" fontAlgn="base">
        <a:lnSpc>
          <a:spcPct val="90000"/>
        </a:lnSpc>
        <a:spcBef>
          <a:spcPct val="0"/>
        </a:spcBef>
        <a:spcAft>
          <a:spcPct val="0"/>
        </a:spcAft>
        <a:defRPr sz="3600" b="1">
          <a:solidFill>
            <a:srgbClr val="333333"/>
          </a:solidFill>
          <a:latin typeface="TheSansOffice" pitchFamily="34" charset="0"/>
        </a:defRPr>
      </a:lvl9pPr>
    </p:titleStyle>
    <p:bodyStyle>
      <a:lvl1pPr marL="342900" indent="-342900" algn="l" rtl="0" fontAlgn="base">
        <a:spcBef>
          <a:spcPct val="20000"/>
        </a:spcBef>
        <a:spcAft>
          <a:spcPct val="0"/>
        </a:spcAft>
        <a:buClr>
          <a:srgbClr val="EBC31B"/>
        </a:buClr>
        <a:buFont typeface="Wingdings" panose="05000000000000000000" pitchFamily="2" charset="2"/>
        <a:buChar char="l"/>
        <a:defRPr sz="2800" kern="1200">
          <a:solidFill>
            <a:srgbClr val="1C1C1C"/>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lr>
          <a:srgbClr val="EBC31B"/>
        </a:buClr>
        <a:buChar char="–"/>
        <a:defRPr sz="2400" kern="1200">
          <a:solidFill>
            <a:srgbClr val="1C1C1C"/>
          </a:solidFill>
          <a:effectLst>
            <a:outerShdw blurRad="38100" dist="38100" dir="2700000" algn="tl">
              <a:srgbClr val="C0C0C0"/>
            </a:outerShdw>
          </a:effectLst>
          <a:latin typeface="+mn-lt"/>
          <a:ea typeface="+mn-ea"/>
          <a:cs typeface="+mn-cs"/>
        </a:defRPr>
      </a:lvl2pPr>
      <a:lvl3pPr marL="1143000" indent="-228600" algn="l" rtl="0" fontAlgn="base">
        <a:spcBef>
          <a:spcPct val="20000"/>
        </a:spcBef>
        <a:spcAft>
          <a:spcPct val="0"/>
        </a:spcAft>
        <a:buClr>
          <a:srgbClr val="EBC31B"/>
        </a:buClr>
        <a:buFont typeface="Wingdings" panose="05000000000000000000" pitchFamily="2" charset="2"/>
        <a:buChar char="l"/>
        <a:defRPr sz="2000" kern="1200">
          <a:solidFill>
            <a:srgbClr val="1C1C1C"/>
          </a:solidFill>
          <a:effectLst>
            <a:outerShdw blurRad="38100" dist="38100" dir="2700000" algn="tl">
              <a:srgbClr val="C0C0C0"/>
            </a:outerShdw>
          </a:effectLst>
          <a:latin typeface="+mn-lt"/>
          <a:ea typeface="+mn-ea"/>
          <a:cs typeface="+mn-cs"/>
        </a:defRPr>
      </a:lvl3pPr>
      <a:lvl4pPr marL="1600200" indent="-228600" algn="l" rtl="0" fontAlgn="base">
        <a:spcBef>
          <a:spcPct val="20000"/>
        </a:spcBef>
        <a:spcAft>
          <a:spcPct val="0"/>
        </a:spcAft>
        <a:buClr>
          <a:srgbClr val="EBC31B"/>
        </a:buClr>
        <a:buChar char="–"/>
        <a:defRPr kern="1200">
          <a:solidFill>
            <a:srgbClr val="1C1C1C"/>
          </a:solidFill>
          <a:effectLst>
            <a:outerShdw blurRad="38100" dist="38100" dir="2700000" algn="tl">
              <a:srgbClr val="C0C0C0"/>
            </a:outerShdw>
          </a:effectLst>
          <a:latin typeface="+mn-lt"/>
          <a:ea typeface="+mn-ea"/>
          <a:cs typeface="+mn-cs"/>
        </a:defRPr>
      </a:lvl4pPr>
      <a:lvl5pPr marL="2057400" indent="-228600" algn="l" rtl="0" fontAlgn="base">
        <a:spcBef>
          <a:spcPct val="20000"/>
        </a:spcBef>
        <a:spcAft>
          <a:spcPct val="0"/>
        </a:spcAft>
        <a:buClr>
          <a:srgbClr val="EBC31B"/>
        </a:buClr>
        <a:buFont typeface="Wingdings" panose="05000000000000000000" pitchFamily="2" charset="2"/>
        <a:buChar char="l"/>
        <a:defRPr kern="1200">
          <a:solidFill>
            <a:srgbClr val="1C1C1C"/>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7.xml"/><Relationship Id="rId4" Type="http://schemas.openxmlformats.org/officeDocument/2006/relationships/image" Target="../media/image22.emf"/></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dioezese-linz.at/zukunftsweg/umsetzung-pfarrstruktur" TargetMode="External"/><Relationship Id="rId2" Type="http://schemas.openxmlformats.org/officeDocument/2006/relationships/hyperlink" Target="mailto:pfarrstruktur@dioezese-linz.at"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448795" y="236827"/>
            <a:ext cx="10515600" cy="1815976"/>
          </a:xfrm>
        </p:spPr>
        <p:txBody>
          <a:bodyPr/>
          <a:lstStyle/>
          <a:p>
            <a:r>
              <a:rPr lang="de-DE"/>
              <a:t>Zukunftsweg Pfarrstruktur</a:t>
            </a:r>
          </a:p>
        </p:txBody>
      </p:sp>
      <p:sp>
        <p:nvSpPr>
          <p:cNvPr id="3" name="Textplatzhalter 2"/>
          <p:cNvSpPr>
            <a:spLocks noGrp="1"/>
          </p:cNvSpPr>
          <p:nvPr>
            <p:ph type="body" idx="1"/>
          </p:nvPr>
        </p:nvSpPr>
        <p:spPr>
          <a:xfrm>
            <a:off x="762864" y="2570629"/>
            <a:ext cx="10171925" cy="3907458"/>
          </a:xfrm>
        </p:spPr>
        <p:txBody>
          <a:bodyPr/>
          <a:lstStyle/>
          <a:p>
            <a:r>
              <a:rPr lang="de-AT" sz="2400"/>
              <a:t>Ja, wir machen das, wir gehen gemeinsam! </a:t>
            </a:r>
          </a:p>
          <a:p>
            <a:endParaRPr lang="de-AT"/>
          </a:p>
          <a:p>
            <a:endParaRPr lang="de-DE"/>
          </a:p>
          <a:p>
            <a:endParaRPr lang="de-DE"/>
          </a:p>
          <a:p>
            <a:endParaRPr lang="de-DE"/>
          </a:p>
          <a:p>
            <a:endParaRPr lang="de-DE"/>
          </a:p>
          <a:p>
            <a:endParaRPr lang="de-DE"/>
          </a:p>
          <a:p>
            <a:r>
              <a:rPr lang="de-DE"/>
              <a:t>				                					</a:t>
            </a:r>
            <a:r>
              <a:rPr lang="de-DE" sz="1000"/>
              <a:t>                                                   Foto Pilgertag Ennstal zur Feier der Pfarrgründung																</a:t>
            </a:r>
            <a:endParaRPr lang="de-DE"/>
          </a:p>
        </p:txBody>
      </p:sp>
      <p:sp>
        <p:nvSpPr>
          <p:cNvPr id="4" name="Foliennummernplatzhalter 3"/>
          <p:cNvSpPr>
            <a:spLocks noGrp="1"/>
          </p:cNvSpPr>
          <p:nvPr>
            <p:ph type="sldNum" sz="quarter" idx="12"/>
          </p:nvPr>
        </p:nvSpPr>
        <p:spPr/>
        <p:txBody>
          <a:bodyPr/>
          <a:lstStyle/>
          <a:p>
            <a:fld id="{76444578-2634-47C7-A78B-AE67B3BEAAF5}" type="slidenum">
              <a:rPr lang="de-DE" altLang="de-DE" smtClean="0"/>
              <a:pPr/>
              <a:t>1</a:t>
            </a:fld>
            <a:endParaRPr lang="de-DE" altLang="de-DE"/>
          </a:p>
        </p:txBody>
      </p:sp>
      <p:pic>
        <p:nvPicPr>
          <p:cNvPr id="6" name="Grafik 5" descr="Ein Bild, das draußen, Gras, Baum, Himmel enthält.&#10;&#10;KI-generierte Inhalte können fehlerhaft sein.">
            <a:extLst>
              <a:ext uri="{FF2B5EF4-FFF2-40B4-BE49-F238E27FC236}">
                <a16:creationId xmlns:a16="http://schemas.microsoft.com/office/drawing/2014/main" id="{C5E1FEC1-AB2F-D36E-7B6F-7E58624016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349" y="1048019"/>
            <a:ext cx="10935023" cy="4930832"/>
          </a:xfrm>
          <a:prstGeom prst="rect">
            <a:avLst/>
          </a:prstGeom>
        </p:spPr>
      </p:pic>
      <p:sp>
        <p:nvSpPr>
          <p:cNvPr id="7" name="AutoShape 2">
            <a:extLst>
              <a:ext uri="{FF2B5EF4-FFF2-40B4-BE49-F238E27FC236}">
                <a16:creationId xmlns:a16="http://schemas.microsoft.com/office/drawing/2014/main" id="{DE399EFF-2091-1F29-D18F-992FC216A77A}"/>
              </a:ext>
            </a:extLst>
          </p:cNvPr>
          <p:cNvSpPr txBox="1">
            <a:spLocks noChangeArrowheads="1"/>
          </p:cNvSpPr>
          <p:nvPr/>
        </p:nvSpPr>
        <p:spPr bwMode="auto">
          <a:xfrm>
            <a:off x="-2991" y="0"/>
            <a:ext cx="12272177"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fontAlgn="base">
              <a:lnSpc>
                <a:spcPct val="90000"/>
              </a:lnSpc>
              <a:spcBef>
                <a:spcPct val="0"/>
              </a:spcBef>
              <a:spcAft>
                <a:spcPct val="0"/>
              </a:spcAft>
              <a:defRPr sz="6000" b="1" kern="1200">
                <a:solidFill>
                  <a:srgbClr val="333333"/>
                </a:solidFill>
                <a:latin typeface="+mj-lt"/>
                <a:ea typeface="+mj-ea"/>
                <a:cs typeface="+mj-cs"/>
              </a:defRPr>
            </a:lvl1pPr>
            <a:lvl2pPr algn="l" rtl="0" fontAlgn="base">
              <a:lnSpc>
                <a:spcPct val="90000"/>
              </a:lnSpc>
              <a:spcBef>
                <a:spcPct val="0"/>
              </a:spcBef>
              <a:spcAft>
                <a:spcPct val="0"/>
              </a:spcAft>
              <a:defRPr sz="3600" b="1">
                <a:solidFill>
                  <a:srgbClr val="333333"/>
                </a:solidFill>
                <a:latin typeface="TheSansOffice" pitchFamily="34" charset="0"/>
              </a:defRPr>
            </a:lvl2pPr>
            <a:lvl3pPr algn="l" rtl="0" fontAlgn="base">
              <a:lnSpc>
                <a:spcPct val="90000"/>
              </a:lnSpc>
              <a:spcBef>
                <a:spcPct val="0"/>
              </a:spcBef>
              <a:spcAft>
                <a:spcPct val="0"/>
              </a:spcAft>
              <a:defRPr sz="3600" b="1">
                <a:solidFill>
                  <a:srgbClr val="333333"/>
                </a:solidFill>
                <a:latin typeface="TheSansOffice" pitchFamily="34" charset="0"/>
              </a:defRPr>
            </a:lvl3pPr>
            <a:lvl4pPr algn="l" rtl="0" fontAlgn="base">
              <a:lnSpc>
                <a:spcPct val="90000"/>
              </a:lnSpc>
              <a:spcBef>
                <a:spcPct val="0"/>
              </a:spcBef>
              <a:spcAft>
                <a:spcPct val="0"/>
              </a:spcAft>
              <a:defRPr sz="3600" b="1">
                <a:solidFill>
                  <a:srgbClr val="333333"/>
                </a:solidFill>
                <a:latin typeface="TheSansOffice" pitchFamily="34" charset="0"/>
              </a:defRPr>
            </a:lvl4pPr>
            <a:lvl5pPr algn="l" rtl="0" fontAlgn="base">
              <a:lnSpc>
                <a:spcPct val="90000"/>
              </a:lnSpc>
              <a:spcBef>
                <a:spcPct val="0"/>
              </a:spcBef>
              <a:spcAft>
                <a:spcPct val="0"/>
              </a:spcAft>
              <a:defRPr sz="3600" b="1">
                <a:solidFill>
                  <a:srgbClr val="333333"/>
                </a:solidFill>
                <a:latin typeface="TheSansOffice" pitchFamily="34" charset="0"/>
              </a:defRPr>
            </a:lvl5pPr>
            <a:lvl6pPr marL="457200" algn="l" rtl="0" fontAlgn="base">
              <a:lnSpc>
                <a:spcPct val="90000"/>
              </a:lnSpc>
              <a:spcBef>
                <a:spcPct val="0"/>
              </a:spcBef>
              <a:spcAft>
                <a:spcPct val="0"/>
              </a:spcAft>
              <a:defRPr sz="3600" b="1">
                <a:solidFill>
                  <a:srgbClr val="333333"/>
                </a:solidFill>
                <a:latin typeface="TheSansOffice" pitchFamily="34" charset="0"/>
              </a:defRPr>
            </a:lvl6pPr>
            <a:lvl7pPr marL="914400" algn="l" rtl="0" fontAlgn="base">
              <a:lnSpc>
                <a:spcPct val="90000"/>
              </a:lnSpc>
              <a:spcBef>
                <a:spcPct val="0"/>
              </a:spcBef>
              <a:spcAft>
                <a:spcPct val="0"/>
              </a:spcAft>
              <a:defRPr sz="3600" b="1">
                <a:solidFill>
                  <a:srgbClr val="333333"/>
                </a:solidFill>
                <a:latin typeface="TheSansOffice" pitchFamily="34" charset="0"/>
              </a:defRPr>
            </a:lvl7pPr>
            <a:lvl8pPr marL="1371600" algn="l" rtl="0" fontAlgn="base">
              <a:lnSpc>
                <a:spcPct val="90000"/>
              </a:lnSpc>
              <a:spcBef>
                <a:spcPct val="0"/>
              </a:spcBef>
              <a:spcAft>
                <a:spcPct val="0"/>
              </a:spcAft>
              <a:defRPr sz="3600" b="1">
                <a:solidFill>
                  <a:srgbClr val="333333"/>
                </a:solidFill>
                <a:latin typeface="TheSansOffice" pitchFamily="34" charset="0"/>
              </a:defRPr>
            </a:lvl8pPr>
            <a:lvl9pPr marL="1828800" algn="l" rtl="0" fontAlgn="base">
              <a:lnSpc>
                <a:spcPct val="90000"/>
              </a:lnSpc>
              <a:spcBef>
                <a:spcPct val="0"/>
              </a:spcBef>
              <a:spcAft>
                <a:spcPct val="0"/>
              </a:spcAft>
              <a:defRPr sz="3600" b="1">
                <a:solidFill>
                  <a:srgbClr val="333333"/>
                </a:solidFill>
                <a:latin typeface="TheSansOffice" pitchFamily="34" charset="0"/>
              </a:defRPr>
            </a:lvl9pPr>
          </a:lstStyle>
          <a:p>
            <a:pPr algn="ctr"/>
            <a:r>
              <a:rPr lang="de-AT" sz="3200"/>
              <a:t>       Ja, wir machen das, wir gehen gemeinsam!</a:t>
            </a:r>
            <a:br>
              <a:rPr lang="de-AT" sz="3200"/>
            </a:br>
            <a:r>
              <a:rPr lang="de-AT" sz="1800"/>
              <a:t>Bischof Manfred Scheuer entscheidet am 1.2.2021 das Strukturmodell im Rahmen des Zukunftsweges umzusetzen </a:t>
            </a:r>
          </a:p>
        </p:txBody>
      </p:sp>
    </p:spTree>
    <p:extLst>
      <p:ext uri="{BB962C8B-B14F-4D97-AF65-F5344CB8AC3E}">
        <p14:creationId xmlns:p14="http://schemas.microsoft.com/office/powerpoint/2010/main" val="2768245704"/>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a:xfrm>
            <a:off x="2899953" y="309154"/>
            <a:ext cx="8647611" cy="718457"/>
          </a:xfrm>
        </p:spPr>
        <p:txBody>
          <a:bodyPr/>
          <a:lstStyle/>
          <a:p>
            <a:r>
              <a:rPr lang="de-DE" altLang="de-DE" sz="3200">
                <a:latin typeface="TheSansOffice" panose="020B0503040302090204" pitchFamily="34" charset="0"/>
              </a:rPr>
              <a:t>Ziele des Zukunftsweges – Wozu?</a:t>
            </a:r>
            <a:endParaRPr lang="de-DE" altLang="de-DE" sz="3200" b="1">
              <a:latin typeface="TheSansOffice" panose="020B0503040302090204" pitchFamily="34" charset="0"/>
            </a:endParaRPr>
          </a:p>
        </p:txBody>
      </p:sp>
      <p:sp>
        <p:nvSpPr>
          <p:cNvPr id="247811" name="Rectangle 3"/>
          <p:cNvSpPr>
            <a:spLocks noGrp="1" noChangeArrowheads="1"/>
          </p:cNvSpPr>
          <p:nvPr>
            <p:ph idx="1"/>
          </p:nvPr>
        </p:nvSpPr>
        <p:spPr>
          <a:xfrm>
            <a:off x="374469" y="1245326"/>
            <a:ext cx="11625942" cy="5399313"/>
          </a:xfrm>
        </p:spPr>
        <p:txBody>
          <a:bodyPr>
            <a:normAutofit/>
          </a:bodyPr>
          <a:lstStyle/>
          <a:p>
            <a:pPr>
              <a:lnSpc>
                <a:spcPct val="90000"/>
              </a:lnSpc>
            </a:pPr>
            <a:r>
              <a:rPr lang="de-DE" altLang="de-DE">
                <a:effectLst/>
                <a:latin typeface="TheSansOffice" panose="020B0503040302090204" pitchFamily="34" charset="0"/>
              </a:rPr>
              <a:t>Vision für die Zukunft</a:t>
            </a:r>
          </a:p>
          <a:p>
            <a:pPr>
              <a:lnSpc>
                <a:spcPct val="90000"/>
              </a:lnSpc>
            </a:pPr>
            <a:r>
              <a:rPr lang="de-DE" altLang="de-DE">
                <a:effectLst/>
                <a:latin typeface="TheSansOffice" panose="020B0503040302090204" pitchFamily="34" charset="0"/>
              </a:rPr>
              <a:t>Bewegung schaffen</a:t>
            </a:r>
          </a:p>
          <a:p>
            <a:pPr>
              <a:lnSpc>
                <a:spcPct val="90000"/>
              </a:lnSpc>
            </a:pPr>
            <a:r>
              <a:rPr lang="de-DE" altLang="de-DE">
                <a:effectLst/>
                <a:latin typeface="TheSansOffice" panose="020B0503040302090204" pitchFamily="34" charset="0"/>
              </a:rPr>
              <a:t>Klare Antworten/Einheit in der Vielfalt/Verbindlichkeit im Tun/klare Verantwortlichkeiten/größtmöglicher Flexibilität</a:t>
            </a:r>
          </a:p>
          <a:p>
            <a:pPr>
              <a:lnSpc>
                <a:spcPct val="90000"/>
              </a:lnSpc>
            </a:pPr>
            <a:endParaRPr lang="de-DE" altLang="de-DE">
              <a:effectLst/>
              <a:latin typeface="TheSansOffice" panose="020B0503040302090204" pitchFamily="34" charset="0"/>
            </a:endParaRPr>
          </a:p>
          <a:p>
            <a:pPr>
              <a:lnSpc>
                <a:spcPct val="90000"/>
              </a:lnSpc>
            </a:pPr>
            <a:r>
              <a:rPr lang="de-DE" altLang="de-DE">
                <a:effectLst/>
                <a:latin typeface="TheSansOffice" panose="020B0503040302090204" pitchFamily="34" charset="0"/>
              </a:rPr>
              <a:t>Wirksamkeit in der Gesellschaft / Nähe zu den Menschen</a:t>
            </a:r>
          </a:p>
          <a:p>
            <a:pPr>
              <a:lnSpc>
                <a:spcPct val="90000"/>
              </a:lnSpc>
            </a:pPr>
            <a:endParaRPr lang="de-DE" altLang="de-DE">
              <a:effectLst/>
              <a:latin typeface="TheSansOffice" panose="020B0503040302090204" pitchFamily="34" charset="0"/>
            </a:endParaRPr>
          </a:p>
          <a:p>
            <a:pPr>
              <a:lnSpc>
                <a:spcPct val="90000"/>
              </a:lnSpc>
            </a:pPr>
            <a:r>
              <a:rPr lang="de-DE" altLang="de-DE">
                <a:effectLst/>
                <a:latin typeface="TheSansOffice" panose="020B0503040302090204" pitchFamily="34" charset="0"/>
              </a:rPr>
              <a:t>Festlegungen Leitungsverantwortung für Hauptamtliche und Ehrenamtliche</a:t>
            </a:r>
          </a:p>
          <a:p>
            <a:pPr>
              <a:lnSpc>
                <a:spcPct val="90000"/>
              </a:lnSpc>
            </a:pPr>
            <a:r>
              <a:rPr lang="de-DE" altLang="de-DE">
                <a:effectLst/>
                <a:latin typeface="TheSansOffice" panose="020B0503040302090204" pitchFamily="34" charset="0"/>
              </a:rPr>
              <a:t>Fähigkeiten orientierter Einsatz des Personals</a:t>
            </a:r>
          </a:p>
          <a:p>
            <a:pPr>
              <a:lnSpc>
                <a:spcPct val="90000"/>
              </a:lnSpc>
            </a:pPr>
            <a:r>
              <a:rPr lang="de-AT">
                <a:effectLst/>
                <a:latin typeface="TheSansOffice" panose="020B0503040302090204" pitchFamily="34" charset="0"/>
              </a:rPr>
              <a:t>Erreichbarkeit durch Büros auf zwei Ebenen</a:t>
            </a:r>
            <a:endParaRPr lang="de-DE">
              <a:effectLst/>
              <a:latin typeface="TheSansOffice" panose="020B0503040302090204" pitchFamily="34" charset="0"/>
            </a:endParaRPr>
          </a:p>
          <a:p>
            <a:pPr>
              <a:lnSpc>
                <a:spcPct val="90000"/>
              </a:lnSpc>
            </a:pPr>
            <a:r>
              <a:rPr lang="de-AT">
                <a:effectLst/>
                <a:latin typeface="TheSansOffice" panose="020B0503040302090204" pitchFamily="34" charset="0"/>
              </a:rPr>
              <a:t>Zusammenwirken von kategorialer und territorialer Pastoral</a:t>
            </a:r>
            <a:endParaRPr lang="de-DE" altLang="de-DE">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2</a:t>
            </a:fld>
            <a:endParaRPr lang="de-DE" altLang="de-DE"/>
          </a:p>
        </p:txBody>
      </p:sp>
    </p:spTree>
    <p:extLst>
      <p:ext uri="{BB962C8B-B14F-4D97-AF65-F5344CB8AC3E}">
        <p14:creationId xmlns:p14="http://schemas.microsoft.com/office/powerpoint/2010/main" val="11849264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7811">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7811">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78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781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a:latin typeface="TheSansOffice" panose="020B0503040302090204" pitchFamily="34" charset="0"/>
              </a:rPr>
              <a:t>8 Themenfelder im Zukunftsweg</a:t>
            </a:r>
            <a:endParaRPr lang="de-DE" altLang="de-DE" sz="3200" b="1">
              <a:latin typeface="TheSansOffice" panose="020B0503040302090204" pitchFamily="34" charset="0"/>
            </a:endParaRPr>
          </a:p>
        </p:txBody>
      </p:sp>
      <p:sp>
        <p:nvSpPr>
          <p:cNvPr id="247811" name="Rectangle 3"/>
          <p:cNvSpPr>
            <a:spLocks noGrp="1" noChangeArrowheads="1"/>
          </p:cNvSpPr>
          <p:nvPr>
            <p:ph idx="1"/>
          </p:nvPr>
        </p:nvSpPr>
        <p:spPr>
          <a:xfrm>
            <a:off x="1102785" y="1905000"/>
            <a:ext cx="10257367" cy="4337049"/>
          </a:xfrm>
        </p:spPr>
        <p:txBody>
          <a:bodyPr>
            <a:normAutofit/>
          </a:bodyPr>
          <a:lstStyle/>
          <a:p>
            <a:pPr>
              <a:lnSpc>
                <a:spcPct val="90000"/>
              </a:lnSpc>
            </a:pPr>
            <a:r>
              <a:rPr lang="de-DE" altLang="de-DE">
                <a:effectLst/>
                <a:latin typeface="TheSansOffice" panose="020B0503040302090204" pitchFamily="34" charset="0"/>
              </a:rPr>
              <a:t>Option Jugend</a:t>
            </a:r>
          </a:p>
          <a:p>
            <a:pPr>
              <a:lnSpc>
                <a:spcPct val="90000"/>
              </a:lnSpc>
            </a:pPr>
            <a:r>
              <a:rPr lang="de-DE" altLang="de-DE">
                <a:effectLst/>
                <a:latin typeface="TheSansOffice" panose="020B0503040302090204" pitchFamily="34" charset="0"/>
              </a:rPr>
              <a:t>Option für die Armen</a:t>
            </a:r>
          </a:p>
          <a:p>
            <a:pPr>
              <a:lnSpc>
                <a:spcPct val="90000"/>
              </a:lnSpc>
            </a:pPr>
            <a:r>
              <a:rPr lang="de-DE" altLang="de-DE">
                <a:effectLst/>
                <a:latin typeface="TheSansOffice" panose="020B0503040302090204" pitchFamily="34" charset="0"/>
              </a:rPr>
              <a:t>Liturgie – Sakramente – Kirchenjahr</a:t>
            </a:r>
          </a:p>
          <a:p>
            <a:pPr>
              <a:lnSpc>
                <a:spcPct val="90000"/>
              </a:lnSpc>
            </a:pPr>
            <a:r>
              <a:rPr lang="de-DE" altLang="de-DE">
                <a:effectLst/>
                <a:latin typeface="TheSansOffice" panose="020B0503040302090204" pitchFamily="34" charset="0"/>
              </a:rPr>
              <a:t>Glaubensvermittlung neu</a:t>
            </a:r>
          </a:p>
          <a:p>
            <a:pPr>
              <a:lnSpc>
                <a:spcPct val="90000"/>
              </a:lnSpc>
            </a:pPr>
            <a:r>
              <a:rPr lang="de-DE" altLang="de-DE">
                <a:effectLst/>
                <a:latin typeface="TheSansOffice" panose="020B0503040302090204" pitchFamily="34" charset="0"/>
              </a:rPr>
              <a:t>Option Bildung</a:t>
            </a:r>
          </a:p>
          <a:p>
            <a:pPr>
              <a:lnSpc>
                <a:spcPct val="90000"/>
              </a:lnSpc>
            </a:pPr>
            <a:r>
              <a:rPr lang="de-DE" altLang="de-DE">
                <a:effectLst/>
                <a:latin typeface="TheSansOffice" panose="020B0503040302090204" pitchFamily="34" charset="0"/>
              </a:rPr>
              <a:t>Gastfreundschaft – Pilgerschaft – Spiritualität</a:t>
            </a:r>
          </a:p>
          <a:p>
            <a:pPr>
              <a:lnSpc>
                <a:spcPct val="90000"/>
              </a:lnSpc>
            </a:pPr>
            <a:r>
              <a:rPr lang="de-DE" altLang="de-DE">
                <a:effectLst/>
                <a:latin typeface="TheSansOffice" panose="020B0503040302090204" pitchFamily="34" charset="0"/>
              </a:rPr>
              <a:t>Beziehungsmanagement Kirchenbeitrag</a:t>
            </a:r>
          </a:p>
          <a:p>
            <a:pPr>
              <a:lnSpc>
                <a:spcPct val="90000"/>
              </a:lnSpc>
            </a:pPr>
            <a:r>
              <a:rPr lang="de-DE" altLang="de-DE">
                <a:effectLst/>
                <a:latin typeface="TheSansOffice" panose="020B0503040302090204" pitchFamily="34" charset="0"/>
              </a:rPr>
              <a:t>Option zeitgemäße Strukturen</a:t>
            </a: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3</a:t>
            </a:fld>
            <a:endParaRPr lang="de-DE" altLang="de-DE"/>
          </a:p>
        </p:txBody>
      </p:sp>
    </p:spTree>
    <p:extLst>
      <p:ext uri="{BB962C8B-B14F-4D97-AF65-F5344CB8AC3E}">
        <p14:creationId xmlns:p14="http://schemas.microsoft.com/office/powerpoint/2010/main" val="18245422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781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781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78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AutoShape 2"/>
          <p:cNvSpPr>
            <a:spLocks noGrp="1" noChangeArrowheads="1"/>
          </p:cNvSpPr>
          <p:nvPr>
            <p:ph type="title"/>
          </p:nvPr>
        </p:nvSpPr>
        <p:spPr/>
        <p:txBody>
          <a:bodyPr/>
          <a:lstStyle/>
          <a:p>
            <a:r>
              <a:rPr lang="de-DE" altLang="de-DE" sz="3200" b="1">
                <a:latin typeface="TheSansOffice" panose="020B0503040302090204" pitchFamily="34" charset="0"/>
              </a:rPr>
              <a:t>Warum neue Strukturen?</a:t>
            </a:r>
            <a:br>
              <a:rPr lang="de-DE" altLang="de-DE" sz="3200" b="1">
                <a:latin typeface="TheSansOffice" panose="020B0503040302090204" pitchFamily="34" charset="0"/>
              </a:rPr>
            </a:br>
            <a:endParaRPr lang="de-DE" altLang="de-DE" sz="3200" b="1">
              <a:latin typeface="TheSansOffice" panose="020B0503040302090204" pitchFamily="34" charset="0"/>
            </a:endParaRPr>
          </a:p>
        </p:txBody>
      </p:sp>
      <p:sp>
        <p:nvSpPr>
          <p:cNvPr id="247811" name="Rectangle 3"/>
          <p:cNvSpPr>
            <a:spLocks noGrp="1" noChangeArrowheads="1"/>
          </p:cNvSpPr>
          <p:nvPr>
            <p:ph idx="1"/>
          </p:nvPr>
        </p:nvSpPr>
        <p:spPr>
          <a:xfrm>
            <a:off x="783771" y="1663337"/>
            <a:ext cx="10576381" cy="4789714"/>
          </a:xfrm>
        </p:spPr>
        <p:txBody>
          <a:bodyPr>
            <a:normAutofit/>
          </a:bodyPr>
          <a:lstStyle/>
          <a:p>
            <a:pPr marL="0" indent="0">
              <a:lnSpc>
                <a:spcPct val="90000"/>
              </a:lnSpc>
              <a:buNone/>
            </a:pPr>
            <a:r>
              <a:rPr lang="de-DE" altLang="de-DE" b="1">
                <a:effectLst/>
                <a:latin typeface="TheSansOffice" panose="020B0503040302090204" pitchFamily="34" charset="0"/>
              </a:rPr>
              <a:t>Beobachtungen zur Situation der Seelsorge in der Diözese Linz</a:t>
            </a:r>
            <a:br>
              <a:rPr lang="de-DE" altLang="de-DE">
                <a:effectLst/>
                <a:latin typeface="TheSansOffice" panose="020B0503040302090204" pitchFamily="34" charset="0"/>
              </a:rPr>
            </a:br>
            <a:endParaRPr lang="de-DE" altLang="de-DE">
              <a:effectLst/>
              <a:latin typeface="TheSansOffice" panose="020B0503040302090204" pitchFamily="34" charset="0"/>
            </a:endParaRPr>
          </a:p>
          <a:p>
            <a:pPr>
              <a:lnSpc>
                <a:spcPct val="90000"/>
              </a:lnSpc>
            </a:pPr>
            <a:r>
              <a:rPr lang="de-DE">
                <a:effectLst/>
                <a:latin typeface="TheSansOffice" panose="020B0503040302090204" pitchFamily="34" charset="0"/>
              </a:rPr>
              <a:t>Individuelle Bestimmung des religiösen Lebens und der Form der Gemeinschaft </a:t>
            </a:r>
          </a:p>
          <a:p>
            <a:pPr>
              <a:lnSpc>
                <a:spcPct val="90000"/>
              </a:lnSpc>
            </a:pPr>
            <a:r>
              <a:rPr lang="de-DE">
                <a:effectLst/>
                <a:latin typeface="TheSansOffice" panose="020B0503040302090204" pitchFamily="34" charset="0"/>
              </a:rPr>
              <a:t>Neue Formen gelebten Christseins</a:t>
            </a:r>
            <a:endParaRPr lang="de-DE" altLang="de-DE">
              <a:effectLst/>
              <a:latin typeface="TheSansOffice" panose="020B0503040302090204" pitchFamily="34" charset="0"/>
            </a:endParaRPr>
          </a:p>
          <a:p>
            <a:pPr>
              <a:lnSpc>
                <a:spcPct val="90000"/>
              </a:lnSpc>
            </a:pPr>
            <a:r>
              <a:rPr lang="de-DE">
                <a:effectLst/>
                <a:latin typeface="TheSansOffice" panose="020B0503040302090204" pitchFamily="34" charset="0"/>
              </a:rPr>
              <a:t>Solidarität, Toleranz und Innovation </a:t>
            </a:r>
          </a:p>
          <a:p>
            <a:pPr>
              <a:lnSpc>
                <a:spcPct val="90000"/>
              </a:lnSpc>
            </a:pPr>
            <a:r>
              <a:rPr lang="de-DE">
                <a:effectLst/>
                <a:latin typeface="TheSansOffice" panose="020B0503040302090204" pitchFamily="34" charset="0"/>
              </a:rPr>
              <a:t>Ausschöpfung des kirchenrechtliche Rahmen </a:t>
            </a:r>
          </a:p>
          <a:p>
            <a:pPr>
              <a:lnSpc>
                <a:spcPct val="90000"/>
              </a:lnSpc>
            </a:pPr>
            <a:r>
              <a:rPr lang="de-DE">
                <a:effectLst/>
                <a:latin typeface="TheSansOffice" panose="020B0503040302090204" pitchFamily="34" charset="0"/>
              </a:rPr>
              <a:t>Taufe und Firmung sind Grundlage</a:t>
            </a:r>
            <a:endParaRPr lang="de-DE" altLang="de-DE">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4</a:t>
            </a:fld>
            <a:endParaRPr lang="de-DE" altLang="de-DE"/>
          </a:p>
        </p:txBody>
      </p:sp>
    </p:spTree>
    <p:extLst>
      <p:ext uri="{BB962C8B-B14F-4D97-AF65-F5344CB8AC3E}">
        <p14:creationId xmlns:p14="http://schemas.microsoft.com/office/powerpoint/2010/main" val="12780170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78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fik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624" y="5738949"/>
            <a:ext cx="661048" cy="661048"/>
          </a:xfrm>
          <a:prstGeom prst="rect">
            <a:avLst/>
          </a:prstGeom>
        </p:spPr>
      </p:pic>
      <p:pic>
        <p:nvPicPr>
          <p:cNvPr id="8" name="Grafi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810" y="2394856"/>
            <a:ext cx="848805" cy="848805"/>
          </a:xfrm>
          <a:prstGeom prst="rect">
            <a:avLst/>
          </a:prstGeom>
        </p:spPr>
      </p:pic>
      <p:pic>
        <p:nvPicPr>
          <p:cNvPr id="9" name="Grafi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314" y="4214949"/>
            <a:ext cx="723448" cy="723448"/>
          </a:xfrm>
          <a:prstGeom prst="rect">
            <a:avLst/>
          </a:prstGeom>
        </p:spPr>
      </p:pic>
      <p:sp>
        <p:nvSpPr>
          <p:cNvPr id="2" name="Titel 1"/>
          <p:cNvSpPr>
            <a:spLocks noGrp="1"/>
          </p:cNvSpPr>
          <p:nvPr>
            <p:ph type="title"/>
          </p:nvPr>
        </p:nvSpPr>
        <p:spPr>
          <a:xfrm>
            <a:off x="1701370" y="762000"/>
            <a:ext cx="9881030" cy="1143000"/>
          </a:xfrm>
        </p:spPr>
        <p:txBody>
          <a:bodyPr/>
          <a:lstStyle/>
          <a:p>
            <a:r>
              <a:rPr lang="de-DE" sz="4800">
                <a:solidFill>
                  <a:srgbClr val="CC0066"/>
                </a:solidFill>
              </a:rPr>
              <a:t>Inhaltliche Ausrichtung</a:t>
            </a:r>
          </a:p>
        </p:txBody>
      </p:sp>
      <p:sp>
        <p:nvSpPr>
          <p:cNvPr id="3" name="Inhaltsplatzhalter 2"/>
          <p:cNvSpPr>
            <a:spLocks noGrp="1"/>
          </p:cNvSpPr>
          <p:nvPr>
            <p:ph idx="1"/>
          </p:nvPr>
        </p:nvSpPr>
        <p:spPr>
          <a:xfrm>
            <a:off x="1495996" y="2098766"/>
            <a:ext cx="10608918" cy="3975012"/>
          </a:xfrm>
        </p:spPr>
        <p:txBody>
          <a:bodyPr/>
          <a:lstStyle/>
          <a:p>
            <a:pPr marL="0" indent="0">
              <a:buNone/>
            </a:pPr>
            <a:endParaRPr lang="de-DE"/>
          </a:p>
          <a:p>
            <a:pPr marL="0" indent="0">
              <a:buNone/>
            </a:pPr>
            <a:r>
              <a:rPr lang="de-DE"/>
              <a:t>Spiritualität – missionarische Kirche</a:t>
            </a:r>
          </a:p>
          <a:p>
            <a:endParaRPr lang="de-DE"/>
          </a:p>
          <a:p>
            <a:endParaRPr lang="de-DE"/>
          </a:p>
          <a:p>
            <a:pPr marL="0" indent="0">
              <a:buNone/>
            </a:pPr>
            <a:r>
              <a:rPr lang="de-DE"/>
              <a:t>Solidarität – institutionelle Verankerung der Option für die Armen</a:t>
            </a:r>
          </a:p>
          <a:p>
            <a:endParaRPr lang="de-DE"/>
          </a:p>
          <a:p>
            <a:endParaRPr lang="de-DE"/>
          </a:p>
          <a:p>
            <a:pPr marL="0" indent="0">
              <a:buNone/>
            </a:pPr>
            <a:r>
              <a:rPr lang="de-DE"/>
              <a:t>Qualität – Qualitätsstandards für Seelsorge, liturgische Feiern, …</a:t>
            </a:r>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5</a:t>
            </a:fld>
            <a:endParaRPr lang="de-DE" altLang="de-DE"/>
          </a:p>
        </p:txBody>
      </p:sp>
    </p:spTree>
    <p:extLst>
      <p:ext uri="{BB962C8B-B14F-4D97-AF65-F5344CB8AC3E}">
        <p14:creationId xmlns:p14="http://schemas.microsoft.com/office/powerpoint/2010/main" val="117939150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49357" y="762000"/>
            <a:ext cx="11304104" cy="1143000"/>
          </a:xfrm>
        </p:spPr>
        <p:txBody>
          <a:bodyPr/>
          <a:lstStyle/>
          <a:p>
            <a:r>
              <a:rPr lang="de-DE" sz="4000"/>
              <a:t>Ziel des Strukturveränderungsprozesses</a:t>
            </a:r>
          </a:p>
        </p:txBody>
      </p:sp>
      <p:sp>
        <p:nvSpPr>
          <p:cNvPr id="3" name="Inhaltsplatzhalter 2"/>
          <p:cNvSpPr>
            <a:spLocks noGrp="1"/>
          </p:cNvSpPr>
          <p:nvPr>
            <p:ph idx="1"/>
          </p:nvPr>
        </p:nvSpPr>
        <p:spPr>
          <a:xfrm>
            <a:off x="1102785" y="2001079"/>
            <a:ext cx="10257367" cy="4072698"/>
          </a:xfrm>
        </p:spPr>
        <p:txBody>
          <a:bodyPr/>
          <a:lstStyle/>
          <a:p>
            <a:r>
              <a:rPr lang="de-DE"/>
              <a:t>Inhaltliche Impulse für den Glauben 		</a:t>
            </a:r>
          </a:p>
          <a:p>
            <a:r>
              <a:rPr lang="de-DE"/>
              <a:t>Zeitgemäße, dienende Strukturen</a:t>
            </a:r>
          </a:p>
          <a:p>
            <a:r>
              <a:rPr lang="de-DE"/>
              <a:t>Professionelle Verwaltung</a:t>
            </a:r>
          </a:p>
          <a:p>
            <a:r>
              <a:rPr lang="de-DE"/>
              <a:t>Pfarrgemeinden vor Ort erhalten unterstützen</a:t>
            </a:r>
          </a:p>
          <a:p>
            <a:r>
              <a:rPr lang="de-DE"/>
              <a:t>Gemeinsamer pastoraler Handlungsraum</a:t>
            </a:r>
          </a:p>
          <a:p>
            <a:r>
              <a:rPr lang="de-DE"/>
              <a:t>Solidarität über die Pfarrgemeindegrenze hinaus</a:t>
            </a:r>
          </a:p>
          <a:p>
            <a:r>
              <a:rPr lang="de-DE"/>
              <a:t>Pfarrgemeinde als Teil eines größeren Ganzen</a:t>
            </a:r>
          </a:p>
          <a:p>
            <a:r>
              <a:rPr lang="de-DE"/>
              <a:t>Grundfunktionen von Kirche sicherstellen</a:t>
            </a:r>
          </a:p>
          <a:p>
            <a:endParaRPr lang="de-DE"/>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6</a:t>
            </a:fld>
            <a:endParaRPr lang="de-DE" altLang="de-DE"/>
          </a:p>
        </p:txBody>
      </p:sp>
    </p:spTree>
    <p:extLst>
      <p:ext uri="{BB962C8B-B14F-4D97-AF65-F5344CB8AC3E}">
        <p14:creationId xmlns:p14="http://schemas.microsoft.com/office/powerpoint/2010/main" val="2105477212"/>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1"/>
          </p:nvPr>
        </p:nvSpPr>
        <p:spPr>
          <a:xfrm>
            <a:off x="5688128" y="4014028"/>
            <a:ext cx="5350933" cy="1822450"/>
          </a:xfrm>
        </p:spPr>
        <p:txBody>
          <a:bodyPr/>
          <a:lstStyle/>
          <a:p>
            <a:endParaRPr lang="de-DE"/>
          </a:p>
        </p:txBody>
      </p:sp>
      <p:sp>
        <p:nvSpPr>
          <p:cNvPr id="3" name="Foliennummernplatzhalter 2"/>
          <p:cNvSpPr>
            <a:spLocks noGrp="1"/>
          </p:cNvSpPr>
          <p:nvPr>
            <p:ph type="sldNum" sz="quarter" idx="4"/>
          </p:nvPr>
        </p:nvSpPr>
        <p:spPr/>
        <p:txBody>
          <a:bodyPr/>
          <a:lstStyle/>
          <a:p>
            <a:fld id="{B6F4C231-DD9A-4111-92CA-0D08C3F1DDA8}" type="slidenum">
              <a:rPr lang="de-DE" altLang="de-DE" smtClean="0"/>
              <a:pPr/>
              <a:t>7</a:t>
            </a:fld>
            <a:endParaRPr lang="de-DE" altLang="de-DE"/>
          </a:p>
        </p:txBody>
      </p:sp>
      <p:sp>
        <p:nvSpPr>
          <p:cNvPr id="4" name="Titel 3"/>
          <p:cNvSpPr>
            <a:spLocks noGrp="1"/>
          </p:cNvSpPr>
          <p:nvPr>
            <p:ph type="ctrTitle" sz="quarter"/>
          </p:nvPr>
        </p:nvSpPr>
        <p:spPr>
          <a:xfrm>
            <a:off x="101601" y="430307"/>
            <a:ext cx="12090399" cy="6158752"/>
          </a:xfrm>
        </p:spPr>
        <p:txBody>
          <a:bodyPr/>
          <a:lstStyle/>
          <a:p>
            <a:r>
              <a:rPr lang="de-DE" sz="5400"/>
              <a:t>Information über die Grundzüge und Abläufe zur Umsetzung des neuen Strukturmodells der Diözese Linz</a:t>
            </a:r>
            <a:br>
              <a:rPr lang="de-DE"/>
            </a:br>
            <a:br>
              <a:rPr lang="de-DE"/>
            </a:br>
            <a:br>
              <a:rPr lang="de-DE"/>
            </a:br>
            <a:endParaRPr lang="de-DE"/>
          </a:p>
        </p:txBody>
      </p:sp>
    </p:spTree>
    <p:extLst>
      <p:ext uri="{BB962C8B-B14F-4D97-AF65-F5344CB8AC3E}">
        <p14:creationId xmlns:p14="http://schemas.microsoft.com/office/powerpoint/2010/main" val="3447806508"/>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928731" y="112643"/>
            <a:ext cx="8719930" cy="1143000"/>
          </a:xfrm>
        </p:spPr>
        <p:txBody>
          <a:bodyPr/>
          <a:lstStyle/>
          <a:p>
            <a:r>
              <a:rPr lang="de-DE"/>
              <a:t>Grundzüge des Modells</a:t>
            </a:r>
          </a:p>
        </p:txBody>
      </p:sp>
      <p:sp>
        <p:nvSpPr>
          <p:cNvPr id="3" name="Inhaltsplatzhalter 2"/>
          <p:cNvSpPr>
            <a:spLocks noGrp="1"/>
          </p:cNvSpPr>
          <p:nvPr>
            <p:ph idx="1"/>
          </p:nvPr>
        </p:nvSpPr>
        <p:spPr>
          <a:xfrm>
            <a:off x="644435" y="1457739"/>
            <a:ext cx="11189756" cy="4616037"/>
          </a:xfrm>
        </p:spPr>
        <p:txBody>
          <a:bodyPr/>
          <a:lstStyle/>
          <a:p>
            <a:r>
              <a:rPr lang="de-DE"/>
              <a:t>Dekanat wird Pfarre mit einem Pfarrbüro</a:t>
            </a:r>
          </a:p>
          <a:p>
            <a:r>
              <a:rPr lang="de-DE"/>
              <a:t>Leitung: Pfarrer, Pastoral- und Verwaltungsvorstand) sind für den pastoralen Handlungsraum Pfarre(Dekanat) verantwortlich.</a:t>
            </a:r>
          </a:p>
          <a:p>
            <a:r>
              <a:rPr lang="de-DE"/>
              <a:t>Pfarrbüro und Pfarrgemeindebüros werden koordiniert</a:t>
            </a:r>
          </a:p>
          <a:p>
            <a:r>
              <a:rPr lang="de-DE"/>
              <a:t>Pastorale Orte (kategoriale Seelsorge, Kindertageseinrichtungen, …) werden im Pastoralkonzept verankert.</a:t>
            </a:r>
          </a:p>
          <a:p>
            <a:r>
              <a:rPr lang="de-DE"/>
              <a:t>Personal (Vikare, </a:t>
            </a:r>
            <a:r>
              <a:rPr lang="de-DE" err="1"/>
              <a:t>Seelsorger:innen</a:t>
            </a:r>
            <a:r>
              <a:rPr lang="de-DE"/>
              <a:t>, Diakone, </a:t>
            </a:r>
            <a:r>
              <a:rPr lang="de-DE" err="1"/>
              <a:t>Sekretär:innen</a:t>
            </a:r>
            <a:r>
              <a:rPr lang="de-DE"/>
              <a:t>, …) arbeitet vernetzt im pastoralen Handlungsraum.</a:t>
            </a:r>
          </a:p>
          <a:p>
            <a:r>
              <a:rPr lang="de-DE"/>
              <a:t>Seelsorgeteams zu den 4 Grundfunktionen werden gesucht, beauftragt und ihre Entwicklung begleitet.</a:t>
            </a:r>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8</a:t>
            </a:fld>
            <a:endParaRPr lang="de-DE" altLang="de-DE"/>
          </a:p>
        </p:txBody>
      </p:sp>
    </p:spTree>
    <p:extLst>
      <p:ext uri="{BB962C8B-B14F-4D97-AF65-F5344CB8AC3E}">
        <p14:creationId xmlns:p14="http://schemas.microsoft.com/office/powerpoint/2010/main" val="2994446674"/>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4"/>
            <a:ext cx="3314892" cy="3217293"/>
          </a:xfrm>
          <a:prstGeom prst="rect">
            <a:avLst/>
          </a:prstGeom>
          <a:ln>
            <a:noFill/>
          </a:ln>
          <a:effectLst/>
        </p:spPr>
      </p:pic>
      <p:sp>
        <p:nvSpPr>
          <p:cNvPr id="4" name="Titel 3"/>
          <p:cNvSpPr>
            <a:spLocks noGrp="1"/>
          </p:cNvSpPr>
          <p:nvPr>
            <p:ph type="title"/>
          </p:nvPr>
        </p:nvSpPr>
        <p:spPr>
          <a:xfrm>
            <a:off x="3021874" y="383178"/>
            <a:ext cx="8560526" cy="792480"/>
          </a:xfrm>
        </p:spPr>
        <p:txBody>
          <a:bodyPr anchor="b">
            <a:noAutofit/>
          </a:bodyPr>
          <a:lstStyle/>
          <a:p>
            <a:r>
              <a:rPr lang="de-DE" altLang="de-DE" sz="3200" b="1">
                <a:latin typeface="TheSansOffice" panose="020B0503040302090204" pitchFamily="34" charset="0"/>
              </a:rPr>
              <a:t>Modellbeschreibung im Überblick</a:t>
            </a:r>
            <a:endParaRPr lang="de-DE" sz="3200" b="1">
              <a:latin typeface="TheSansOffice" panose="020B0503040302090204" pitchFamily="34" charset="0"/>
            </a:endParaRPr>
          </a:p>
        </p:txBody>
      </p:sp>
      <p:sp>
        <p:nvSpPr>
          <p:cNvPr id="247811" name="Rectangle 3"/>
          <p:cNvSpPr>
            <a:spLocks noGrp="1" noChangeArrowheads="1"/>
          </p:cNvSpPr>
          <p:nvPr>
            <p:ph idx="1"/>
          </p:nvPr>
        </p:nvSpPr>
        <p:spPr>
          <a:xfrm>
            <a:off x="670561" y="1741714"/>
            <a:ext cx="10689592" cy="4781006"/>
          </a:xfrm>
        </p:spPr>
        <p:txBody>
          <a:bodyPr/>
          <a:lstStyle/>
          <a:p>
            <a:pPr>
              <a:lnSpc>
                <a:spcPct val="90000"/>
              </a:lnSpc>
              <a:spcAft>
                <a:spcPts val="600"/>
              </a:spcAft>
            </a:pPr>
            <a:r>
              <a:rPr lang="de-DE" altLang="de-DE">
                <a:effectLst/>
                <a:latin typeface="TheSansOffice" panose="020B0503040302090204" pitchFamily="34" charset="0"/>
              </a:rPr>
              <a:t>Pfarre als pastoraler Handlungsraum</a:t>
            </a:r>
          </a:p>
          <a:p>
            <a:pPr>
              <a:lnSpc>
                <a:spcPct val="90000"/>
              </a:lnSpc>
              <a:spcAft>
                <a:spcPts val="600"/>
              </a:spcAft>
            </a:pPr>
            <a:r>
              <a:rPr lang="de-DE" altLang="de-DE">
                <a:effectLst/>
                <a:latin typeface="TheSansOffice" panose="020B0503040302090204" pitchFamily="34" charset="0"/>
              </a:rPr>
              <a:t>Pfarre laut Kirchenrecht (gemäß </a:t>
            </a:r>
            <a:r>
              <a:rPr lang="de-DE" altLang="de-DE" err="1">
                <a:effectLst/>
                <a:latin typeface="TheSansOffice" panose="020B0503040302090204" pitchFamily="34" charset="0"/>
              </a:rPr>
              <a:t>can</a:t>
            </a:r>
            <a:r>
              <a:rPr lang="de-DE" altLang="de-DE">
                <a:effectLst/>
                <a:latin typeface="TheSansOffice" panose="020B0503040302090204" pitchFamily="34" charset="0"/>
              </a:rPr>
              <a:t>. 515 CIC)</a:t>
            </a:r>
          </a:p>
          <a:p>
            <a:pPr>
              <a:lnSpc>
                <a:spcPct val="90000"/>
              </a:lnSpc>
              <a:spcAft>
                <a:spcPts val="600"/>
              </a:spcAft>
            </a:pPr>
            <a:r>
              <a:rPr lang="de-DE" altLang="de-DE">
                <a:effectLst/>
                <a:latin typeface="TheSansOffice" panose="020B0503040302090204" pitchFamily="34" charset="0"/>
              </a:rPr>
              <a:t>Die Pfarre besteht aus 7-19 Pfarr-Gemeinden</a:t>
            </a:r>
          </a:p>
          <a:p>
            <a:pPr>
              <a:lnSpc>
                <a:spcPct val="90000"/>
              </a:lnSpc>
              <a:spcAft>
                <a:spcPts val="600"/>
              </a:spcAft>
            </a:pPr>
            <a:r>
              <a:rPr lang="de-DE" altLang="de-DE">
                <a:effectLst/>
                <a:latin typeface="TheSansOffice" panose="020B0503040302090204" pitchFamily="34" charset="0"/>
              </a:rPr>
              <a:t>Kategoriale Seelsorge ist Teil der Pfarre</a:t>
            </a:r>
          </a:p>
          <a:p>
            <a:pPr>
              <a:lnSpc>
                <a:spcPct val="90000"/>
              </a:lnSpc>
              <a:spcAft>
                <a:spcPts val="600"/>
              </a:spcAft>
            </a:pPr>
            <a:endParaRPr lang="de-DE" altLang="de-DE">
              <a:effectLst/>
              <a:latin typeface="TheSansOffice" panose="020B0503040302090204" pitchFamily="34" charset="0"/>
            </a:endParaRPr>
          </a:p>
          <a:p>
            <a:pPr>
              <a:lnSpc>
                <a:spcPct val="90000"/>
              </a:lnSpc>
              <a:spcAft>
                <a:spcPts val="600"/>
              </a:spcAft>
            </a:pPr>
            <a:r>
              <a:rPr lang="de-DE" altLang="de-DE">
                <a:effectLst/>
                <a:latin typeface="TheSansOffice" panose="020B0503040302090204" pitchFamily="34" charset="0"/>
              </a:rPr>
              <a:t>Selbstständige Pfarrgemeinden innerhalb der Pfarre</a:t>
            </a:r>
          </a:p>
          <a:p>
            <a:pPr>
              <a:lnSpc>
                <a:spcPct val="90000"/>
              </a:lnSpc>
              <a:spcAft>
                <a:spcPts val="600"/>
              </a:spcAft>
            </a:pPr>
            <a:r>
              <a:rPr lang="de-DE" altLang="de-DE">
                <a:effectLst/>
                <a:latin typeface="TheSansOffice" panose="020B0503040302090204" pitchFamily="34" charset="0"/>
              </a:rPr>
              <a:t>Pfarrgemeinden als Orte, an dem die kirchlichen Grundfunktionen verwirklicht werden</a:t>
            </a:r>
          </a:p>
          <a:p>
            <a:pPr>
              <a:lnSpc>
                <a:spcPct val="90000"/>
              </a:lnSpc>
              <a:spcAft>
                <a:spcPts val="600"/>
              </a:spcAft>
            </a:pPr>
            <a:r>
              <a:rPr lang="de-DE" altLang="de-DE">
                <a:effectLst/>
                <a:latin typeface="TheSansOffice" panose="020B0503040302090204" pitchFamily="34" charset="0"/>
              </a:rPr>
              <a:t>Eigenständige Vermögensverwaltung der Pfarrgemeinden</a:t>
            </a:r>
          </a:p>
        </p:txBody>
      </p:sp>
      <p:sp>
        <p:nvSpPr>
          <p:cNvPr id="5" name="Foliennummernplatzhalter 4"/>
          <p:cNvSpPr>
            <a:spLocks noGrp="1"/>
          </p:cNvSpPr>
          <p:nvPr>
            <p:ph type="sldNum" sz="quarter" idx="12"/>
          </p:nvPr>
        </p:nvSpPr>
        <p:spPr/>
        <p:txBody>
          <a:bodyPr/>
          <a:lstStyle/>
          <a:p>
            <a:fld id="{63399D5D-559F-4ED5-B599-7EBFC418758C}" type="slidenum">
              <a:rPr lang="de-DE" altLang="de-DE" smtClean="0"/>
              <a:pPr/>
              <a:t>9</a:t>
            </a:fld>
            <a:endParaRPr lang="de-DE" altLang="de-DE"/>
          </a:p>
        </p:txBody>
      </p:sp>
    </p:spTree>
    <p:extLst>
      <p:ext uri="{BB962C8B-B14F-4D97-AF65-F5344CB8AC3E}">
        <p14:creationId xmlns:p14="http://schemas.microsoft.com/office/powerpoint/2010/main" val="16671250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7811">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781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781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78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3"/>
            <a:ext cx="3314892" cy="3217292"/>
          </a:xfrm>
          <a:prstGeom prst="rect">
            <a:avLst/>
          </a:prstGeom>
          <a:ln>
            <a:noFill/>
          </a:ln>
          <a:effectLst/>
        </p:spPr>
      </p:pic>
      <p:sp>
        <p:nvSpPr>
          <p:cNvPr id="247810" name="AutoShape 2"/>
          <p:cNvSpPr>
            <a:spLocks noGrp="1" noChangeArrowheads="1"/>
          </p:cNvSpPr>
          <p:nvPr>
            <p:ph type="title"/>
          </p:nvPr>
        </p:nvSpPr>
        <p:spPr>
          <a:xfrm>
            <a:off x="2908663" y="283028"/>
            <a:ext cx="8534400" cy="1143000"/>
          </a:xfrm>
        </p:spPr>
        <p:txBody>
          <a:bodyPr/>
          <a:lstStyle/>
          <a:p>
            <a:r>
              <a:rPr lang="de-DE" altLang="de-DE" sz="3200" b="1">
                <a:latin typeface="TheSansOffice" panose="020B0503040302090204" pitchFamily="34" charset="0"/>
              </a:rPr>
              <a:t>Modellbeschreibung:</a:t>
            </a:r>
            <a:br>
              <a:rPr lang="de-DE" altLang="de-DE" sz="3200" b="1">
                <a:latin typeface="TheSansOffice" panose="020B0503040302090204" pitchFamily="34" charset="0"/>
              </a:rPr>
            </a:br>
            <a:r>
              <a:rPr lang="de-DE" altLang="de-DE" sz="3200" b="1">
                <a:latin typeface="TheSansOffice" panose="020B0503040302090204" pitchFamily="34" charset="0"/>
              </a:rPr>
              <a:t>Leitung der Pfarr-Gemeinde</a:t>
            </a:r>
          </a:p>
        </p:txBody>
      </p:sp>
      <p:sp>
        <p:nvSpPr>
          <p:cNvPr id="247811" name="Rectangle 3"/>
          <p:cNvSpPr>
            <a:spLocks noGrp="1" noChangeArrowheads="1"/>
          </p:cNvSpPr>
          <p:nvPr>
            <p:ph idx="1"/>
          </p:nvPr>
        </p:nvSpPr>
        <p:spPr/>
        <p:txBody>
          <a:bodyPr>
            <a:normAutofit/>
          </a:bodyPr>
          <a:lstStyle/>
          <a:p>
            <a:pPr>
              <a:lnSpc>
                <a:spcPct val="90000"/>
              </a:lnSpc>
              <a:spcAft>
                <a:spcPts val="600"/>
              </a:spcAft>
            </a:pPr>
            <a:r>
              <a:rPr lang="de-DE" altLang="de-DE">
                <a:effectLst/>
                <a:latin typeface="TheSansOffice" panose="020B0503040302090204" pitchFamily="34" charset="0"/>
              </a:rPr>
              <a:t>Die Pfarr-Gemeinde wird durch ein Team (Seelsorgeteam) geleitet. Dieses wird von der Pfarr-Gemeinde vorgeschlagen und von der Pfarrleitung beauftragt. Jedes Team hat einen Sprecher oder eine Sprecherin.</a:t>
            </a:r>
          </a:p>
          <a:p>
            <a:pPr>
              <a:lnSpc>
                <a:spcPct val="90000"/>
              </a:lnSpc>
              <a:spcAft>
                <a:spcPts val="600"/>
              </a:spcAft>
            </a:pPr>
            <a:r>
              <a:rPr lang="de-DE" altLang="de-DE">
                <a:effectLst/>
                <a:latin typeface="TheSansOffice" panose="020B0503040302090204" pitchFamily="34" charset="0"/>
              </a:rPr>
              <a:t>Ab ca. 3000 Katholik/innen können hauptamtliche Seelsorger/innen, bzw. Priester operative Leitungsfunktionen in der Pfarr-Gemeinde übernehmen und Teil des Seelsorgeteams sein.</a:t>
            </a:r>
          </a:p>
          <a:p>
            <a:pPr marL="0" indent="0">
              <a:lnSpc>
                <a:spcPct val="90000"/>
              </a:lnSpc>
              <a:buNone/>
            </a:pPr>
            <a:endParaRPr lang="de-DE" altLang="de-DE">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10</a:t>
            </a:fld>
            <a:endParaRPr lang="de-DE" altLang="de-DE"/>
          </a:p>
        </p:txBody>
      </p:sp>
    </p:spTree>
    <p:extLst>
      <p:ext uri="{BB962C8B-B14F-4D97-AF65-F5344CB8AC3E}">
        <p14:creationId xmlns:p14="http://schemas.microsoft.com/office/powerpoint/2010/main" val="2866452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3"/>
            <a:ext cx="3314892" cy="3217292"/>
          </a:xfrm>
          <a:prstGeom prst="rect">
            <a:avLst/>
          </a:prstGeom>
          <a:ln>
            <a:noFill/>
          </a:ln>
          <a:effectLst/>
        </p:spPr>
      </p:pic>
      <p:sp>
        <p:nvSpPr>
          <p:cNvPr id="247810" name="AutoShape 2"/>
          <p:cNvSpPr>
            <a:spLocks noGrp="1" noChangeArrowheads="1"/>
          </p:cNvSpPr>
          <p:nvPr>
            <p:ph type="title"/>
          </p:nvPr>
        </p:nvSpPr>
        <p:spPr/>
        <p:txBody>
          <a:bodyPr/>
          <a:lstStyle/>
          <a:p>
            <a:r>
              <a:rPr lang="de-DE" altLang="de-DE" sz="3200" b="1">
                <a:latin typeface="TheSansOffice" panose="020B0503040302090204" pitchFamily="34" charset="0"/>
              </a:rPr>
              <a:t>Modellbeschreibung:</a:t>
            </a:r>
            <a:br>
              <a:rPr lang="de-DE" altLang="de-DE" sz="3200" b="1">
                <a:latin typeface="TheSansOffice" panose="020B0503040302090204" pitchFamily="34" charset="0"/>
              </a:rPr>
            </a:br>
            <a:r>
              <a:rPr lang="de-DE" altLang="de-DE" sz="3200" b="1">
                <a:latin typeface="TheSansOffice" panose="020B0503040302090204" pitchFamily="34" charset="0"/>
              </a:rPr>
              <a:t>Gremien der Pfarr-Gemeinde</a:t>
            </a:r>
          </a:p>
        </p:txBody>
      </p:sp>
      <p:sp>
        <p:nvSpPr>
          <p:cNvPr id="247811" name="Rectangle 3"/>
          <p:cNvSpPr>
            <a:spLocks noGrp="1" noChangeArrowheads="1"/>
          </p:cNvSpPr>
          <p:nvPr>
            <p:ph idx="1"/>
          </p:nvPr>
        </p:nvSpPr>
        <p:spPr/>
        <p:txBody>
          <a:bodyPr>
            <a:normAutofit/>
          </a:bodyPr>
          <a:lstStyle/>
          <a:p>
            <a:pPr>
              <a:lnSpc>
                <a:spcPct val="90000"/>
              </a:lnSpc>
              <a:spcAft>
                <a:spcPts val="600"/>
              </a:spcAft>
            </a:pPr>
            <a:r>
              <a:rPr lang="de-DE" altLang="de-DE" b="1">
                <a:effectLst/>
                <a:latin typeface="TheSansOffice" panose="020B0503040302090204" pitchFamily="34" charset="0"/>
              </a:rPr>
              <a:t>„Seelsorgeteam“: </a:t>
            </a:r>
            <a:r>
              <a:rPr lang="de-DE" altLang="de-DE">
                <a:effectLst/>
                <a:latin typeface="TheSansOffice" panose="020B0503040302090204" pitchFamily="34" charset="0"/>
              </a:rPr>
              <a:t>Verantwortliche für Verkündigung, Liturgie, Caritas und Gemeinschaft; Obmann/Obfrau des Pfarr-Gemeinde-Rates; Verantwortliche/r für Verwaltungsagenden</a:t>
            </a:r>
            <a:endParaRPr lang="de-DE" altLang="de-DE" b="1">
              <a:effectLst/>
              <a:latin typeface="TheSansOffice" panose="020B0503040302090204" pitchFamily="34" charset="0"/>
            </a:endParaRPr>
          </a:p>
          <a:p>
            <a:pPr>
              <a:lnSpc>
                <a:spcPct val="90000"/>
              </a:lnSpc>
              <a:spcAft>
                <a:spcPts val="600"/>
              </a:spcAft>
            </a:pPr>
            <a:r>
              <a:rPr lang="de-DE" altLang="de-DE" b="1">
                <a:effectLst/>
                <a:latin typeface="TheSansOffice" panose="020B0503040302090204" pitchFamily="34" charset="0"/>
              </a:rPr>
              <a:t>Pfarr-Gemeinde-Rat</a:t>
            </a:r>
            <a:r>
              <a:rPr lang="de-DE" altLang="de-DE">
                <a:effectLst/>
                <a:latin typeface="TheSansOffice" panose="020B0503040302090204" pitchFamily="34" charset="0"/>
              </a:rPr>
              <a:t>: gewählte Vertreter/innen der Pfarr-Gemeinde; kann Ausschüsse / Arbeitskreise bilden</a:t>
            </a:r>
          </a:p>
          <a:p>
            <a:pPr>
              <a:lnSpc>
                <a:spcPct val="90000"/>
              </a:lnSpc>
              <a:spcAft>
                <a:spcPts val="600"/>
              </a:spcAft>
            </a:pPr>
            <a:r>
              <a:rPr lang="de-DE" altLang="de-DE" b="1">
                <a:effectLst/>
                <a:latin typeface="TheSansOffice" panose="020B0503040302090204" pitchFamily="34" charset="0"/>
              </a:rPr>
              <a:t>Pfarr-Gemeinde-Versammlung</a:t>
            </a:r>
            <a:r>
              <a:rPr lang="de-DE" altLang="de-DE">
                <a:effectLst/>
                <a:latin typeface="TheSansOffice" panose="020B0503040302090204" pitchFamily="34" charset="0"/>
              </a:rPr>
              <a:t>: als Alternative zum Pfarr-Gemeinde-Rat</a:t>
            </a: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11</a:t>
            </a:fld>
            <a:endParaRPr lang="de-DE" altLang="de-DE"/>
          </a:p>
        </p:txBody>
      </p:sp>
    </p:spTree>
    <p:extLst>
      <p:ext uri="{BB962C8B-B14F-4D97-AF65-F5344CB8AC3E}">
        <p14:creationId xmlns:p14="http://schemas.microsoft.com/office/powerpoint/2010/main" val="6231635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7021">
            <a:off x="11230928" y="3246119"/>
            <a:ext cx="353308" cy="739869"/>
          </a:xfrm>
          <a:prstGeom prst="rect">
            <a:avLst/>
          </a:prstGeom>
        </p:spPr>
      </p:pic>
      <p:pic>
        <p:nvPicPr>
          <p:cNvPr id="6" name="Grafi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7021">
            <a:off x="11698732" y="3320663"/>
            <a:ext cx="353308" cy="739869"/>
          </a:xfrm>
          <a:prstGeom prst="rect">
            <a:avLst/>
          </a:prstGeom>
        </p:spPr>
      </p:pic>
      <p:pic>
        <p:nvPicPr>
          <p:cNvPr id="7" name="Grafik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7021">
            <a:off x="11463968" y="3345985"/>
            <a:ext cx="353308" cy="739869"/>
          </a:xfrm>
          <a:prstGeom prst="rect">
            <a:avLst/>
          </a:prstGeom>
        </p:spPr>
      </p:pic>
      <p:pic>
        <p:nvPicPr>
          <p:cNvPr id="4" name="Grafik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40000" y="3596084"/>
            <a:ext cx="3314892" cy="3217293"/>
          </a:xfrm>
          <a:prstGeom prst="rect">
            <a:avLst/>
          </a:prstGeom>
          <a:ln>
            <a:noFill/>
          </a:ln>
          <a:effectLst/>
        </p:spPr>
      </p:pic>
      <p:sp>
        <p:nvSpPr>
          <p:cNvPr id="247810" name="AutoShape 2"/>
          <p:cNvSpPr>
            <a:spLocks noGrp="1" noChangeArrowheads="1"/>
          </p:cNvSpPr>
          <p:nvPr>
            <p:ph type="title"/>
          </p:nvPr>
        </p:nvSpPr>
        <p:spPr>
          <a:xfrm>
            <a:off x="2960914" y="274320"/>
            <a:ext cx="8551817" cy="1143000"/>
          </a:xfrm>
        </p:spPr>
        <p:txBody>
          <a:bodyPr/>
          <a:lstStyle/>
          <a:p>
            <a:r>
              <a:rPr lang="de-DE" altLang="de-DE" sz="3200" b="1">
                <a:latin typeface="TheSansOffice" panose="020B0503040302090204" pitchFamily="34" charset="0"/>
              </a:rPr>
              <a:t>Modellbeschreibung:</a:t>
            </a:r>
            <a:br>
              <a:rPr lang="de-DE" altLang="de-DE" sz="3200" b="1">
                <a:latin typeface="TheSansOffice" panose="020B0503040302090204" pitchFamily="34" charset="0"/>
              </a:rPr>
            </a:br>
            <a:r>
              <a:rPr lang="de-DE" altLang="de-DE" sz="3200" b="1">
                <a:latin typeface="TheSansOffice" panose="020B0503040302090204" pitchFamily="34" charset="0"/>
              </a:rPr>
              <a:t>Leitung der Pfarre</a:t>
            </a:r>
          </a:p>
        </p:txBody>
      </p:sp>
      <p:sp>
        <p:nvSpPr>
          <p:cNvPr id="247811" name="Rectangle 3"/>
          <p:cNvSpPr>
            <a:spLocks noGrp="1" noChangeArrowheads="1"/>
          </p:cNvSpPr>
          <p:nvPr>
            <p:ph idx="1"/>
          </p:nvPr>
        </p:nvSpPr>
        <p:spPr>
          <a:xfrm>
            <a:off x="740229" y="1637212"/>
            <a:ext cx="10619923" cy="5176166"/>
          </a:xfrm>
        </p:spPr>
        <p:txBody>
          <a:bodyPr>
            <a:normAutofit/>
          </a:bodyPr>
          <a:lstStyle/>
          <a:p>
            <a:pPr>
              <a:lnSpc>
                <a:spcPct val="90000"/>
              </a:lnSpc>
              <a:spcAft>
                <a:spcPts val="600"/>
              </a:spcAft>
            </a:pPr>
            <a:r>
              <a:rPr lang="de-DE" altLang="de-DE">
                <a:effectLst/>
                <a:latin typeface="TheSansOffice" panose="020B0503040302090204" pitchFamily="34" charset="0"/>
              </a:rPr>
              <a:t>Durch einen Pfarrer und einem/r Pastoral- und einem/r Verwaltungsvorstand*</a:t>
            </a:r>
            <a:r>
              <a:rPr lang="de-DE" altLang="de-DE" err="1">
                <a:effectLst/>
                <a:latin typeface="TheSansOffice" panose="020B0503040302090204" pitchFamily="34" charset="0"/>
              </a:rPr>
              <a:t>ändin</a:t>
            </a:r>
            <a:r>
              <a:rPr lang="de-DE" altLang="de-DE">
                <a:effectLst/>
                <a:latin typeface="TheSansOffice" panose="020B0503040302090204" pitchFamily="34" charset="0"/>
              </a:rPr>
              <a:t> mit den vorgesehenen Gremien.</a:t>
            </a:r>
          </a:p>
          <a:p>
            <a:pPr>
              <a:lnSpc>
                <a:spcPct val="90000"/>
              </a:lnSpc>
              <a:spcAft>
                <a:spcPts val="600"/>
              </a:spcAft>
            </a:pPr>
            <a:endParaRPr lang="de-DE" altLang="de-DE">
              <a:effectLst/>
              <a:latin typeface="TheSansOffice" panose="020B0503040302090204" pitchFamily="34" charset="0"/>
            </a:endParaRPr>
          </a:p>
          <a:p>
            <a:pPr>
              <a:lnSpc>
                <a:spcPct val="90000"/>
              </a:lnSpc>
              <a:spcAft>
                <a:spcPts val="600"/>
              </a:spcAft>
            </a:pPr>
            <a:r>
              <a:rPr lang="de-DE" altLang="de-DE">
                <a:effectLst/>
                <a:latin typeface="TheSansOffice" panose="020B0503040302090204" pitchFamily="34" charset="0"/>
              </a:rPr>
              <a:t>Die Leiter*innen der kategorialen Seelsorge nehmen gegenüber ihren Mitarbeiter*innen eine (Sub-)Leitungsfunktion wahr.</a:t>
            </a:r>
          </a:p>
          <a:p>
            <a:pPr>
              <a:lnSpc>
                <a:spcPct val="90000"/>
              </a:lnSpc>
              <a:spcAft>
                <a:spcPts val="600"/>
              </a:spcAft>
            </a:pPr>
            <a:endParaRPr lang="de-DE" altLang="de-DE">
              <a:effectLst/>
              <a:latin typeface="TheSansOffice" panose="020B0503040302090204" pitchFamily="34" charset="0"/>
            </a:endParaRPr>
          </a:p>
          <a:p>
            <a:pPr>
              <a:lnSpc>
                <a:spcPct val="90000"/>
              </a:lnSpc>
              <a:spcAft>
                <a:spcPts val="600"/>
              </a:spcAft>
            </a:pPr>
            <a:r>
              <a:rPr lang="de-DE" altLang="de-DE">
                <a:effectLst/>
                <a:latin typeface="TheSansOffice" panose="020B0503040302090204" pitchFamily="34" charset="0"/>
              </a:rPr>
              <a:t>Auch die Verantwortung für die Betriebsführung der KITAs kann auf der Pfarrebene liegen.</a:t>
            </a:r>
          </a:p>
          <a:p>
            <a:pPr marL="0" indent="0">
              <a:lnSpc>
                <a:spcPct val="90000"/>
              </a:lnSpc>
              <a:buNone/>
            </a:pPr>
            <a:endParaRPr lang="de-DE" altLang="de-DE">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12</a:t>
            </a:fld>
            <a:endParaRPr lang="de-DE" altLang="de-DE"/>
          </a:p>
        </p:txBody>
      </p:sp>
    </p:spTree>
    <p:extLst>
      <p:ext uri="{BB962C8B-B14F-4D97-AF65-F5344CB8AC3E}">
        <p14:creationId xmlns:p14="http://schemas.microsoft.com/office/powerpoint/2010/main" val="27380225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478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00" y="3596084"/>
            <a:ext cx="3314892" cy="3217293"/>
          </a:xfrm>
          <a:prstGeom prst="rect">
            <a:avLst/>
          </a:prstGeom>
          <a:ln>
            <a:noFill/>
          </a:ln>
          <a:effectLst/>
        </p:spPr>
      </p:pic>
      <p:sp>
        <p:nvSpPr>
          <p:cNvPr id="247810" name="AutoShape 2"/>
          <p:cNvSpPr>
            <a:spLocks noGrp="1" noChangeArrowheads="1"/>
          </p:cNvSpPr>
          <p:nvPr>
            <p:ph type="title"/>
          </p:nvPr>
        </p:nvSpPr>
        <p:spPr>
          <a:xfrm>
            <a:off x="2743200" y="335280"/>
            <a:ext cx="8804366" cy="1143000"/>
          </a:xfrm>
        </p:spPr>
        <p:txBody>
          <a:bodyPr/>
          <a:lstStyle/>
          <a:p>
            <a:r>
              <a:rPr lang="de-DE" altLang="de-DE" sz="3200" b="1">
                <a:latin typeface="TheSansOffice" panose="020B0503040302090204" pitchFamily="34" charset="0"/>
              </a:rPr>
              <a:t>Modellbeschreibung:</a:t>
            </a:r>
            <a:br>
              <a:rPr lang="de-DE" altLang="de-DE" sz="3200" b="1">
                <a:latin typeface="TheSansOffice" panose="020B0503040302090204" pitchFamily="34" charset="0"/>
              </a:rPr>
            </a:br>
            <a:r>
              <a:rPr lang="de-DE" altLang="de-DE" sz="3200" b="1" err="1">
                <a:latin typeface="TheSansOffice" panose="020B0503040302090204" pitchFamily="34" charset="0"/>
              </a:rPr>
              <a:t>Pfarrliche</a:t>
            </a:r>
            <a:r>
              <a:rPr lang="de-DE" altLang="de-DE" sz="3200" b="1">
                <a:latin typeface="TheSansOffice" panose="020B0503040302090204" pitchFamily="34" charset="0"/>
              </a:rPr>
              <a:t> Gremien</a:t>
            </a:r>
          </a:p>
        </p:txBody>
      </p:sp>
      <p:sp>
        <p:nvSpPr>
          <p:cNvPr id="247811" name="Rectangle 3"/>
          <p:cNvSpPr>
            <a:spLocks noGrp="1" noChangeArrowheads="1"/>
          </p:cNvSpPr>
          <p:nvPr>
            <p:ph idx="1"/>
          </p:nvPr>
        </p:nvSpPr>
        <p:spPr>
          <a:xfrm>
            <a:off x="1015699" y="1733946"/>
            <a:ext cx="10257367" cy="3724275"/>
          </a:xfrm>
        </p:spPr>
        <p:txBody>
          <a:bodyPr/>
          <a:lstStyle/>
          <a:p>
            <a:pPr>
              <a:lnSpc>
                <a:spcPct val="90000"/>
              </a:lnSpc>
              <a:spcAft>
                <a:spcPts val="600"/>
              </a:spcAft>
            </a:pPr>
            <a:r>
              <a:rPr lang="de-DE" altLang="de-DE" b="1">
                <a:effectLst/>
                <a:latin typeface="TheSansOffice" panose="020B0503040302090204" pitchFamily="34" charset="0"/>
              </a:rPr>
              <a:t>Pfarrlicher Pastoralrat</a:t>
            </a:r>
            <a:r>
              <a:rPr lang="de-DE" altLang="de-DE">
                <a:effectLst/>
                <a:latin typeface="TheSansOffice" panose="020B0503040302090204" pitchFamily="34" charset="0"/>
              </a:rPr>
              <a:t>: Pfarrvorstand, (je 2) Delegierte aus den Pfarr-Gemeinden</a:t>
            </a:r>
          </a:p>
          <a:p>
            <a:pPr>
              <a:lnSpc>
                <a:spcPct val="90000"/>
              </a:lnSpc>
              <a:spcAft>
                <a:spcPts val="600"/>
              </a:spcAft>
            </a:pPr>
            <a:endParaRPr lang="de-DE" altLang="de-DE">
              <a:effectLst/>
              <a:latin typeface="TheSansOffice" panose="020B0503040302090204" pitchFamily="34" charset="0"/>
            </a:endParaRPr>
          </a:p>
          <a:p>
            <a:pPr>
              <a:lnSpc>
                <a:spcPct val="90000"/>
              </a:lnSpc>
              <a:spcAft>
                <a:spcPts val="600"/>
              </a:spcAft>
            </a:pPr>
            <a:r>
              <a:rPr lang="de-DE" altLang="de-DE" b="1">
                <a:effectLst/>
                <a:latin typeface="TheSansOffice" panose="020B0503040302090204" pitchFamily="34" charset="0"/>
              </a:rPr>
              <a:t>Pfarrlicher Wirtschaftsrat:</a:t>
            </a:r>
            <a:r>
              <a:rPr lang="de-DE" altLang="de-DE">
                <a:effectLst/>
                <a:latin typeface="TheSansOffice" panose="020B0503040302090204" pitchFamily="34" charset="0"/>
              </a:rPr>
              <a:t> Pfarrvorstand, (je 1) Delegierte/r aus den Pfarr-Gemeinden</a:t>
            </a:r>
          </a:p>
          <a:p>
            <a:pPr>
              <a:lnSpc>
                <a:spcPct val="90000"/>
              </a:lnSpc>
              <a:spcAft>
                <a:spcPts val="600"/>
              </a:spcAft>
            </a:pPr>
            <a:endParaRPr lang="de-DE" altLang="de-DE" b="1">
              <a:effectLst/>
              <a:latin typeface="TheSansOffice" panose="020B0503040302090204" pitchFamily="34" charset="0"/>
            </a:endParaRPr>
          </a:p>
          <a:p>
            <a:pPr marL="0" indent="0">
              <a:lnSpc>
                <a:spcPct val="90000"/>
              </a:lnSpc>
              <a:buNone/>
            </a:pPr>
            <a:endParaRPr lang="de-DE" altLang="de-DE">
              <a:effectLst/>
              <a:latin typeface="TheSansOffice" panose="020B0503040302090204" pitchFamily="34" charset="0"/>
            </a:endParaRPr>
          </a:p>
        </p:txBody>
      </p:sp>
      <p:sp>
        <p:nvSpPr>
          <p:cNvPr id="3" name="Foliennummernplatzhalter 2"/>
          <p:cNvSpPr>
            <a:spLocks noGrp="1"/>
          </p:cNvSpPr>
          <p:nvPr>
            <p:ph type="sldNum" sz="quarter" idx="12"/>
          </p:nvPr>
        </p:nvSpPr>
        <p:spPr/>
        <p:txBody>
          <a:bodyPr/>
          <a:lstStyle/>
          <a:p>
            <a:fld id="{63399D5D-559F-4ED5-B599-7EBFC418758C}" type="slidenum">
              <a:rPr lang="de-DE" altLang="de-DE" smtClean="0"/>
              <a:pPr/>
              <a:t>13</a:t>
            </a:fld>
            <a:endParaRPr lang="de-DE" altLang="de-DE"/>
          </a:p>
        </p:txBody>
      </p:sp>
    </p:spTree>
    <p:extLst>
      <p:ext uri="{BB962C8B-B14F-4D97-AF65-F5344CB8AC3E}">
        <p14:creationId xmlns:p14="http://schemas.microsoft.com/office/powerpoint/2010/main" val="18081268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567D91-3980-D6D6-ADD7-63BDD93519A9}"/>
              </a:ext>
            </a:extLst>
          </p:cNvPr>
          <p:cNvSpPr>
            <a:spLocks noGrp="1"/>
          </p:cNvSpPr>
          <p:nvPr>
            <p:ph type="title"/>
          </p:nvPr>
        </p:nvSpPr>
        <p:spPr>
          <a:xfrm>
            <a:off x="1094153" y="361462"/>
            <a:ext cx="10488247" cy="1354679"/>
          </a:xfrm>
        </p:spPr>
        <p:txBody>
          <a:bodyPr/>
          <a:lstStyle/>
          <a:p>
            <a:r>
              <a:rPr lang="de-DE"/>
              <a:t>			Grundzüge des Modells:</a:t>
            </a:r>
            <a:br>
              <a:rPr lang="de-DE"/>
            </a:br>
            <a:r>
              <a:rPr lang="de-DE"/>
              <a:t>Dekanat wird</a:t>
            </a:r>
          </a:p>
        </p:txBody>
      </p:sp>
      <p:sp>
        <p:nvSpPr>
          <p:cNvPr id="4" name="Foliennummernplatzhalter 3">
            <a:extLst>
              <a:ext uri="{FF2B5EF4-FFF2-40B4-BE49-F238E27FC236}">
                <a16:creationId xmlns:a16="http://schemas.microsoft.com/office/drawing/2014/main" id="{5A91187D-68AD-6574-0F3E-7291C18F368A}"/>
              </a:ext>
            </a:extLst>
          </p:cNvPr>
          <p:cNvSpPr>
            <a:spLocks noGrp="1"/>
          </p:cNvSpPr>
          <p:nvPr>
            <p:ph type="sldNum" sz="quarter" idx="12"/>
          </p:nvPr>
        </p:nvSpPr>
        <p:spPr/>
        <p:txBody>
          <a:bodyPr/>
          <a:lstStyle/>
          <a:p>
            <a:fld id="{63399D5D-559F-4ED5-B599-7EBFC418758C}" type="slidenum">
              <a:rPr lang="de-DE" altLang="de-DE" smtClean="0"/>
              <a:pPr/>
              <a:t>14</a:t>
            </a:fld>
            <a:endParaRPr lang="de-DE" altLang="de-DE"/>
          </a:p>
        </p:txBody>
      </p:sp>
      <p:pic>
        <p:nvPicPr>
          <p:cNvPr id="5" name="Picture 4">
            <a:extLst>
              <a:ext uri="{FF2B5EF4-FFF2-40B4-BE49-F238E27FC236}">
                <a16:creationId xmlns:a16="http://schemas.microsoft.com/office/drawing/2014/main" id="{3F8E90FA-4F85-F9DE-D72A-953CA950D8F8}"/>
              </a:ext>
            </a:extLst>
          </p:cNvPr>
          <p:cNvPicPr>
            <a:picLocks noChangeAspect="1"/>
          </p:cNvPicPr>
          <p:nvPr/>
        </p:nvPicPr>
        <p:blipFill>
          <a:blip r:embed="rId2"/>
          <a:stretch>
            <a:fillRect/>
          </a:stretch>
        </p:blipFill>
        <p:spPr>
          <a:xfrm>
            <a:off x="3927883" y="1045307"/>
            <a:ext cx="8156002" cy="5812693"/>
          </a:xfrm>
          <a:prstGeom prst="rect">
            <a:avLst/>
          </a:prstGeom>
        </p:spPr>
      </p:pic>
    </p:spTree>
    <p:extLst>
      <p:ext uri="{BB962C8B-B14F-4D97-AF65-F5344CB8AC3E}">
        <p14:creationId xmlns:p14="http://schemas.microsoft.com/office/powerpoint/2010/main" val="1447164550"/>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ABC29B6-3B0D-0E6D-2DE1-B5BF2282340C}"/>
              </a:ext>
            </a:extLst>
          </p:cNvPr>
          <p:cNvPicPr>
            <a:picLocks noGrp="1" noChangeAspect="1"/>
          </p:cNvPicPr>
          <p:nvPr>
            <p:ph idx="1"/>
          </p:nvPr>
        </p:nvPicPr>
        <p:blipFill>
          <a:blip r:embed="rId2"/>
          <a:stretch>
            <a:fillRect/>
          </a:stretch>
        </p:blipFill>
        <p:spPr>
          <a:xfrm>
            <a:off x="2134621" y="793752"/>
            <a:ext cx="8373610" cy="5915024"/>
          </a:xfrm>
        </p:spPr>
      </p:pic>
    </p:spTree>
    <p:extLst>
      <p:ext uri="{BB962C8B-B14F-4D97-AF65-F5344CB8AC3E}">
        <p14:creationId xmlns:p14="http://schemas.microsoft.com/office/powerpoint/2010/main" val="89303121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B3D6EA3-5AF0-3108-C5B7-BCA275B23985}"/>
              </a:ext>
            </a:extLst>
          </p:cNvPr>
          <p:cNvPicPr>
            <a:picLocks noGrp="1" noChangeAspect="1"/>
          </p:cNvPicPr>
          <p:nvPr>
            <p:ph idx="1"/>
          </p:nvPr>
        </p:nvPicPr>
        <p:blipFill>
          <a:blip r:embed="rId2"/>
          <a:stretch>
            <a:fillRect/>
          </a:stretch>
        </p:blipFill>
        <p:spPr>
          <a:xfrm>
            <a:off x="2303954" y="793752"/>
            <a:ext cx="8257193" cy="5830357"/>
          </a:xfrm>
        </p:spPr>
      </p:pic>
    </p:spTree>
    <p:extLst>
      <p:ext uri="{BB962C8B-B14F-4D97-AF65-F5344CB8AC3E}">
        <p14:creationId xmlns:p14="http://schemas.microsoft.com/office/powerpoint/2010/main" val="87172279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D6A87B8-832B-F714-A7A2-1B61E563A7A8}"/>
              </a:ext>
            </a:extLst>
          </p:cNvPr>
          <p:cNvSpPr>
            <a:spLocks noGrp="1"/>
          </p:cNvSpPr>
          <p:nvPr>
            <p:ph type="sldNum" sz="quarter" idx="12"/>
          </p:nvPr>
        </p:nvSpPr>
        <p:spPr/>
        <p:txBody>
          <a:bodyPr/>
          <a:lstStyle/>
          <a:p>
            <a:fld id="{63399D5D-559F-4ED5-B599-7EBFC418758C}" type="slidenum">
              <a:rPr lang="de-DE" altLang="de-DE"/>
              <a:pPr/>
              <a:t>17</a:t>
            </a:fld>
            <a:endParaRPr lang="de-DE" altLang="de-DE"/>
          </a:p>
        </p:txBody>
      </p:sp>
      <p:pic>
        <p:nvPicPr>
          <p:cNvPr id="5" name="Picture 4">
            <a:extLst>
              <a:ext uri="{FF2B5EF4-FFF2-40B4-BE49-F238E27FC236}">
                <a16:creationId xmlns:a16="http://schemas.microsoft.com/office/drawing/2014/main" id="{02D8F317-9E2E-2723-59AE-41502ECD6A78}"/>
              </a:ext>
            </a:extLst>
          </p:cNvPr>
          <p:cNvPicPr>
            <a:picLocks noChangeAspect="1"/>
          </p:cNvPicPr>
          <p:nvPr/>
        </p:nvPicPr>
        <p:blipFill>
          <a:blip r:embed="rId2"/>
          <a:stretch>
            <a:fillRect/>
          </a:stretch>
        </p:blipFill>
        <p:spPr>
          <a:xfrm>
            <a:off x="2022883" y="732692"/>
            <a:ext cx="8488156" cy="5998308"/>
          </a:xfrm>
          <a:prstGeom prst="rect">
            <a:avLst/>
          </a:prstGeom>
        </p:spPr>
      </p:pic>
    </p:spTree>
    <p:extLst>
      <p:ext uri="{BB962C8B-B14F-4D97-AF65-F5344CB8AC3E}">
        <p14:creationId xmlns:p14="http://schemas.microsoft.com/office/powerpoint/2010/main" val="236290651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7CEF5E-ABCD-BA94-752F-FAA105CFAF0D}"/>
              </a:ext>
            </a:extLst>
          </p:cNvPr>
          <p:cNvPicPr>
            <a:picLocks noChangeAspect="1"/>
          </p:cNvPicPr>
          <p:nvPr/>
        </p:nvPicPr>
        <p:blipFill>
          <a:blip r:embed="rId2"/>
          <a:stretch>
            <a:fillRect/>
          </a:stretch>
        </p:blipFill>
        <p:spPr>
          <a:xfrm>
            <a:off x="2024512" y="846666"/>
            <a:ext cx="8513393" cy="6011334"/>
          </a:xfrm>
          <a:prstGeom prst="rect">
            <a:avLst/>
          </a:prstGeom>
        </p:spPr>
      </p:pic>
    </p:spTree>
    <p:extLst>
      <p:ext uri="{BB962C8B-B14F-4D97-AF65-F5344CB8AC3E}">
        <p14:creationId xmlns:p14="http://schemas.microsoft.com/office/powerpoint/2010/main" val="66685527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6AADBBF-06CA-4C8D-281F-DAC3EF8248BF}"/>
              </a:ext>
            </a:extLst>
          </p:cNvPr>
          <p:cNvPicPr>
            <a:picLocks noChangeAspect="1"/>
          </p:cNvPicPr>
          <p:nvPr/>
        </p:nvPicPr>
        <p:blipFill>
          <a:blip r:embed="rId2"/>
          <a:stretch>
            <a:fillRect/>
          </a:stretch>
        </p:blipFill>
        <p:spPr>
          <a:xfrm>
            <a:off x="1934960" y="762000"/>
            <a:ext cx="8615156" cy="6096001"/>
          </a:xfrm>
          <a:prstGeom prst="rect">
            <a:avLst/>
          </a:prstGeom>
        </p:spPr>
      </p:pic>
    </p:spTree>
    <p:extLst>
      <p:ext uri="{BB962C8B-B14F-4D97-AF65-F5344CB8AC3E}">
        <p14:creationId xmlns:p14="http://schemas.microsoft.com/office/powerpoint/2010/main" val="133666225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1851" y="940778"/>
            <a:ext cx="10515600" cy="1384411"/>
          </a:xfrm>
        </p:spPr>
        <p:txBody>
          <a:bodyPr/>
          <a:lstStyle/>
          <a:p>
            <a:r>
              <a:rPr lang="de-DE" sz="4800"/>
              <a:t>Jahr 1 Vorbereitung</a:t>
            </a:r>
            <a:br>
              <a:rPr lang="de-DE"/>
            </a:br>
            <a:r>
              <a:rPr lang="de-DE" sz="3600"/>
              <a:t>Sensibilisierungs- und Konzeptphase</a:t>
            </a:r>
          </a:p>
        </p:txBody>
      </p:sp>
      <p:sp>
        <p:nvSpPr>
          <p:cNvPr id="3" name="Textplatzhalter 2"/>
          <p:cNvSpPr>
            <a:spLocks noGrp="1"/>
          </p:cNvSpPr>
          <p:nvPr>
            <p:ph type="body" idx="1"/>
          </p:nvPr>
        </p:nvSpPr>
        <p:spPr>
          <a:xfrm>
            <a:off x="647213" y="2438401"/>
            <a:ext cx="10515600" cy="4167672"/>
          </a:xfrm>
        </p:spPr>
        <p:txBody>
          <a:bodyPr numCol="2"/>
          <a:lstStyle/>
          <a:p>
            <a:pPr marL="342900" indent="-342900">
              <a:buFont typeface="Arial" panose="020B0604020202020204" pitchFamily="34" charset="0"/>
              <a:buChar char="•"/>
            </a:pPr>
            <a:r>
              <a:rPr lang="de-DE" sz="2800"/>
              <a:t>Bildung Kernteam</a:t>
            </a:r>
          </a:p>
          <a:p>
            <a:pPr marL="342900" indent="-342900">
              <a:buFont typeface="Arial" panose="020B0604020202020204" pitchFamily="34" charset="0"/>
              <a:buChar char="•"/>
            </a:pPr>
            <a:r>
              <a:rPr lang="de-DE" sz="2800"/>
              <a:t>Kick-off/Start/Sensibilisierung</a:t>
            </a:r>
          </a:p>
          <a:p>
            <a:pPr marL="342900" indent="-342900">
              <a:buFont typeface="Arial" panose="020B0604020202020204" pitchFamily="34" charset="0"/>
              <a:buChar char="•"/>
            </a:pPr>
            <a:r>
              <a:rPr lang="de-DE" sz="2800"/>
              <a:t>Grundlagenarbeit</a:t>
            </a:r>
          </a:p>
          <a:p>
            <a:pPr marL="342900" indent="-342900">
              <a:buFont typeface="Arial" panose="020B0604020202020204" pitchFamily="34" charset="0"/>
              <a:buChar char="•"/>
            </a:pPr>
            <a:r>
              <a:rPr lang="de-DE" sz="2800"/>
              <a:t>Situationsanalyse</a:t>
            </a:r>
          </a:p>
          <a:p>
            <a:pPr marL="342900" indent="-342900">
              <a:buFont typeface="Arial" panose="020B0604020202020204" pitchFamily="34" charset="0"/>
              <a:buChar char="•"/>
            </a:pPr>
            <a:r>
              <a:rPr lang="de-DE" sz="2800"/>
              <a:t>Festlegung Standort Pfarrbüro</a:t>
            </a:r>
          </a:p>
          <a:p>
            <a:pPr marL="342900" indent="-342900">
              <a:buFont typeface="Arial" panose="020B0604020202020204" pitchFamily="34" charset="0"/>
              <a:buChar char="•"/>
            </a:pPr>
            <a:r>
              <a:rPr lang="de-DE" sz="2800"/>
              <a:t>Pfarrname</a:t>
            </a:r>
          </a:p>
          <a:p>
            <a:pPr marL="342900" indent="-342900">
              <a:buFont typeface="Arial" panose="020B0604020202020204" pitchFamily="34" charset="0"/>
              <a:buChar char="•"/>
            </a:pPr>
            <a:r>
              <a:rPr lang="de-DE" sz="2800"/>
              <a:t>Erarbeitung Pastoralkonzept</a:t>
            </a:r>
          </a:p>
          <a:p>
            <a:pPr marL="342900" indent="-342900">
              <a:buFont typeface="Arial" panose="020B0604020202020204" pitchFamily="34" charset="0"/>
              <a:buChar char="•"/>
            </a:pPr>
            <a:endParaRPr lang="de-DE" sz="2800"/>
          </a:p>
          <a:p>
            <a:pPr marL="342900" indent="-342900">
              <a:buFont typeface="Arial" panose="020B0604020202020204" pitchFamily="34" charset="0"/>
              <a:buChar char="•"/>
            </a:pPr>
            <a:endParaRPr lang="de-DE" sz="2800"/>
          </a:p>
          <a:p>
            <a:pPr marL="342900" indent="-342900">
              <a:buFont typeface="Arial" panose="020B0604020202020204" pitchFamily="34" charset="0"/>
              <a:buChar char="•"/>
            </a:pPr>
            <a:r>
              <a:rPr lang="de-DE" sz="2800"/>
              <a:t>PGR Wahl</a:t>
            </a:r>
          </a:p>
          <a:p>
            <a:pPr marL="342900" indent="-342900">
              <a:buFont typeface="Arial" panose="020B0604020202020204" pitchFamily="34" charset="0"/>
              <a:buChar char="•"/>
            </a:pPr>
            <a:r>
              <a:rPr lang="de-DE" sz="2800"/>
              <a:t>Besetzung Vorstand</a:t>
            </a:r>
          </a:p>
          <a:p>
            <a:pPr marL="342900" indent="-342900">
              <a:buFont typeface="Arial" panose="020B0604020202020204" pitchFamily="34" charset="0"/>
              <a:buChar char="•"/>
            </a:pPr>
            <a:r>
              <a:rPr lang="de-DE" sz="2800"/>
              <a:t>Herstellung Infrastruktur</a:t>
            </a:r>
          </a:p>
          <a:p>
            <a:pPr marL="342900" indent="-342900">
              <a:buFont typeface="Arial" panose="020B0604020202020204" pitchFamily="34" charset="0"/>
              <a:buChar char="•"/>
            </a:pPr>
            <a:r>
              <a:rPr lang="de-DE" sz="2800"/>
              <a:t>Überführung bestehendes Personal</a:t>
            </a:r>
          </a:p>
          <a:p>
            <a:pPr marL="342900" indent="-342900">
              <a:buFont typeface="Arial" panose="020B0604020202020204" pitchFamily="34" charset="0"/>
              <a:buChar char="•"/>
            </a:pPr>
            <a:r>
              <a:rPr lang="de-DE" sz="2800"/>
              <a:t>Arbeitsübereinkommen Diakone</a:t>
            </a:r>
          </a:p>
          <a:p>
            <a:pPr marL="342900" indent="-342900">
              <a:buFont typeface="Arial" panose="020B0604020202020204" pitchFamily="34" charset="0"/>
              <a:buChar char="•"/>
            </a:pPr>
            <a:r>
              <a:rPr lang="de-DE" sz="2800"/>
              <a:t>Findung SST</a:t>
            </a:r>
          </a:p>
          <a:p>
            <a:pPr marL="342900" indent="-342900">
              <a:buFont typeface="Arial" panose="020B0604020202020204" pitchFamily="34" charset="0"/>
              <a:buChar char="•"/>
            </a:pPr>
            <a:r>
              <a:rPr lang="de-DE" sz="2800" err="1"/>
              <a:t>SprecherInnenfunktion</a:t>
            </a:r>
            <a:r>
              <a:rPr lang="de-DE" sz="2800"/>
              <a:t> SST</a:t>
            </a:r>
          </a:p>
          <a:p>
            <a:endParaRPr lang="de-DE"/>
          </a:p>
          <a:p>
            <a:endParaRPr lang="de-DE"/>
          </a:p>
        </p:txBody>
      </p:sp>
      <p:sp>
        <p:nvSpPr>
          <p:cNvPr id="4" name="Foliennummernplatzhalter 3"/>
          <p:cNvSpPr>
            <a:spLocks noGrp="1"/>
          </p:cNvSpPr>
          <p:nvPr>
            <p:ph type="sldNum" sz="quarter" idx="12"/>
          </p:nvPr>
        </p:nvSpPr>
        <p:spPr/>
        <p:txBody>
          <a:bodyPr/>
          <a:lstStyle/>
          <a:p>
            <a:fld id="{76444578-2634-47C7-A78B-AE67B3BEAAF5}" type="slidenum">
              <a:rPr lang="de-DE" altLang="de-DE" smtClean="0"/>
              <a:pPr/>
              <a:t>20</a:t>
            </a:fld>
            <a:endParaRPr lang="de-DE" altLang="de-DE"/>
          </a:p>
        </p:txBody>
      </p:sp>
    </p:spTree>
    <p:extLst>
      <p:ext uri="{BB962C8B-B14F-4D97-AF65-F5344CB8AC3E}">
        <p14:creationId xmlns:p14="http://schemas.microsoft.com/office/powerpoint/2010/main" val="135334538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Jahr 2 Umsetzung </a:t>
            </a:r>
          </a:p>
        </p:txBody>
      </p:sp>
      <p:sp>
        <p:nvSpPr>
          <p:cNvPr id="3" name="Inhaltsplatzhalter 2"/>
          <p:cNvSpPr>
            <a:spLocks noGrp="1"/>
          </p:cNvSpPr>
          <p:nvPr>
            <p:ph idx="1"/>
          </p:nvPr>
        </p:nvSpPr>
        <p:spPr/>
        <p:txBody>
          <a:bodyPr/>
          <a:lstStyle/>
          <a:p>
            <a:r>
              <a:rPr lang="de-DE"/>
              <a:t>Arbeitsbeginn in der neuen Struktur</a:t>
            </a:r>
          </a:p>
          <a:p>
            <a:r>
              <a:rPr lang="de-DE"/>
              <a:t>Überführung bestehendes Personal</a:t>
            </a:r>
          </a:p>
          <a:p>
            <a:r>
              <a:rPr lang="de-DE"/>
              <a:t>Aufhebung und Fusionierung der bisherigen Pfarren und Neugründung auf Dekanatsebene(künftige Pfarre)</a:t>
            </a:r>
          </a:p>
          <a:p>
            <a:r>
              <a:rPr lang="de-DE"/>
              <a:t>Abschieds- und Gründungsfest</a:t>
            </a:r>
          </a:p>
          <a:p>
            <a:r>
              <a:rPr lang="de-DE"/>
              <a:t>Begleitkurse für Pfarrer und Vorstände</a:t>
            </a:r>
          </a:p>
          <a:p>
            <a:r>
              <a:rPr lang="de-DE"/>
              <a:t>Begleitung für die Entwicklung der Seelsorgeteams</a:t>
            </a:r>
          </a:p>
          <a:p>
            <a:r>
              <a:rPr lang="de-DE"/>
              <a:t>Konkretisierung des Pastoralkonzepts</a:t>
            </a:r>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21</a:t>
            </a:fld>
            <a:endParaRPr lang="de-DE" altLang="de-DE"/>
          </a:p>
        </p:txBody>
      </p:sp>
    </p:spTree>
    <p:extLst>
      <p:ext uri="{BB962C8B-B14F-4D97-AF65-F5344CB8AC3E}">
        <p14:creationId xmlns:p14="http://schemas.microsoft.com/office/powerpoint/2010/main" val="1220476838"/>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419060" y="602974"/>
            <a:ext cx="8176591" cy="714103"/>
          </a:xfrm>
        </p:spPr>
        <p:txBody>
          <a:bodyPr/>
          <a:lstStyle/>
          <a:p>
            <a:r>
              <a:rPr lang="de-DE"/>
              <a:t>Grundlagentexte</a:t>
            </a:r>
          </a:p>
        </p:txBody>
      </p:sp>
      <p:sp>
        <p:nvSpPr>
          <p:cNvPr id="3" name="Inhaltsplatzhalter 2"/>
          <p:cNvSpPr>
            <a:spLocks noGrp="1"/>
          </p:cNvSpPr>
          <p:nvPr>
            <p:ph idx="1"/>
          </p:nvPr>
        </p:nvSpPr>
        <p:spPr>
          <a:xfrm>
            <a:off x="895351" y="976545"/>
            <a:ext cx="10464801" cy="5097232"/>
          </a:xfrm>
        </p:spPr>
        <p:txBody>
          <a:bodyPr/>
          <a:lstStyle/>
          <a:p>
            <a:pPr marL="0" indent="0">
              <a:buNone/>
            </a:pPr>
            <a:endParaRPr lang="de-DE"/>
          </a:p>
          <a:p>
            <a:r>
              <a:rPr lang="de-DE"/>
              <a:t>Fortschreibung der pastoralen Leitlinien mit 12 Leitbegriffen</a:t>
            </a:r>
          </a:p>
          <a:p>
            <a:endParaRPr lang="de-DE"/>
          </a:p>
          <a:p>
            <a:r>
              <a:rPr lang="de-DE"/>
              <a:t>Handbuch zum Strukturmodell und Rechtstexte</a:t>
            </a:r>
          </a:p>
          <a:p>
            <a:endParaRPr lang="de-DE"/>
          </a:p>
          <a:p>
            <a:r>
              <a:rPr lang="de-DE"/>
              <a:t>Inhaltliche Schwerpunktsetzung und Vertiefung (Broschüre rot)</a:t>
            </a:r>
          </a:p>
          <a:p>
            <a:endParaRPr lang="de-DE"/>
          </a:p>
          <a:p>
            <a:r>
              <a:rPr lang="de-DE"/>
              <a:t>Übersicht über Vorbereitungs- und Umsetzungsjahr (Broschüre gelb)</a:t>
            </a:r>
          </a:p>
          <a:p>
            <a:endParaRPr lang="de-DE"/>
          </a:p>
          <a:p>
            <a:r>
              <a:rPr lang="de-DE"/>
              <a:t>Leitfaden zur Erarbeitung des Pastoralkonzepts (Broschüre blau)</a:t>
            </a:r>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22</a:t>
            </a:fld>
            <a:endParaRPr lang="de-DE" altLang="de-DE"/>
          </a:p>
        </p:txBody>
      </p:sp>
    </p:spTree>
    <p:extLst>
      <p:ext uri="{BB962C8B-B14F-4D97-AF65-F5344CB8AC3E}">
        <p14:creationId xmlns:p14="http://schemas.microsoft.com/office/powerpoint/2010/main" val="4193969363"/>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EEB389E9-786D-4689-8281-113EA0710081}"/>
              </a:ext>
            </a:extLst>
          </p:cNvPr>
          <p:cNvSpPr>
            <a:spLocks noGrp="1"/>
          </p:cNvSpPr>
          <p:nvPr>
            <p:ph type="sldNum" sz="quarter" idx="12"/>
          </p:nvPr>
        </p:nvSpPr>
        <p:spPr/>
        <p:txBody>
          <a:bodyPr/>
          <a:lstStyle/>
          <a:p>
            <a:fld id="{EEA464F5-E7F4-4B1B-8BBB-9402DE675D2B}" type="slidenum">
              <a:rPr lang="de-DE" altLang="de-DE" smtClean="0"/>
              <a:pPr/>
              <a:t>23</a:t>
            </a:fld>
            <a:endParaRPr lang="de-DE" altLang="de-DE"/>
          </a:p>
        </p:txBody>
      </p:sp>
      <p:pic>
        <p:nvPicPr>
          <p:cNvPr id="3" name="Grafik 2">
            <a:extLst>
              <a:ext uri="{FF2B5EF4-FFF2-40B4-BE49-F238E27FC236}">
                <a16:creationId xmlns:a16="http://schemas.microsoft.com/office/drawing/2014/main" id="{BDAECACC-5D43-4C73-BE64-A0810B0B2F3A}"/>
              </a:ext>
            </a:extLst>
          </p:cNvPr>
          <p:cNvPicPr>
            <a:picLocks noChangeAspect="1"/>
          </p:cNvPicPr>
          <p:nvPr/>
        </p:nvPicPr>
        <p:blipFill>
          <a:blip r:embed="rId2"/>
          <a:stretch>
            <a:fillRect/>
          </a:stretch>
        </p:blipFill>
        <p:spPr>
          <a:xfrm>
            <a:off x="0" y="80448"/>
            <a:ext cx="4765964" cy="6793653"/>
          </a:xfrm>
          <a:prstGeom prst="rect">
            <a:avLst/>
          </a:prstGeom>
        </p:spPr>
      </p:pic>
      <p:pic>
        <p:nvPicPr>
          <p:cNvPr id="6" name="Grafik 5" descr="Ein Bild, das Text, Screenshot, Buch, Design enthält.&#10;&#10;KI-generierte Inhalte können fehlerhaft sein.">
            <a:extLst>
              <a:ext uri="{FF2B5EF4-FFF2-40B4-BE49-F238E27FC236}">
                <a16:creationId xmlns:a16="http://schemas.microsoft.com/office/drawing/2014/main" id="{2A413670-6E9B-E59C-F8D0-1C10840996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98329" y="0"/>
            <a:ext cx="5193671" cy="6858000"/>
          </a:xfrm>
          <a:prstGeom prst="rect">
            <a:avLst/>
          </a:prstGeom>
        </p:spPr>
      </p:pic>
    </p:spTree>
    <p:extLst>
      <p:ext uri="{BB962C8B-B14F-4D97-AF65-F5344CB8AC3E}">
        <p14:creationId xmlns:p14="http://schemas.microsoft.com/office/powerpoint/2010/main" val="29740576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F153B1BA-3C3B-415B-AEFB-3432A806677B}"/>
              </a:ext>
            </a:extLst>
          </p:cNvPr>
          <p:cNvPicPr>
            <a:picLocks noChangeAspect="1"/>
          </p:cNvPicPr>
          <p:nvPr/>
        </p:nvPicPr>
        <p:blipFill>
          <a:blip r:embed="rId2"/>
          <a:stretch>
            <a:fillRect/>
          </a:stretch>
        </p:blipFill>
        <p:spPr>
          <a:xfrm rot="21254267">
            <a:off x="7106210" y="749277"/>
            <a:ext cx="3992451" cy="5551251"/>
          </a:xfrm>
          <a:prstGeom prst="rect">
            <a:avLst/>
          </a:prstGeom>
        </p:spPr>
      </p:pic>
      <p:pic>
        <p:nvPicPr>
          <p:cNvPr id="5" name="Grafik 4">
            <a:extLst>
              <a:ext uri="{FF2B5EF4-FFF2-40B4-BE49-F238E27FC236}">
                <a16:creationId xmlns:a16="http://schemas.microsoft.com/office/drawing/2014/main" id="{EB065AB3-896A-4E9E-B76F-D04402D97DB0}"/>
              </a:ext>
            </a:extLst>
          </p:cNvPr>
          <p:cNvPicPr>
            <a:picLocks noChangeAspect="1"/>
          </p:cNvPicPr>
          <p:nvPr/>
        </p:nvPicPr>
        <p:blipFill>
          <a:blip r:embed="rId3"/>
          <a:stretch>
            <a:fillRect/>
          </a:stretch>
        </p:blipFill>
        <p:spPr>
          <a:xfrm rot="20945617">
            <a:off x="3807614" y="638642"/>
            <a:ext cx="3992451" cy="5674468"/>
          </a:xfrm>
          <a:prstGeom prst="rect">
            <a:avLst/>
          </a:prstGeom>
        </p:spPr>
      </p:pic>
      <p:sp>
        <p:nvSpPr>
          <p:cNvPr id="2" name="Foliennummernplatzhalter 1">
            <a:extLst>
              <a:ext uri="{FF2B5EF4-FFF2-40B4-BE49-F238E27FC236}">
                <a16:creationId xmlns:a16="http://schemas.microsoft.com/office/drawing/2014/main" id="{413E9504-3A65-4F13-8BA2-DD74731435CA}"/>
              </a:ext>
            </a:extLst>
          </p:cNvPr>
          <p:cNvSpPr>
            <a:spLocks noGrp="1"/>
          </p:cNvSpPr>
          <p:nvPr>
            <p:ph type="sldNum" sz="quarter" idx="12"/>
          </p:nvPr>
        </p:nvSpPr>
        <p:spPr/>
        <p:txBody>
          <a:bodyPr/>
          <a:lstStyle/>
          <a:p>
            <a:fld id="{EEA464F5-E7F4-4B1B-8BBB-9402DE675D2B}" type="slidenum">
              <a:rPr lang="de-DE" altLang="de-DE" smtClean="0"/>
              <a:pPr/>
              <a:t>24</a:t>
            </a:fld>
            <a:endParaRPr lang="de-DE" altLang="de-DE"/>
          </a:p>
        </p:txBody>
      </p:sp>
      <p:pic>
        <p:nvPicPr>
          <p:cNvPr id="3" name="Grafik 2">
            <a:extLst>
              <a:ext uri="{FF2B5EF4-FFF2-40B4-BE49-F238E27FC236}">
                <a16:creationId xmlns:a16="http://schemas.microsoft.com/office/drawing/2014/main" id="{4ADB5FC8-A449-4BBB-A5A2-1DCE4292ED96}"/>
              </a:ext>
            </a:extLst>
          </p:cNvPr>
          <p:cNvPicPr>
            <a:picLocks noChangeAspect="1"/>
          </p:cNvPicPr>
          <p:nvPr/>
        </p:nvPicPr>
        <p:blipFill>
          <a:blip r:embed="rId4"/>
          <a:stretch>
            <a:fillRect/>
          </a:stretch>
        </p:blipFill>
        <p:spPr>
          <a:xfrm rot="20541330">
            <a:off x="526887" y="969545"/>
            <a:ext cx="3810702" cy="5438858"/>
          </a:xfrm>
          <a:prstGeom prst="rect">
            <a:avLst/>
          </a:prstGeom>
        </p:spPr>
      </p:pic>
    </p:spTree>
    <p:extLst>
      <p:ext uri="{BB962C8B-B14F-4D97-AF65-F5344CB8AC3E}">
        <p14:creationId xmlns:p14="http://schemas.microsoft.com/office/powerpoint/2010/main" val="292636214"/>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836CBC2D-B339-4C08-B616-05F73DA06EAA}"/>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4702" t="8749" r="3426" b="7838"/>
          <a:stretch/>
        </p:blipFill>
        <p:spPr>
          <a:xfrm>
            <a:off x="0" y="-401334"/>
            <a:ext cx="5959250" cy="7440330"/>
          </a:xfrm>
        </p:spPr>
      </p:pic>
      <p:pic>
        <p:nvPicPr>
          <p:cNvPr id="4" name="Grafik 3">
            <a:extLst>
              <a:ext uri="{FF2B5EF4-FFF2-40B4-BE49-F238E27FC236}">
                <a16:creationId xmlns:a16="http://schemas.microsoft.com/office/drawing/2014/main" id="{00D21E85-37E6-4528-B9E3-6878BEDCD41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599"/>
          <a:stretch/>
        </p:blipFill>
        <p:spPr>
          <a:xfrm>
            <a:off x="5564688" y="-925358"/>
            <a:ext cx="6627312" cy="8708716"/>
          </a:xfrm>
          <a:prstGeom prst="rect">
            <a:avLst/>
          </a:prstGeom>
        </p:spPr>
      </p:pic>
      <p:sp>
        <p:nvSpPr>
          <p:cNvPr id="2" name="Textfeld 1">
            <a:extLst>
              <a:ext uri="{FF2B5EF4-FFF2-40B4-BE49-F238E27FC236}">
                <a16:creationId xmlns:a16="http://schemas.microsoft.com/office/drawing/2014/main" id="{A8D35951-3E74-ED9B-986F-9DFB3A970D58}"/>
              </a:ext>
            </a:extLst>
          </p:cNvPr>
          <p:cNvSpPr txBox="1"/>
          <p:nvPr/>
        </p:nvSpPr>
        <p:spPr>
          <a:xfrm>
            <a:off x="303377" y="5205029"/>
            <a:ext cx="274320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de-DE" sz="3600">
                <a:latin typeface="Calibri"/>
                <a:ea typeface="Calibri"/>
                <a:cs typeface="Calibri"/>
              </a:rPr>
              <a:t>Überblick aus der gelben Broschüre</a:t>
            </a:r>
          </a:p>
        </p:txBody>
      </p:sp>
    </p:spTree>
    <p:extLst>
      <p:ext uri="{BB962C8B-B14F-4D97-AF65-F5344CB8AC3E}">
        <p14:creationId xmlns:p14="http://schemas.microsoft.com/office/powerpoint/2010/main" val="376334694"/>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715617" y="762000"/>
            <a:ext cx="11211340" cy="1239078"/>
          </a:xfrm>
        </p:spPr>
        <p:txBody>
          <a:bodyPr/>
          <a:lstStyle/>
          <a:p>
            <a:r>
              <a:rPr lang="de-DE"/>
              <a:t>Leitbegriffe </a:t>
            </a:r>
            <a:br>
              <a:rPr lang="de-DE"/>
            </a:br>
            <a:r>
              <a:rPr lang="de-DE" sz="2800"/>
              <a:t>aus der Fortschreibung der pastoralen Leitlinien</a:t>
            </a:r>
          </a:p>
        </p:txBody>
      </p:sp>
      <p:sp>
        <p:nvSpPr>
          <p:cNvPr id="3" name="Inhaltsplatzhalter 2"/>
          <p:cNvSpPr>
            <a:spLocks noGrp="1"/>
          </p:cNvSpPr>
          <p:nvPr>
            <p:ph idx="1"/>
          </p:nvPr>
        </p:nvSpPr>
        <p:spPr>
          <a:xfrm>
            <a:off x="503767" y="2186608"/>
            <a:ext cx="10896326" cy="3516107"/>
          </a:xfrm>
        </p:spPr>
        <p:txBody>
          <a:bodyPr/>
          <a:lstStyle/>
          <a:p>
            <a:r>
              <a:rPr lang="de-DE" sz="3600" b="1">
                <a:effectLst/>
              </a:rPr>
              <a:t>1 Spirituelle Erfahrung</a:t>
            </a:r>
            <a:endParaRPr lang="de-DE" sz="3600">
              <a:effectLst/>
            </a:endParaRPr>
          </a:p>
          <a:p>
            <a:r>
              <a:rPr lang="de-DE" sz="3600" b="1">
                <a:effectLst/>
              </a:rPr>
              <a:t>2 Wahrnehmung der Zeichen der Zeit</a:t>
            </a:r>
            <a:r>
              <a:rPr lang="de-DE" sz="3600">
                <a:effectLst/>
              </a:rPr>
              <a:t> </a:t>
            </a:r>
          </a:p>
          <a:p>
            <a:r>
              <a:rPr lang="de-DE" sz="3600" b="1">
                <a:effectLst/>
              </a:rPr>
              <a:t>3 Haltung</a:t>
            </a:r>
            <a:r>
              <a:rPr lang="de-DE" sz="3600">
                <a:effectLst/>
              </a:rPr>
              <a:t> </a:t>
            </a:r>
          </a:p>
          <a:p>
            <a:r>
              <a:rPr lang="de-DE" sz="3600" b="1">
                <a:effectLst/>
              </a:rPr>
              <a:t>4 Auskunftsfähigkeit</a:t>
            </a:r>
            <a:r>
              <a:rPr lang="de-DE" sz="3600">
                <a:effectLst/>
              </a:rPr>
              <a:t> </a:t>
            </a:r>
          </a:p>
          <a:p>
            <a:r>
              <a:rPr lang="de-DE" sz="3600" b="1">
                <a:effectLst/>
              </a:rPr>
              <a:t>5 Missionarisches Bewusstsein</a:t>
            </a:r>
            <a:r>
              <a:rPr lang="de-DE" sz="3600">
                <a:effectLst/>
              </a:rPr>
              <a:t> </a:t>
            </a:r>
          </a:p>
          <a:p>
            <a:r>
              <a:rPr lang="de-DE" sz="3600" b="1">
                <a:effectLst/>
              </a:rPr>
              <a:t>6 Einheit in Vielfalt</a:t>
            </a:r>
            <a:r>
              <a:rPr lang="de-DE" sz="3600">
                <a:effectLst/>
              </a:rPr>
              <a:t> </a:t>
            </a:r>
            <a:endParaRPr lang="de-DE" sz="3600"/>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26</a:t>
            </a:fld>
            <a:endParaRPr lang="de-DE" altLang="de-DE"/>
          </a:p>
        </p:txBody>
      </p:sp>
    </p:spTree>
    <p:extLst>
      <p:ext uri="{BB962C8B-B14F-4D97-AF65-F5344CB8AC3E}">
        <p14:creationId xmlns:p14="http://schemas.microsoft.com/office/powerpoint/2010/main" val="96990624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sp>
        <p:nvSpPr>
          <p:cNvPr id="3" name="Inhaltsplatzhalter 2"/>
          <p:cNvSpPr>
            <a:spLocks noGrp="1"/>
          </p:cNvSpPr>
          <p:nvPr>
            <p:ph idx="1"/>
          </p:nvPr>
        </p:nvSpPr>
        <p:spPr>
          <a:xfrm>
            <a:off x="1102785" y="1904999"/>
            <a:ext cx="10257367" cy="4168777"/>
          </a:xfrm>
        </p:spPr>
        <p:txBody>
          <a:bodyPr/>
          <a:lstStyle/>
          <a:p>
            <a:r>
              <a:rPr lang="de-DE" sz="3600" b="1">
                <a:effectLst/>
              </a:rPr>
              <a:t>7 Solidarität</a:t>
            </a:r>
            <a:r>
              <a:rPr lang="de-DE" sz="3600">
                <a:effectLst/>
              </a:rPr>
              <a:t> </a:t>
            </a:r>
          </a:p>
          <a:p>
            <a:r>
              <a:rPr lang="de-DE" sz="3600" b="1">
                <a:effectLst/>
              </a:rPr>
              <a:t>8 Qualität</a:t>
            </a:r>
            <a:r>
              <a:rPr lang="de-DE" sz="3600">
                <a:effectLst/>
              </a:rPr>
              <a:t> </a:t>
            </a:r>
          </a:p>
          <a:p>
            <a:r>
              <a:rPr lang="de-DE" sz="3600" b="1">
                <a:effectLst/>
              </a:rPr>
              <a:t>9 Partizipation</a:t>
            </a:r>
            <a:r>
              <a:rPr lang="de-DE" sz="3600">
                <a:effectLst/>
              </a:rPr>
              <a:t> </a:t>
            </a:r>
          </a:p>
          <a:p>
            <a:r>
              <a:rPr lang="de-DE" sz="3600" b="1">
                <a:effectLst/>
              </a:rPr>
              <a:t>10 Zeitgemäße Strukturen</a:t>
            </a:r>
          </a:p>
          <a:p>
            <a:r>
              <a:rPr lang="de-DE" sz="3600" b="1">
                <a:effectLst/>
              </a:rPr>
              <a:t>11 Innovation</a:t>
            </a:r>
            <a:endParaRPr lang="de-DE" sz="3600">
              <a:effectLst/>
            </a:endParaRPr>
          </a:p>
          <a:p>
            <a:r>
              <a:rPr lang="de-DE" sz="3600" b="1">
                <a:effectLst/>
              </a:rPr>
              <a:t>12 Hoffnung</a:t>
            </a:r>
            <a:endParaRPr lang="de-DE" sz="3600"/>
          </a:p>
        </p:txBody>
      </p:sp>
      <p:sp>
        <p:nvSpPr>
          <p:cNvPr id="4" name="Foliennummernplatzhalter 3"/>
          <p:cNvSpPr>
            <a:spLocks noGrp="1"/>
          </p:cNvSpPr>
          <p:nvPr>
            <p:ph type="sldNum" sz="quarter" idx="12"/>
          </p:nvPr>
        </p:nvSpPr>
        <p:spPr/>
        <p:txBody>
          <a:bodyPr/>
          <a:lstStyle/>
          <a:p>
            <a:fld id="{63399D5D-559F-4ED5-B599-7EBFC418758C}" type="slidenum">
              <a:rPr lang="de-DE" altLang="de-DE" smtClean="0"/>
              <a:pPr/>
              <a:t>27</a:t>
            </a:fld>
            <a:endParaRPr lang="de-DE" altLang="de-DE"/>
          </a:p>
        </p:txBody>
      </p:sp>
    </p:spTree>
    <p:extLst>
      <p:ext uri="{BB962C8B-B14F-4D97-AF65-F5344CB8AC3E}">
        <p14:creationId xmlns:p14="http://schemas.microsoft.com/office/powerpoint/2010/main" val="952521981"/>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2DFBB9-7633-4558-B3EC-24E0E2A08B29}"/>
              </a:ext>
            </a:extLst>
          </p:cNvPr>
          <p:cNvSpPr>
            <a:spLocks noGrp="1"/>
          </p:cNvSpPr>
          <p:nvPr>
            <p:ph type="title"/>
          </p:nvPr>
        </p:nvSpPr>
        <p:spPr>
          <a:xfrm>
            <a:off x="424636" y="296091"/>
            <a:ext cx="6320716" cy="6034371"/>
          </a:xfrm>
        </p:spPr>
        <p:txBody>
          <a:bodyPr/>
          <a:lstStyle/>
          <a:p>
            <a:pPr>
              <a:lnSpc>
                <a:spcPct val="107000"/>
              </a:lnSpc>
              <a:spcAft>
                <a:spcPts val="800"/>
              </a:spcAft>
            </a:pPr>
            <a:r>
              <a:rPr lang="de-DE">
                <a:latin typeface="Calibri" panose="020F0502020204030204" pitchFamily="34" charset="0"/>
                <a:ea typeface="Calibri" panose="020F0502020204030204" pitchFamily="34" charset="0"/>
                <a:cs typeface="Times New Roman" panose="02020603050405020304" pitchFamily="18" charset="0"/>
              </a:rPr>
              <a:t>Team und Kontakt: </a:t>
            </a:r>
            <a:br>
              <a:rPr lang="de-DE">
                <a:latin typeface="Calibri" panose="020F0502020204030204" pitchFamily="34" charset="0"/>
                <a:ea typeface="Calibri" panose="020F0502020204030204" pitchFamily="34" charset="0"/>
                <a:cs typeface="Times New Roman" panose="02020603050405020304" pitchFamily="18" charset="0"/>
              </a:rPr>
            </a:br>
            <a:r>
              <a:rPr lang="de-DE">
                <a:latin typeface="Calibri" panose="020F0502020204030204" pitchFamily="34" charset="0"/>
                <a:ea typeface="Calibri" panose="020F0502020204030204" pitchFamily="34" charset="0"/>
                <a:cs typeface="Times New Roman" panose="02020603050405020304" pitchFamily="18" charset="0"/>
              </a:rPr>
              <a:t>Stabstelle Pfarrstruktur</a:t>
            </a:r>
            <a:br>
              <a:rPr lang="de-DE">
                <a:latin typeface="Calibri" panose="020F0502020204030204" pitchFamily="34" charset="0"/>
                <a:ea typeface="Calibri" panose="020F0502020204030204" pitchFamily="34" charset="0"/>
                <a:cs typeface="Times New Roman" panose="02020603050405020304" pitchFamily="18" charset="0"/>
              </a:rPr>
            </a:br>
            <a:br>
              <a:rPr lang="de-DE">
                <a:latin typeface="Calibri" panose="020F0502020204030204" pitchFamily="34" charset="0"/>
                <a:ea typeface="Calibri" panose="020F0502020204030204" pitchFamily="34" charset="0"/>
                <a:cs typeface="Times New Roman" panose="02020603050405020304" pitchFamily="18" charset="0"/>
              </a:rPr>
            </a:br>
            <a:br>
              <a:rPr lang="de-DE">
                <a:latin typeface="Calibri" panose="020F0502020204030204" pitchFamily="34" charset="0"/>
                <a:ea typeface="Calibri" panose="020F0502020204030204" pitchFamily="34" charset="0"/>
                <a:cs typeface="Times New Roman" panose="02020603050405020304" pitchFamily="18" charset="0"/>
              </a:rPr>
            </a:br>
            <a:r>
              <a:rPr lang="fr-FR" sz="2800">
                <a:latin typeface="Calibri" panose="020F0502020204030204" pitchFamily="34" charset="0"/>
                <a:ea typeface="Calibri" panose="020F0502020204030204" pitchFamily="34" charset="0"/>
                <a:cs typeface="Times New Roman" panose="02020603050405020304" pitchFamily="18" charset="0"/>
              </a:rPr>
              <a:t>Mail: </a:t>
            </a:r>
            <a:r>
              <a:rPr lang="fr-FR" sz="2800">
                <a:latin typeface="Calibri" panose="020F0502020204030204" pitchFamily="34" charset="0"/>
                <a:ea typeface="Calibri" panose="020F0502020204030204" pitchFamily="34" charset="0"/>
                <a:cs typeface="Times New Roman" panose="02020603050405020304" pitchFamily="18" charset="0"/>
                <a:hlinkClick r:id="rId2"/>
              </a:rPr>
              <a:t>pfarrstruktur@dioezese-linz.at</a:t>
            </a:r>
            <a:br>
              <a:rPr lang="fr-FR" sz="2800">
                <a:latin typeface="Calibri" panose="020F0502020204030204" pitchFamily="34" charset="0"/>
                <a:ea typeface="Calibri" panose="020F0502020204030204" pitchFamily="34" charset="0"/>
                <a:cs typeface="Times New Roman" panose="02020603050405020304" pitchFamily="18" charset="0"/>
              </a:rPr>
            </a:br>
            <a:r>
              <a:rPr lang="de-DE" sz="2800">
                <a:latin typeface="Calibri" panose="020F0502020204030204" pitchFamily="34" charset="0"/>
                <a:ea typeface="Calibri" panose="020F0502020204030204" pitchFamily="34" charset="0"/>
                <a:cs typeface="Times New Roman" panose="02020603050405020304" pitchFamily="18" charset="0"/>
              </a:rPr>
              <a:t>Herrenstraße 19, 4021 Linz</a:t>
            </a:r>
            <a:br>
              <a:rPr lang="de-DE" sz="2800">
                <a:latin typeface="Calibri" panose="020F0502020204030204" pitchFamily="34" charset="0"/>
                <a:ea typeface="Calibri" panose="020F0502020204030204" pitchFamily="34" charset="0"/>
                <a:cs typeface="Times New Roman" panose="02020603050405020304" pitchFamily="18" charset="0"/>
              </a:rPr>
            </a:br>
            <a:br>
              <a:rPr lang="de-DE" sz="2800">
                <a:latin typeface="Calibri" panose="020F0502020204030204" pitchFamily="34" charset="0"/>
                <a:ea typeface="Calibri" panose="020F0502020204030204" pitchFamily="34" charset="0"/>
                <a:cs typeface="Times New Roman" panose="02020603050405020304" pitchFamily="18" charset="0"/>
              </a:rPr>
            </a:br>
            <a:r>
              <a:rPr lang="de-DE" sz="2800">
                <a:latin typeface="Calibri" panose="020F0502020204030204" pitchFamily="34" charset="0"/>
                <a:ea typeface="Calibri" panose="020F0502020204030204" pitchFamily="34" charset="0"/>
                <a:cs typeface="Times New Roman" panose="02020603050405020304" pitchFamily="18" charset="0"/>
                <a:hlinkClick r:id="rId3"/>
              </a:rPr>
              <a:t>https://www.dioezese-linz.at/zukunftsweg/umsetzung-pfarrstruktur</a:t>
            </a:r>
            <a:r>
              <a:rPr lang="de-DE" sz="2800">
                <a:latin typeface="Calibri" panose="020F0502020204030204" pitchFamily="34" charset="0"/>
                <a:ea typeface="Calibri" panose="020F0502020204030204" pitchFamily="34" charset="0"/>
                <a:cs typeface="Times New Roman" panose="02020603050405020304" pitchFamily="18" charset="0"/>
              </a:rPr>
              <a:t> </a:t>
            </a:r>
            <a:endParaRPr lang="de-DE" sz="2800">
              <a:latin typeface="Calibri" panose="020F0502020204030204" pitchFamily="34" charset="0"/>
              <a:cs typeface="Times New Roman" panose="02020603050405020304" pitchFamily="18" charset="0"/>
            </a:endParaRPr>
          </a:p>
        </p:txBody>
      </p:sp>
      <p:sp>
        <p:nvSpPr>
          <p:cNvPr id="4" name="Inhaltsplatzhalter 3"/>
          <p:cNvSpPr>
            <a:spLocks noGrp="1"/>
          </p:cNvSpPr>
          <p:nvPr>
            <p:ph sz="half" idx="1"/>
          </p:nvPr>
        </p:nvSpPr>
        <p:spPr>
          <a:xfrm>
            <a:off x="6745352" y="596044"/>
            <a:ext cx="5027083" cy="2926130"/>
          </a:xfrm>
        </p:spPr>
        <p:txBody>
          <a:bodyPr/>
          <a:lstStyle/>
          <a:p>
            <a:r>
              <a:rPr lang="de-DE">
                <a:effectLst/>
                <a:latin typeface="Calibri" panose="020F0502020204030204" pitchFamily="34" charset="0"/>
                <a:ea typeface="Calibri" panose="020F0502020204030204" pitchFamily="34" charset="0"/>
                <a:cs typeface="Times New Roman" panose="02020603050405020304" pitchFamily="18" charset="0"/>
              </a:rPr>
              <a:t>Leitung:</a:t>
            </a:r>
          </a:p>
          <a:p>
            <a:pPr marL="0" indent="0">
              <a:buNone/>
            </a:pPr>
            <a:r>
              <a:rPr lang="de-DE">
                <a:effectLst/>
                <a:latin typeface="Calibri" panose="020F0502020204030204" pitchFamily="34" charset="0"/>
                <a:ea typeface="Calibri" panose="020F0502020204030204" pitchFamily="34" charset="0"/>
                <a:cs typeface="Times New Roman" panose="02020603050405020304" pitchFamily="18" charset="0"/>
              </a:rPr>
              <a:t>Mag. Martin Schachinger</a:t>
            </a:r>
            <a:br>
              <a:rPr lang="de-DE">
                <a:effectLst/>
                <a:latin typeface="Calibri" panose="020F0502020204030204" pitchFamily="34" charset="0"/>
                <a:ea typeface="Calibri" panose="020F0502020204030204" pitchFamily="34" charset="0"/>
                <a:cs typeface="Times New Roman" panose="02020603050405020304" pitchFamily="18" charset="0"/>
              </a:rPr>
            </a:br>
            <a:r>
              <a:rPr lang="de-DE">
                <a:effectLst/>
                <a:latin typeface="Calibri" panose="020F0502020204030204" pitchFamily="34" charset="0"/>
                <a:ea typeface="Calibri" panose="020F0502020204030204" pitchFamily="34" charset="0"/>
                <a:cs typeface="Times New Roman" panose="02020603050405020304" pitchFamily="18" charset="0"/>
              </a:rPr>
              <a:t>0732/772676 1163</a:t>
            </a:r>
            <a:br>
              <a:rPr lang="de-DE">
                <a:effectLst/>
                <a:latin typeface="Calibri" panose="020F0502020204030204" pitchFamily="34" charset="0"/>
                <a:ea typeface="Calibri" panose="020F0502020204030204" pitchFamily="34" charset="0"/>
                <a:cs typeface="Times New Roman" panose="02020603050405020304" pitchFamily="18" charset="0"/>
              </a:rPr>
            </a:br>
            <a:r>
              <a:rPr lang="de-DE">
                <a:effectLst/>
                <a:latin typeface="Calibri" panose="020F0502020204030204" pitchFamily="34" charset="0"/>
                <a:ea typeface="Calibri" panose="020F0502020204030204" pitchFamily="34" charset="0"/>
                <a:cs typeface="Times New Roman" panose="02020603050405020304" pitchFamily="18" charset="0"/>
              </a:rPr>
              <a:t>06768776 1163</a:t>
            </a:r>
          </a:p>
        </p:txBody>
      </p:sp>
      <p:sp>
        <p:nvSpPr>
          <p:cNvPr id="5" name="Inhaltsplatzhalter 4"/>
          <p:cNvSpPr>
            <a:spLocks noGrp="1"/>
          </p:cNvSpPr>
          <p:nvPr>
            <p:ph sz="half" idx="2"/>
          </p:nvPr>
        </p:nvSpPr>
        <p:spPr>
          <a:xfrm>
            <a:off x="6818811" y="2778034"/>
            <a:ext cx="5120640" cy="3552428"/>
          </a:xfrm>
        </p:spPr>
        <p:txBody>
          <a:bodyPr/>
          <a:lstStyle/>
          <a:p>
            <a:r>
              <a:rPr lang="de-DE">
                <a:latin typeface="Calibri"/>
                <a:ea typeface="Calibri"/>
                <a:cs typeface="Calibri"/>
              </a:rPr>
              <a:t>Referentin:</a:t>
            </a:r>
          </a:p>
          <a:p>
            <a:pPr marL="0" indent="0">
              <a:buNone/>
            </a:pPr>
            <a:r>
              <a:rPr lang="de-DE" err="1">
                <a:latin typeface="Calibri"/>
                <a:ea typeface="Calibri"/>
                <a:cs typeface="Calibri"/>
              </a:rPr>
              <a:t>Mag.</a:t>
            </a:r>
            <a:r>
              <a:rPr lang="de-DE" baseline="30000" err="1">
                <a:latin typeface="Calibri"/>
                <a:ea typeface="Calibri"/>
                <a:cs typeface="Calibri"/>
              </a:rPr>
              <a:t>a</a:t>
            </a:r>
            <a:r>
              <a:rPr lang="de-DE" baseline="30000">
                <a:latin typeface="Calibri"/>
                <a:ea typeface="Calibri"/>
                <a:cs typeface="Calibri"/>
              </a:rPr>
              <a:t> </a:t>
            </a:r>
            <a:r>
              <a:rPr lang="de-DE">
                <a:latin typeface="Calibri"/>
                <a:ea typeface="Calibri"/>
                <a:cs typeface="Calibri"/>
              </a:rPr>
              <a:t>Gudrun Stallinger</a:t>
            </a:r>
          </a:p>
          <a:p>
            <a:pPr marL="0" indent="0">
              <a:buNone/>
            </a:pPr>
            <a:r>
              <a:rPr lang="de-DE">
                <a:latin typeface="Calibri"/>
                <a:ea typeface="Calibri"/>
                <a:cs typeface="Calibri"/>
              </a:rPr>
              <a:t>0732/772676 1179</a:t>
            </a:r>
          </a:p>
          <a:p>
            <a:pPr marL="0" indent="0">
              <a:buNone/>
            </a:pPr>
            <a:endParaRPr lang="de-DE">
              <a:latin typeface="Calibri" panose="020F0502020204030204" pitchFamily="34" charset="0"/>
              <a:cs typeface="Calibri" panose="020F0502020204030204" pitchFamily="34" charset="0"/>
            </a:endParaRPr>
          </a:p>
          <a:p>
            <a:r>
              <a:rPr lang="de-DE">
                <a:latin typeface="Calibri"/>
                <a:ea typeface="Calibri"/>
                <a:cs typeface="Calibri"/>
              </a:rPr>
              <a:t>Assistentin:</a:t>
            </a:r>
          </a:p>
          <a:p>
            <a:pPr marL="0" indent="0">
              <a:buNone/>
            </a:pPr>
            <a:r>
              <a:rPr lang="de-DE">
                <a:latin typeface="Calibri"/>
                <a:ea typeface="Calibri"/>
                <a:cs typeface="Calibri"/>
              </a:rPr>
              <a:t>Anita Dietachmayr</a:t>
            </a:r>
          </a:p>
          <a:p>
            <a:pPr marL="0" indent="0">
              <a:buNone/>
            </a:pPr>
            <a:r>
              <a:rPr lang="de-DE">
                <a:latin typeface="Calibri"/>
                <a:ea typeface="Calibri"/>
                <a:cs typeface="Calibri"/>
              </a:rPr>
              <a:t>0732/772676 1146</a:t>
            </a:r>
          </a:p>
          <a:p>
            <a:pPr marL="0" indent="0">
              <a:buNone/>
            </a:pPr>
            <a:endParaRPr lang="de-DE"/>
          </a:p>
          <a:p>
            <a:pPr marL="0" indent="0">
              <a:buNone/>
            </a:pPr>
            <a:endParaRPr lang="de-DE" baseline="30000"/>
          </a:p>
        </p:txBody>
      </p:sp>
      <p:sp>
        <p:nvSpPr>
          <p:cNvPr id="3" name="Foliennummernplatzhalter 2">
            <a:extLst>
              <a:ext uri="{FF2B5EF4-FFF2-40B4-BE49-F238E27FC236}">
                <a16:creationId xmlns:a16="http://schemas.microsoft.com/office/drawing/2014/main" id="{196D621B-582F-4F8A-8401-EF21D7732C64}"/>
              </a:ext>
            </a:extLst>
          </p:cNvPr>
          <p:cNvSpPr>
            <a:spLocks noGrp="1"/>
          </p:cNvSpPr>
          <p:nvPr>
            <p:ph type="sldNum" sz="quarter" idx="12"/>
          </p:nvPr>
        </p:nvSpPr>
        <p:spPr/>
        <p:txBody>
          <a:bodyPr/>
          <a:lstStyle/>
          <a:p>
            <a:fld id="{2ACC3FC1-3A62-4907-A9C6-E24DEC0E980E}" type="slidenum">
              <a:rPr lang="de-DE" altLang="de-DE" smtClean="0"/>
              <a:pPr/>
              <a:t>28</a:t>
            </a:fld>
            <a:endParaRPr lang="de-DE" altLang="de-DE"/>
          </a:p>
        </p:txBody>
      </p:sp>
    </p:spTree>
    <p:extLst>
      <p:ext uri="{BB962C8B-B14F-4D97-AF65-F5344CB8AC3E}">
        <p14:creationId xmlns:p14="http://schemas.microsoft.com/office/powerpoint/2010/main" val="506644563"/>
      </p:ext>
    </p:extLst>
  </p:cSld>
  <p:clrMapOvr>
    <a:masterClrMapping/>
  </p:clrMapOvr>
  <p:transition/>
</p:sld>
</file>

<file path=ppt/theme/theme1.xml><?xml version="1.0" encoding="utf-8"?>
<a:theme xmlns:a="http://schemas.openxmlformats.org/drawingml/2006/main" name="1_Kapseln">
  <a:themeElements>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Kapseln">
      <a:majorFont>
        <a:latin typeface="TheSansOffice"/>
        <a:ea typeface=""/>
        <a:cs typeface=""/>
      </a:majorFont>
      <a:minorFont>
        <a:latin typeface="TheSans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Kapseln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Kapseln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Kapseln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Kapseln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Kapseln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Kapseln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Kapseln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35736e-f2e0-498f-b783-e2db873eb05f">
      <Terms xmlns="http://schemas.microsoft.com/office/infopath/2007/PartnerControls"/>
    </lcf76f155ced4ddcb4097134ff3c332f>
    <TaxCatchAll xmlns="5872b0c1-3ae0-4f03-8f9a-d57929d887bb" xsi:nil="true"/>
    <SharedWithUsers xmlns="5872b0c1-3ae0-4f03-8f9a-d57929d887bb">
      <UserInfo>
        <DisplayName>Manuela Ennsberger</DisplayName>
        <AccountId>189</AccountId>
        <AccountType/>
      </UserInfo>
      <UserInfo>
        <DisplayName>Martin Schachinger</DisplayName>
        <AccountId>9</AccountId>
        <AccountType/>
      </UserInfo>
      <UserInfo>
        <DisplayName>Roland Altreiter</DisplayName>
        <AccountId>427</AccountId>
        <AccountType/>
      </UserInfo>
      <UserInfo>
        <DisplayName>Gudrun Stallinger</DisplayName>
        <AccountId>6</AccountId>
        <AccountType/>
      </UserInfo>
      <UserInfo>
        <DisplayName>Martin Brait</DisplayName>
        <AccountId>33</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E0846F1E0A19AE498C1974FEA07371DC" ma:contentTypeVersion="15" ma:contentTypeDescription="Ein neues Dokument erstellen." ma:contentTypeScope="" ma:versionID="784481bfbafb5afeeaecea7f579ac7fb">
  <xsd:schema xmlns:xsd="http://www.w3.org/2001/XMLSchema" xmlns:xs="http://www.w3.org/2001/XMLSchema" xmlns:p="http://schemas.microsoft.com/office/2006/metadata/properties" xmlns:ns2="5c35736e-f2e0-498f-b783-e2db873eb05f" xmlns:ns3="5872b0c1-3ae0-4f03-8f9a-d57929d887bb" targetNamespace="http://schemas.microsoft.com/office/2006/metadata/properties" ma:root="true" ma:fieldsID="877b146a91a385917ad8e1b647a7b177" ns2:_="" ns3:_="">
    <xsd:import namespace="5c35736e-f2e0-498f-b783-e2db873eb05f"/>
    <xsd:import namespace="5872b0c1-3ae0-4f03-8f9a-d57929d887b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35736e-f2e0-498f-b783-e2db873eb0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edd988bb-9330-427a-89e8-30f220ae060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872b0c1-3ae0-4f03-8f9a-d57929d887bb" elementFormDefault="qualified">
    <xsd:import namespace="http://schemas.microsoft.com/office/2006/documentManagement/types"/>
    <xsd:import namespace="http://schemas.microsoft.com/office/infopath/2007/PartnerControls"/>
    <xsd:element name="SharedWithUsers" ma:index="14"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Freigegeben für - Details" ma:internalName="SharedWithDetails" ma:readOnly="true">
      <xsd:simpleType>
        <xsd:restriction base="dms:Note">
          <xsd:maxLength value="255"/>
        </xsd:restriction>
      </xsd:simpleType>
    </xsd:element>
    <xsd:element name="TaxCatchAll" ma:index="18" nillable="true" ma:displayName="Taxonomy Catch All Column" ma:hidden="true" ma:list="{0464b2c2-7c03-4660-8dc8-29e3fb98e2d1}" ma:internalName="TaxCatchAll" ma:showField="CatchAllData" ma:web="5872b0c1-3ae0-4f03-8f9a-d57929d887b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0BA71D2-8957-4B43-917A-FCB24A0AF197}">
  <ds:schemaRefs>
    <ds:schemaRef ds:uri="5872b0c1-3ae0-4f03-8f9a-d57929d887bb"/>
    <ds:schemaRef ds:uri="5c35736e-f2e0-498f-b783-e2db873eb05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43D7599-D6D4-4C8E-992D-0D79E62FBC77}">
  <ds:schemaRefs>
    <ds:schemaRef ds:uri="5872b0c1-3ae0-4f03-8f9a-d57929d887bb"/>
    <ds:schemaRef ds:uri="5c35736e-f2e0-498f-b783-e2db873eb05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910C18B-9E59-49D5-96F3-F2689A1DDD1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1651</Words>
  <Application>Microsoft Office PowerPoint</Application>
  <PresentationFormat>Breitbild</PresentationFormat>
  <Paragraphs>214</Paragraphs>
  <Slides>28</Slides>
  <Notes>8</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28</vt:i4>
      </vt:variant>
    </vt:vector>
  </HeadingPairs>
  <TitlesOfParts>
    <vt:vector size="34" baseType="lpstr">
      <vt:lpstr>Arial</vt:lpstr>
      <vt:lpstr>Calibri</vt:lpstr>
      <vt:lpstr>TheSansOffice</vt:lpstr>
      <vt:lpstr>Times New Roman</vt:lpstr>
      <vt:lpstr>Wingdings</vt:lpstr>
      <vt:lpstr>1_Kapseln</vt:lpstr>
      <vt:lpstr>Zukunftsweg Pfarrstruktur</vt:lpstr>
      <vt:lpstr>Ziele des Zukunftsweges – Wozu?</vt:lpstr>
      <vt:lpstr>8 Themenfelder im Zukunftsweg</vt:lpstr>
      <vt:lpstr>Warum neue Strukturen? </vt:lpstr>
      <vt:lpstr>Inhaltliche Ausrichtung</vt:lpstr>
      <vt:lpstr>Ziel des Strukturveränderungsprozesses</vt:lpstr>
      <vt:lpstr>Information über die Grundzüge und Abläufe zur Umsetzung des neuen Strukturmodells der Diözese Linz   </vt:lpstr>
      <vt:lpstr>Grundzüge des Modells</vt:lpstr>
      <vt:lpstr>Modellbeschreibung im Überblick</vt:lpstr>
      <vt:lpstr>Modellbeschreibung: Leitung der Pfarr-Gemeinde</vt:lpstr>
      <vt:lpstr>Modellbeschreibung: Gremien der Pfarr-Gemeinde</vt:lpstr>
      <vt:lpstr>Modellbeschreibung: Leitung der Pfarre</vt:lpstr>
      <vt:lpstr>Modellbeschreibung: Pfarrliche Gremien</vt:lpstr>
      <vt:lpstr>   Grundzüge des Modells: Dekanat wird</vt:lpstr>
      <vt:lpstr>PowerPoint-Präsentation</vt:lpstr>
      <vt:lpstr>PowerPoint-Präsentation</vt:lpstr>
      <vt:lpstr>PowerPoint-Präsentation</vt:lpstr>
      <vt:lpstr>PowerPoint-Präsentation</vt:lpstr>
      <vt:lpstr>PowerPoint-Präsentation</vt:lpstr>
      <vt:lpstr>Jahr 1 Vorbereitung Sensibilisierungs- und Konzeptphase</vt:lpstr>
      <vt:lpstr>Jahr 2 Umsetzung </vt:lpstr>
      <vt:lpstr>Grundlagentexte</vt:lpstr>
      <vt:lpstr>PowerPoint-Präsentation</vt:lpstr>
      <vt:lpstr>PowerPoint-Präsentation</vt:lpstr>
      <vt:lpstr>PowerPoint-Präsentation</vt:lpstr>
      <vt:lpstr>Leitbegriffe  aus der Fortschreibung der pastoralen Leitlinien</vt:lpstr>
      <vt:lpstr>PowerPoint-Präsentation</vt:lpstr>
      <vt:lpstr>Team und Kontakt:  Stabstelle Pfarrstruktur   Mail: pfarrstruktur@dioezese-linz.at Herrenstraße 19, 4021 Linz  https://www.dioezese-linz.at/zukunftsweg/umsetzung-pfarrstruktur </vt:lpstr>
    </vt:vector>
  </TitlesOfParts>
  <Company>Dioezese Linz</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Gudrun Stallinger</dc:creator>
  <cp:lastModifiedBy>Anita Dietachmayr</cp:lastModifiedBy>
  <cp:revision>35</cp:revision>
  <cp:lastPrinted>2021-10-18T10:50:21Z</cp:lastPrinted>
  <dcterms:created xsi:type="dcterms:W3CDTF">2021-09-20T11:04:05Z</dcterms:created>
  <dcterms:modified xsi:type="dcterms:W3CDTF">2025-06-18T11:03:38Z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0x010100E0846F1E0A19AE498C1974FEA07371DC</vt:lpwstr>
  </property>
  <property fmtid="{D5CDD505-2E9C-101B-9397-08002B2CF9AE}" pid="3" name="MediaServiceImageTags">
    <vt:lpwstr/>
  </property>
</Properties>
</file>