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7" r:id="rId4"/>
    <p:sldId id="259" r:id="rId5"/>
    <p:sldId id="260" r:id="rId6"/>
    <p:sldId id="261" r:id="rId7"/>
    <p:sldId id="264" r:id="rId8"/>
    <p:sldId id="265" r:id="rId9"/>
    <p:sldId id="267" r:id="rId10"/>
    <p:sldId id="266" r:id="rId11"/>
    <p:sldId id="262" r:id="rId12"/>
    <p:sldId id="289" r:id="rId13"/>
    <p:sldId id="286" r:id="rId14"/>
    <p:sldId id="296" r:id="rId15"/>
    <p:sldId id="295" r:id="rId16"/>
    <p:sldId id="269" r:id="rId17"/>
    <p:sldId id="268" r:id="rId18"/>
    <p:sldId id="299" r:id="rId19"/>
    <p:sldId id="30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9" r:id="rId28"/>
    <p:sldId id="298" r:id="rId29"/>
    <p:sldId id="280" r:id="rId30"/>
    <p:sldId id="284" r:id="rId31"/>
    <p:sldId id="291" r:id="rId32"/>
    <p:sldId id="290" r:id="rId33"/>
    <p:sldId id="292" r:id="rId34"/>
    <p:sldId id="301" r:id="rId35"/>
    <p:sldId id="302" r:id="rId36"/>
    <p:sldId id="288" r:id="rId37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5E3F"/>
    <a:srgbClr val="FFEDC9"/>
    <a:srgbClr val="3333CC"/>
    <a:srgbClr val="FFCC66"/>
    <a:srgbClr val="FFCC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840" autoAdjust="0"/>
  </p:normalViewPr>
  <p:slideViewPr>
    <p:cSldViewPr>
      <p:cViewPr varScale="1">
        <p:scale>
          <a:sx n="106" d="100"/>
          <a:sy n="106" d="100"/>
        </p:scale>
        <p:origin x="168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6EB82-7F08-4983-A303-3F0E68785CA4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33813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C9055-8E46-4BFE-AD64-7AD10A765448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021623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4F0E28-1FDE-419F-B74C-3AA0BB57DFF5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183802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8CA4FB-A1EC-41F6-B205-A84F91204BEA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442235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869D03-ED43-45E1-994A-7AE28C43BC73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426470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A5BC4C-C225-4E96-807B-42E3C7393DDB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599601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3E591E-FE2E-461D-A050-ED63B790AB54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79020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7B3714-1DC0-4609-9BA6-AA482B590DA8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38581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57E0C6-0E4B-44AD-B0C7-6467A7B4446D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15258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8C3781-4C22-4AE6-9230-FF4A565D31A0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092459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BAA74D-99A8-479F-8402-E481624572DB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372433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D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de-DE" alt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de-DE" alt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6C25814-2DDA-4B76-8A07-CFCA6F465839}" type="slidenum">
              <a:rPr lang="de-DE" altLang="de-DE"/>
              <a:pPr/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g"/><Relationship Id="rId3" Type="http://schemas.openxmlformats.org/officeDocument/2006/relationships/image" Target="../media/image2.png"/><Relationship Id="rId7" Type="http://schemas.openxmlformats.org/officeDocument/2006/relationships/image" Target="../media/image60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JPG"/><Relationship Id="rId5" Type="http://schemas.openxmlformats.org/officeDocument/2006/relationships/image" Target="../media/image58.JPG"/><Relationship Id="rId4" Type="http://schemas.openxmlformats.org/officeDocument/2006/relationships/image" Target="../media/image5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JPG"/><Relationship Id="rId5" Type="http://schemas.openxmlformats.org/officeDocument/2006/relationships/image" Target="../media/image70.jpg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Transparent Expedition Bib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713788" cy="290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1" y="4077072"/>
            <a:ext cx="9144000" cy="216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altLang="de-DE" sz="5400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Ein Einblick </a:t>
            </a:r>
          </a:p>
          <a:p>
            <a:pPr algn="ctr">
              <a:spcBef>
                <a:spcPct val="50000"/>
              </a:spcBef>
            </a:pPr>
            <a:r>
              <a:rPr lang="de-DE" altLang="de-DE" sz="5400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in </a:t>
            </a:r>
            <a:r>
              <a:rPr lang="de-DE" altLang="de-DE" sz="5400" dirty="0">
                <a:solidFill>
                  <a:srgbClr val="FB5E3F"/>
                </a:solidFill>
                <a:latin typeface="Arial Rounded MT Bold" panose="020F0704030504030204" pitchFamily="34" charset="0"/>
              </a:rPr>
              <a:t>die Bibelausstellung</a:t>
            </a:r>
            <a:endParaRPr lang="de-AT" altLang="de-DE" sz="5400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369" y="44624"/>
            <a:ext cx="1482119" cy="703421"/>
          </a:xfrm>
          <a:prstGeom prst="rect">
            <a:avLst/>
          </a:prstGeom>
        </p:spPr>
      </p:pic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512" y="100806"/>
            <a:ext cx="8892480" cy="650875"/>
          </a:xfrm>
        </p:spPr>
        <p:txBody>
          <a:bodyPr anchor="ctr"/>
          <a:lstStyle/>
          <a:p>
            <a:pPr algn="l"/>
            <a:r>
              <a:rPr lang="de-DE" altLang="de-DE" sz="3200" b="1" dirty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</a:t>
            </a:r>
            <a:r>
              <a:rPr lang="de-DE" altLang="de-DE" sz="32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Bibel </a:t>
            </a:r>
            <a:r>
              <a:rPr lang="de-DE" altLang="de-DE" sz="28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– </a:t>
            </a:r>
            <a:r>
              <a:rPr lang="de-DE" altLang="de-DE" sz="24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Entdeckungsreise mit allen Sinnen</a:t>
            </a:r>
            <a:endParaRPr lang="de-DE" altLang="de-DE" sz="24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08720"/>
            <a:ext cx="6624736" cy="4968552"/>
          </a:xfrm>
          <a:prstGeom prst="rect">
            <a:avLst/>
          </a:prstGeom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682672" y="5961474"/>
            <a:ext cx="720169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Anlieferung …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0760" y="1516564"/>
            <a:ext cx="4977006" cy="3744416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pieren 5"/>
          <p:cNvGrpSpPr/>
          <p:nvPr/>
        </p:nvGrpSpPr>
        <p:grpSpPr>
          <a:xfrm>
            <a:off x="179512" y="44624"/>
            <a:ext cx="8892480" cy="707057"/>
            <a:chOff x="179512" y="44624"/>
            <a:chExt cx="8892480" cy="707057"/>
          </a:xfrm>
        </p:grpSpPr>
        <p:pic>
          <p:nvPicPr>
            <p:cNvPr id="4" name="Grafik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2369" y="44624"/>
              <a:ext cx="1482119" cy="703421"/>
            </a:xfrm>
            <a:prstGeom prst="rect">
              <a:avLst/>
            </a:prstGeom>
          </p:spPr>
        </p:pic>
        <p:sp>
          <p:nvSpPr>
            <p:cNvPr id="5" name="Rectangle 2"/>
            <p:cNvSpPr txBox="1">
              <a:spLocks noChangeArrowheads="1"/>
            </p:cNvSpPr>
            <p:nvPr/>
          </p:nvSpPr>
          <p:spPr bwMode="auto">
            <a:xfrm>
              <a:off x="179512" y="100806"/>
              <a:ext cx="8892480" cy="650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4400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l"/>
              <a:r>
                <a:rPr lang="de-DE" altLang="de-DE" sz="3200" b="1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Expedition Bibel </a:t>
              </a:r>
              <a:r>
                <a:rPr lang="de-DE" altLang="de-DE" sz="2800" b="1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– </a:t>
              </a:r>
              <a:r>
                <a:rPr lang="de-DE" altLang="de-DE" sz="2400" b="1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Entdeckungsreise mit allen Sinnen</a:t>
              </a:r>
              <a:endParaRPr lang="de-DE" altLang="de-DE" sz="2400" b="1" dirty="0">
                <a:solidFill>
                  <a:srgbClr val="FB5E3F"/>
                </a:solidFill>
                <a:latin typeface="Arial Rounded MT Bold" panose="020F0704030504030204" pitchFamily="34" charset="0"/>
              </a:endParaRPr>
            </a:p>
          </p:txBody>
        </p:sp>
      </p:grpSp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34" b="772"/>
          <a:stretch/>
        </p:blipFill>
        <p:spPr>
          <a:xfrm>
            <a:off x="666328" y="764704"/>
            <a:ext cx="7866112" cy="5112000"/>
          </a:xfrm>
          <a:prstGeom prst="rect">
            <a:avLst/>
          </a:prstGeom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666328" y="5961474"/>
            <a:ext cx="786700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Transparente zur Bewerbung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612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04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075"/>
                    </a14:imgEffect>
                    <a14:imgEffect>
                      <a14:saturation sat="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804227"/>
            <a:ext cx="6836825" cy="5128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3704688" y="5933029"/>
            <a:ext cx="4247753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400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… und Aufbau</a:t>
            </a:r>
            <a:endParaRPr lang="de-AT" altLang="de-DE" sz="4400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369" y="44624"/>
            <a:ext cx="1482119" cy="703421"/>
          </a:xfrm>
          <a:prstGeom prst="rect">
            <a:avLst/>
          </a:prstGeom>
        </p:spPr>
      </p:pic>
      <p:sp>
        <p:nvSpPr>
          <p:cNvPr id="1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512" y="100806"/>
            <a:ext cx="8892480" cy="650875"/>
          </a:xfrm>
        </p:spPr>
        <p:txBody>
          <a:bodyPr anchor="ctr"/>
          <a:lstStyle/>
          <a:p>
            <a:pPr algn="l"/>
            <a:r>
              <a:rPr lang="de-DE" altLang="de-DE" sz="3200" b="1" dirty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</a:t>
            </a:r>
            <a:r>
              <a:rPr lang="de-DE" altLang="de-DE" sz="32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Bibel </a:t>
            </a:r>
            <a:r>
              <a:rPr lang="de-DE" altLang="de-DE" sz="28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– </a:t>
            </a:r>
            <a:r>
              <a:rPr lang="de-DE" altLang="de-DE" sz="24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Entdeckungsreise mit allen Sinnen</a:t>
            </a:r>
            <a:endParaRPr lang="de-DE" altLang="de-DE" sz="24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7" y="807863"/>
            <a:ext cx="6980841" cy="5235631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713912"/>
            <a:ext cx="7135505" cy="5351629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883" y="761117"/>
            <a:ext cx="7072565" cy="5304424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0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739" y="836389"/>
            <a:ext cx="6624637" cy="496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331739" y="5889972"/>
            <a:ext cx="6624637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400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Ein </a:t>
            </a:r>
            <a:r>
              <a:rPr lang="de-DE" altLang="de-DE" sz="4400" dirty="0" err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dufter</a:t>
            </a:r>
            <a:r>
              <a:rPr lang="de-DE" altLang="de-DE" sz="4400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 Beginn …</a:t>
            </a:r>
            <a:endParaRPr lang="de-AT" altLang="de-DE" sz="4400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grpSp>
        <p:nvGrpSpPr>
          <p:cNvPr id="9" name="Gruppieren 8"/>
          <p:cNvGrpSpPr/>
          <p:nvPr/>
        </p:nvGrpSpPr>
        <p:grpSpPr>
          <a:xfrm>
            <a:off x="107504" y="44624"/>
            <a:ext cx="8892480" cy="707057"/>
            <a:chOff x="107504" y="44624"/>
            <a:chExt cx="8892480" cy="707057"/>
          </a:xfrm>
        </p:grpSpPr>
        <p:pic>
          <p:nvPicPr>
            <p:cNvPr id="10" name="Grafik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0361" y="44624"/>
              <a:ext cx="1482119" cy="703421"/>
            </a:xfrm>
            <a:prstGeom prst="rect">
              <a:avLst/>
            </a:prstGeom>
          </p:spPr>
        </p:pic>
        <p:sp>
          <p:nvSpPr>
            <p:cNvPr id="11" name="Rectangle 2"/>
            <p:cNvSpPr txBox="1">
              <a:spLocks noChangeArrowheads="1"/>
            </p:cNvSpPr>
            <p:nvPr/>
          </p:nvSpPr>
          <p:spPr bwMode="auto">
            <a:xfrm>
              <a:off x="107504" y="100806"/>
              <a:ext cx="8892480" cy="650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6000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l"/>
              <a:r>
                <a:rPr lang="de-DE" altLang="de-DE" sz="32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Expedition Bibel </a:t>
              </a:r>
              <a:r>
                <a:rPr lang="de-DE" altLang="de-DE" sz="28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– </a:t>
              </a:r>
              <a:r>
                <a:rPr lang="de-DE" altLang="de-DE" sz="24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Entdeckungsreise mit allen Sinnen</a:t>
              </a:r>
              <a:endParaRPr lang="de-DE" altLang="de-DE" sz="2400" b="1" dirty="0">
                <a:solidFill>
                  <a:srgbClr val="FB5E3F"/>
                </a:solidFill>
                <a:latin typeface="Arial Rounded MT Bold" panose="020F0704030504030204" pitchFamily="34" charset="0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0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004" b="-10004"/>
          <a:stretch/>
        </p:blipFill>
        <p:spPr bwMode="auto">
          <a:xfrm>
            <a:off x="610663" y="349985"/>
            <a:ext cx="7849769" cy="5887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971600" y="5870714"/>
            <a:ext cx="720169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Gewürze, Harze, Weihrauch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361" y="44624"/>
            <a:ext cx="1482119" cy="703421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177" t="17428" r="5177" b="1936"/>
          <a:stretch/>
        </p:blipFill>
        <p:spPr>
          <a:xfrm>
            <a:off x="198058" y="868464"/>
            <a:ext cx="8280920" cy="4878194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107504" y="100806"/>
            <a:ext cx="8892480" cy="65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de-DE" altLang="de-DE" sz="32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Bibel </a:t>
            </a:r>
            <a:r>
              <a:rPr lang="de-DE" altLang="de-DE" sz="28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– </a:t>
            </a:r>
            <a:r>
              <a:rPr lang="de-DE" altLang="de-DE" sz="24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Entdeckungsreise mit allen Sinnen</a:t>
            </a:r>
            <a:endParaRPr lang="de-DE" altLang="de-DE" sz="24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8" name="Picture 4" descr="0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941" y="854551"/>
            <a:ext cx="3659499" cy="4878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Expedition 089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84226"/>
            <a:ext cx="4320480" cy="5760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7" descr="1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706" b="-6706"/>
          <a:stretch/>
        </p:blipFill>
        <p:spPr bwMode="auto">
          <a:xfrm>
            <a:off x="3851920" y="398009"/>
            <a:ext cx="4897189" cy="653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540394" y="5870714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Willkommen!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361" y="44624"/>
            <a:ext cx="1482119" cy="703421"/>
          </a:xfrm>
          <a:prstGeom prst="rect">
            <a:avLst/>
          </a:prstGeom>
        </p:spPr>
      </p:pic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107504" y="100806"/>
            <a:ext cx="8892480" cy="65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de-DE" altLang="de-DE" sz="32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Bibel </a:t>
            </a:r>
            <a:r>
              <a:rPr lang="de-DE" altLang="de-DE" sz="28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– </a:t>
            </a:r>
            <a:r>
              <a:rPr lang="de-DE" altLang="de-DE" sz="24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Entdeckungsreise mit allen Sinnen</a:t>
            </a:r>
            <a:endParaRPr lang="de-DE" altLang="de-DE" sz="24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730408"/>
            <a:ext cx="8353573" cy="5813896"/>
          </a:xfrm>
          <a:prstGeom prst="rect">
            <a:avLst/>
          </a:prstGeom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755997" y="5836418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Tritt ein …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326" b="-7326"/>
          <a:stretch/>
        </p:blipFill>
        <p:spPr bwMode="auto">
          <a:xfrm>
            <a:off x="683568" y="347745"/>
            <a:ext cx="7704138" cy="577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540394" y="5870714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21 Ausstellungstafeln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361" y="44624"/>
            <a:ext cx="1482119" cy="703421"/>
          </a:xfrm>
          <a:prstGeom prst="rect">
            <a:avLst/>
          </a:prstGeom>
        </p:spPr>
      </p:pic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107504" y="100806"/>
            <a:ext cx="8892480" cy="65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de-DE" altLang="de-DE" sz="32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Bibel </a:t>
            </a:r>
            <a:r>
              <a:rPr lang="de-DE" altLang="de-DE" sz="28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– </a:t>
            </a:r>
            <a:r>
              <a:rPr lang="de-DE" altLang="de-DE" sz="24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Entdeckungsreise mit allen Sinnen</a:t>
            </a:r>
            <a:endParaRPr lang="de-DE" altLang="de-DE" sz="24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1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51" b="2044"/>
          <a:stretch/>
        </p:blipFill>
        <p:spPr bwMode="auto">
          <a:xfrm>
            <a:off x="899592" y="828000"/>
            <a:ext cx="7373937" cy="51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95536" y="5961474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Kinderbereich der Tafeln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361" y="57647"/>
            <a:ext cx="1482119" cy="703421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107504" y="113829"/>
            <a:ext cx="8892480" cy="65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de-DE" altLang="de-DE" sz="32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Bibel </a:t>
            </a:r>
            <a:r>
              <a:rPr lang="de-DE" altLang="de-DE" sz="28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– </a:t>
            </a:r>
            <a:r>
              <a:rPr lang="de-DE" altLang="de-DE" sz="24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Entdeckungsreise mit allen Sinnen</a:t>
            </a:r>
            <a:endParaRPr lang="de-DE" altLang="de-DE" sz="24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6" name="Picture 4" descr="1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498" y="833443"/>
            <a:ext cx="6912123" cy="5182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1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9" b="-208"/>
          <a:stretch/>
        </p:blipFill>
        <p:spPr bwMode="auto">
          <a:xfrm>
            <a:off x="1043608" y="908719"/>
            <a:ext cx="6927889" cy="5048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361" y="57647"/>
            <a:ext cx="1482119" cy="703421"/>
          </a:xfrm>
          <a:prstGeom prst="rect">
            <a:avLst/>
          </a:prstGeom>
        </p:spPr>
      </p:pic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107504" y="113829"/>
            <a:ext cx="8892480" cy="65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de-DE" altLang="de-DE" sz="32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Bibel </a:t>
            </a:r>
            <a:r>
              <a:rPr lang="de-DE" altLang="de-DE" sz="28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– </a:t>
            </a:r>
            <a:r>
              <a:rPr lang="de-DE" altLang="de-DE" sz="24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Entdeckungsreise mit allen Sinnen</a:t>
            </a:r>
            <a:endParaRPr lang="de-DE" altLang="de-DE" sz="24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108346" y="5960365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Entdeckungen machen …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56418" y="5870714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Weizen, Dinkel, Gerste, Spreu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grpSp>
        <p:nvGrpSpPr>
          <p:cNvPr id="10" name="Gruppieren 9"/>
          <p:cNvGrpSpPr/>
          <p:nvPr/>
        </p:nvGrpSpPr>
        <p:grpSpPr>
          <a:xfrm>
            <a:off x="35496" y="57647"/>
            <a:ext cx="8892480" cy="707057"/>
            <a:chOff x="107504" y="44624"/>
            <a:chExt cx="8892480" cy="707057"/>
          </a:xfrm>
        </p:grpSpPr>
        <p:pic>
          <p:nvPicPr>
            <p:cNvPr id="11" name="Grafik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0361" y="44624"/>
              <a:ext cx="1482119" cy="703421"/>
            </a:xfrm>
            <a:prstGeom prst="rect">
              <a:avLst/>
            </a:prstGeom>
          </p:spPr>
        </p:pic>
        <p:sp>
          <p:nvSpPr>
            <p:cNvPr id="12" name="Rectangle 2"/>
            <p:cNvSpPr txBox="1">
              <a:spLocks noChangeArrowheads="1"/>
            </p:cNvSpPr>
            <p:nvPr/>
          </p:nvSpPr>
          <p:spPr bwMode="auto">
            <a:xfrm>
              <a:off x="107504" y="100806"/>
              <a:ext cx="8892480" cy="650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6000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l"/>
              <a:r>
                <a:rPr lang="de-DE" altLang="de-DE" sz="32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Expedition Bibel </a:t>
              </a:r>
              <a:r>
                <a:rPr lang="de-DE" altLang="de-DE" sz="28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– </a:t>
              </a:r>
              <a:r>
                <a:rPr lang="de-DE" altLang="de-DE" sz="24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Entdeckungsreise mit allen Sinnen</a:t>
              </a:r>
              <a:endParaRPr lang="de-DE" altLang="de-DE" sz="2400" b="1" dirty="0">
                <a:solidFill>
                  <a:srgbClr val="FB5E3F"/>
                </a:solidFill>
                <a:latin typeface="Arial Rounded MT Bold" panose="020F0704030504030204" pitchFamily="34" charset="0"/>
              </a:endParaRPr>
            </a:p>
          </p:txBody>
        </p:sp>
      </p:grpSp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36" b="5929"/>
          <a:stretch/>
        </p:blipFill>
        <p:spPr>
          <a:xfrm>
            <a:off x="683568" y="836712"/>
            <a:ext cx="7893289" cy="50221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4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2" t="9140" r="-14162" b="2797"/>
          <a:stretch/>
        </p:blipFill>
        <p:spPr bwMode="auto">
          <a:xfrm>
            <a:off x="1187624" y="764704"/>
            <a:ext cx="7976112" cy="5266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uppieren 8"/>
          <p:cNvGrpSpPr/>
          <p:nvPr/>
        </p:nvGrpSpPr>
        <p:grpSpPr>
          <a:xfrm>
            <a:off x="107504" y="44624"/>
            <a:ext cx="8892480" cy="707057"/>
            <a:chOff x="107504" y="44624"/>
            <a:chExt cx="8892480" cy="707057"/>
          </a:xfrm>
        </p:grpSpPr>
        <p:pic>
          <p:nvPicPr>
            <p:cNvPr id="10" name="Grafik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0361" y="44624"/>
              <a:ext cx="1482119" cy="703421"/>
            </a:xfrm>
            <a:prstGeom prst="rect">
              <a:avLst/>
            </a:prstGeom>
          </p:spPr>
        </p:pic>
        <p:sp>
          <p:nvSpPr>
            <p:cNvPr id="11" name="Rectangle 2"/>
            <p:cNvSpPr txBox="1">
              <a:spLocks noChangeArrowheads="1"/>
            </p:cNvSpPr>
            <p:nvPr/>
          </p:nvSpPr>
          <p:spPr bwMode="auto">
            <a:xfrm>
              <a:off x="107504" y="100806"/>
              <a:ext cx="8892480" cy="650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6000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l"/>
              <a:r>
                <a:rPr lang="de-DE" altLang="de-DE" sz="32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Expedition Bibel </a:t>
              </a:r>
              <a:r>
                <a:rPr lang="de-DE" altLang="de-DE" sz="28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– </a:t>
              </a:r>
              <a:r>
                <a:rPr lang="de-DE" altLang="de-DE" sz="24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Entdeckungsreise mit allen Sinnen</a:t>
              </a:r>
              <a:endParaRPr lang="de-DE" altLang="de-DE" sz="2400" b="1" dirty="0">
                <a:solidFill>
                  <a:srgbClr val="FB5E3F"/>
                </a:solidFill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31382" y="6033482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Brotbacken in biblischer Zeit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4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08" b="4339"/>
          <a:stretch/>
        </p:blipFill>
        <p:spPr bwMode="auto">
          <a:xfrm>
            <a:off x="684213" y="836712"/>
            <a:ext cx="7704137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uppieren 9"/>
          <p:cNvGrpSpPr/>
          <p:nvPr/>
        </p:nvGrpSpPr>
        <p:grpSpPr>
          <a:xfrm>
            <a:off x="107504" y="44624"/>
            <a:ext cx="8892480" cy="707057"/>
            <a:chOff x="107504" y="44624"/>
            <a:chExt cx="8892480" cy="707057"/>
          </a:xfrm>
        </p:grpSpPr>
        <p:pic>
          <p:nvPicPr>
            <p:cNvPr id="11" name="Grafik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0361" y="44624"/>
              <a:ext cx="1482119" cy="703421"/>
            </a:xfrm>
            <a:prstGeom prst="rect">
              <a:avLst/>
            </a:prstGeom>
          </p:spPr>
        </p:pic>
        <p:sp>
          <p:nvSpPr>
            <p:cNvPr id="12" name="Rectangle 2"/>
            <p:cNvSpPr txBox="1">
              <a:spLocks noChangeArrowheads="1"/>
            </p:cNvSpPr>
            <p:nvPr/>
          </p:nvSpPr>
          <p:spPr bwMode="auto">
            <a:xfrm>
              <a:off x="107504" y="100806"/>
              <a:ext cx="8892480" cy="650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6000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l"/>
              <a:r>
                <a:rPr lang="de-DE" altLang="de-DE" sz="32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Expedition Bibel </a:t>
              </a:r>
              <a:r>
                <a:rPr lang="de-DE" altLang="de-DE" sz="28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– </a:t>
              </a:r>
              <a:r>
                <a:rPr lang="de-DE" altLang="de-DE" sz="24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Entdeckungsreise mit allen Sinnen</a:t>
              </a:r>
              <a:endParaRPr lang="de-DE" altLang="de-DE" sz="2400" b="1" dirty="0">
                <a:solidFill>
                  <a:srgbClr val="FB5E3F"/>
                </a:solidFill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467544" y="5949280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Weinbau in biblischer Zeit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88" y="836711"/>
            <a:ext cx="3812404" cy="50400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ieren 3"/>
          <p:cNvGrpSpPr/>
          <p:nvPr/>
        </p:nvGrpSpPr>
        <p:grpSpPr>
          <a:xfrm>
            <a:off x="107504" y="44624"/>
            <a:ext cx="8892480" cy="707057"/>
            <a:chOff x="107504" y="44624"/>
            <a:chExt cx="8892480" cy="707057"/>
          </a:xfrm>
        </p:grpSpPr>
        <p:pic>
          <p:nvPicPr>
            <p:cNvPr id="5" name="Grafik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0361" y="44624"/>
              <a:ext cx="1482119" cy="703421"/>
            </a:xfrm>
            <a:prstGeom prst="rect">
              <a:avLst/>
            </a:prstGeom>
          </p:spPr>
        </p:pic>
        <p:sp>
          <p:nvSpPr>
            <p:cNvPr id="6" name="Rectangle 2"/>
            <p:cNvSpPr txBox="1">
              <a:spLocks noChangeArrowheads="1"/>
            </p:cNvSpPr>
            <p:nvPr/>
          </p:nvSpPr>
          <p:spPr bwMode="auto">
            <a:xfrm>
              <a:off x="107504" y="100806"/>
              <a:ext cx="8892480" cy="650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6000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l"/>
              <a:r>
                <a:rPr lang="de-DE" altLang="de-DE" sz="32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Expedition Bibel </a:t>
              </a:r>
              <a:r>
                <a:rPr lang="de-DE" altLang="de-DE" sz="28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– </a:t>
              </a:r>
              <a:r>
                <a:rPr lang="de-DE" altLang="de-DE" sz="24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Entdeckungsreise mit allen Sinnen</a:t>
              </a:r>
              <a:endParaRPr lang="de-DE" altLang="de-DE" sz="2400" b="1" dirty="0">
                <a:solidFill>
                  <a:srgbClr val="FB5E3F"/>
                </a:solidFill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576635" y="5965939"/>
            <a:ext cx="7343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Biblischer Speiseplan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33"/>
          <a:stretch/>
        </p:blipFill>
        <p:spPr>
          <a:xfrm>
            <a:off x="478435" y="908720"/>
            <a:ext cx="4216425" cy="2772024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8158"/>
          <a:stretch/>
        </p:blipFill>
        <p:spPr>
          <a:xfrm>
            <a:off x="4655123" y="908436"/>
            <a:ext cx="4128838" cy="2844000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75" y="3680744"/>
            <a:ext cx="4236341" cy="3177256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680745"/>
            <a:ext cx="4139951" cy="3177256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3" r="-7473"/>
          <a:stretch/>
        </p:blipFill>
        <p:spPr>
          <a:xfrm>
            <a:off x="478435" y="933220"/>
            <a:ext cx="8990109" cy="595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461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2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Kind-Puzzle_Olang_2009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5" b="3888"/>
          <a:stretch/>
        </p:blipFill>
        <p:spPr bwMode="auto">
          <a:xfrm>
            <a:off x="611560" y="873256"/>
            <a:ext cx="7885113" cy="48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576635" y="5877272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Memory, Puzzle, Quartett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361" y="44624"/>
            <a:ext cx="1482119" cy="703421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107504" y="100806"/>
            <a:ext cx="8892480" cy="65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de-DE" altLang="de-DE" sz="32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Bibel </a:t>
            </a:r>
            <a:r>
              <a:rPr lang="de-DE" altLang="de-DE" sz="28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– </a:t>
            </a:r>
            <a:r>
              <a:rPr lang="de-DE" altLang="de-DE" sz="24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Entdeckungsreise mit allen Sinnen</a:t>
            </a:r>
            <a:endParaRPr lang="de-DE" altLang="de-DE" sz="24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1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070" b="-7070"/>
          <a:stretch/>
        </p:blipFill>
        <p:spPr bwMode="auto">
          <a:xfrm>
            <a:off x="755650" y="404664"/>
            <a:ext cx="7561263" cy="567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68386" y="5870714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Begleithefte zur Ausstellung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8" name="Picture 4" descr="2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19" b="3889"/>
          <a:stretch/>
        </p:blipFill>
        <p:spPr bwMode="auto">
          <a:xfrm>
            <a:off x="755650" y="718665"/>
            <a:ext cx="7705725" cy="50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4624"/>
            <a:ext cx="1482119" cy="703421"/>
          </a:xfrm>
          <a:prstGeom prst="rect">
            <a:avLst/>
          </a:prstGeom>
        </p:spPr>
      </p:pic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107504" y="100806"/>
            <a:ext cx="8892480" cy="65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de-DE" altLang="de-DE" sz="32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Bibel </a:t>
            </a:r>
            <a:r>
              <a:rPr lang="de-DE" altLang="de-DE" sz="28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– </a:t>
            </a:r>
            <a:r>
              <a:rPr lang="de-DE" altLang="de-DE" sz="24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Entdeckungsreise mit allen Sinnen</a:t>
            </a:r>
            <a:endParaRPr lang="de-DE" altLang="de-DE" sz="24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1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99" y="794493"/>
            <a:ext cx="7595290" cy="5694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Tiere in der Bib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09186"/>
            <a:ext cx="5421522" cy="3601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ein Lieblingsbild Gott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878" y="2787669"/>
            <a:ext cx="5612929" cy="3727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uppieren 3"/>
          <p:cNvGrpSpPr/>
          <p:nvPr/>
        </p:nvGrpSpPr>
        <p:grpSpPr>
          <a:xfrm>
            <a:off x="107504" y="44624"/>
            <a:ext cx="8892480" cy="707057"/>
            <a:chOff x="107504" y="44624"/>
            <a:chExt cx="8892480" cy="707057"/>
          </a:xfrm>
        </p:grpSpPr>
        <p:pic>
          <p:nvPicPr>
            <p:cNvPr id="11" name="Grafik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0361" y="44624"/>
              <a:ext cx="1482119" cy="703421"/>
            </a:xfrm>
            <a:prstGeom prst="rect">
              <a:avLst/>
            </a:prstGeom>
          </p:spPr>
        </p:pic>
        <p:sp>
          <p:nvSpPr>
            <p:cNvPr id="12" name="Rectangle 2"/>
            <p:cNvSpPr txBox="1">
              <a:spLocks noChangeArrowheads="1"/>
            </p:cNvSpPr>
            <p:nvPr/>
          </p:nvSpPr>
          <p:spPr bwMode="auto">
            <a:xfrm>
              <a:off x="107504" y="100806"/>
              <a:ext cx="8892480" cy="650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6000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l"/>
              <a:r>
                <a:rPr lang="de-DE" altLang="de-DE" sz="32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Expedition Bibel </a:t>
              </a:r>
              <a:r>
                <a:rPr lang="de-DE" altLang="de-DE" sz="28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– </a:t>
              </a:r>
              <a:r>
                <a:rPr lang="de-DE" altLang="de-DE" sz="24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Entdeckungsreise mit allen Sinnen</a:t>
              </a:r>
              <a:endParaRPr lang="de-DE" altLang="de-DE" sz="2400" b="1" dirty="0">
                <a:solidFill>
                  <a:srgbClr val="FB5E3F"/>
                </a:solidFill>
                <a:latin typeface="Arial Rounded MT Bold" panose="020F070403050403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pieren 5"/>
          <p:cNvGrpSpPr/>
          <p:nvPr/>
        </p:nvGrpSpPr>
        <p:grpSpPr>
          <a:xfrm>
            <a:off x="107504" y="44624"/>
            <a:ext cx="8892480" cy="707057"/>
            <a:chOff x="107504" y="44624"/>
            <a:chExt cx="8892480" cy="707057"/>
          </a:xfrm>
        </p:grpSpPr>
        <p:pic>
          <p:nvPicPr>
            <p:cNvPr id="4" name="Grafik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44624"/>
              <a:ext cx="1482119" cy="703421"/>
            </a:xfrm>
            <a:prstGeom prst="rect">
              <a:avLst/>
            </a:prstGeom>
          </p:spPr>
        </p:pic>
        <p:sp>
          <p:nvSpPr>
            <p:cNvPr id="5" name="Rectangle 2"/>
            <p:cNvSpPr txBox="1">
              <a:spLocks noChangeArrowheads="1"/>
            </p:cNvSpPr>
            <p:nvPr/>
          </p:nvSpPr>
          <p:spPr bwMode="auto">
            <a:xfrm>
              <a:off x="107504" y="100806"/>
              <a:ext cx="8892480" cy="650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6000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l"/>
              <a:r>
                <a:rPr lang="de-DE" altLang="de-DE" sz="32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Expedition Bibel </a:t>
              </a:r>
              <a:r>
                <a:rPr lang="de-DE" altLang="de-DE" sz="28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– </a:t>
              </a:r>
              <a:r>
                <a:rPr lang="de-DE" altLang="de-DE" sz="24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Entdeckungsreise mit allen Sinnen</a:t>
              </a:r>
              <a:endParaRPr lang="de-DE" altLang="de-DE" sz="2400" b="1" dirty="0">
                <a:solidFill>
                  <a:srgbClr val="FB5E3F"/>
                </a:solidFill>
                <a:latin typeface="Arial Rounded MT Bold" panose="020F0704030504030204" pitchFamily="34" charset="0"/>
              </a:endParaRPr>
            </a:p>
          </p:txBody>
        </p:sp>
      </p:grpSp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" t="3809" r="-6" b="1925"/>
          <a:stretch/>
        </p:blipFill>
        <p:spPr>
          <a:xfrm>
            <a:off x="971600" y="836712"/>
            <a:ext cx="7128792" cy="5040000"/>
          </a:xfrm>
          <a:prstGeom prst="rect">
            <a:avLst/>
          </a:prstGeom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576635" y="5877272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mit Schulklassen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95" y="833076"/>
            <a:ext cx="7541129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287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ieren 3"/>
          <p:cNvGrpSpPr/>
          <p:nvPr/>
        </p:nvGrpSpPr>
        <p:grpSpPr>
          <a:xfrm>
            <a:off x="107504" y="44624"/>
            <a:ext cx="8892480" cy="707057"/>
            <a:chOff x="107504" y="44624"/>
            <a:chExt cx="8892480" cy="707057"/>
          </a:xfrm>
        </p:grpSpPr>
        <p:pic>
          <p:nvPicPr>
            <p:cNvPr id="5" name="Grafik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44624"/>
              <a:ext cx="1482119" cy="703421"/>
            </a:xfrm>
            <a:prstGeom prst="rect">
              <a:avLst/>
            </a:prstGeom>
          </p:spPr>
        </p:pic>
        <p:sp>
          <p:nvSpPr>
            <p:cNvPr id="6" name="Rectangle 2"/>
            <p:cNvSpPr txBox="1">
              <a:spLocks noChangeArrowheads="1"/>
            </p:cNvSpPr>
            <p:nvPr/>
          </p:nvSpPr>
          <p:spPr bwMode="auto">
            <a:xfrm>
              <a:off x="107504" y="100806"/>
              <a:ext cx="8892480" cy="650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6000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l"/>
              <a:r>
                <a:rPr lang="de-DE" altLang="de-DE" sz="32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Expedition Bibel </a:t>
              </a:r>
              <a:r>
                <a:rPr lang="de-DE" altLang="de-DE" sz="28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– </a:t>
              </a:r>
              <a:r>
                <a:rPr lang="de-DE" altLang="de-DE" sz="24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Entdeckungsreise mit allen Sinnen</a:t>
              </a:r>
              <a:endParaRPr lang="de-DE" altLang="de-DE" sz="2400" b="1" dirty="0">
                <a:solidFill>
                  <a:srgbClr val="FB5E3F"/>
                </a:solidFill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67544" y="5961474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mit Senioren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" t="7814" r="-5" b="1420"/>
          <a:stretch/>
        </p:blipFill>
        <p:spPr>
          <a:xfrm>
            <a:off x="899592" y="830087"/>
            <a:ext cx="7488832" cy="509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04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2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37" b="9839"/>
          <a:stretch/>
        </p:blipFill>
        <p:spPr bwMode="auto">
          <a:xfrm>
            <a:off x="611560" y="836712"/>
            <a:ext cx="7920037" cy="49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617387" y="5889466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Biblische Hölzer, Bäume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361" y="44624"/>
            <a:ext cx="1482119" cy="703421"/>
          </a:xfrm>
          <a:prstGeom prst="rect">
            <a:avLst/>
          </a:prstGeom>
        </p:spPr>
      </p:pic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107504" y="100806"/>
            <a:ext cx="8892480" cy="65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de-DE" altLang="de-DE" sz="32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Bibel </a:t>
            </a:r>
            <a:r>
              <a:rPr lang="de-DE" altLang="de-DE" sz="28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– </a:t>
            </a:r>
            <a:r>
              <a:rPr lang="de-DE" altLang="de-DE" sz="24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Entdeckungsreise mit allen Sinnen</a:t>
            </a:r>
            <a:endParaRPr lang="de-DE" altLang="de-DE" sz="24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2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86" b="12104"/>
          <a:stretch/>
        </p:blipFill>
        <p:spPr bwMode="auto">
          <a:xfrm>
            <a:off x="755650" y="972000"/>
            <a:ext cx="7632700" cy="47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68386" y="5870714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Dinge des Alltags 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361" y="44624"/>
            <a:ext cx="1482119" cy="703421"/>
          </a:xfrm>
          <a:prstGeom prst="rect">
            <a:avLst/>
          </a:prstGeom>
        </p:spPr>
      </p:pic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107504" y="100806"/>
            <a:ext cx="8892480" cy="65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de-DE" altLang="de-DE" sz="32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Bibel </a:t>
            </a:r>
            <a:r>
              <a:rPr lang="de-DE" altLang="de-DE" sz="28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– </a:t>
            </a:r>
            <a:r>
              <a:rPr lang="de-DE" altLang="de-DE" sz="24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Entdeckungsreise mit allen Sinnen</a:t>
            </a:r>
            <a:endParaRPr lang="de-DE" altLang="de-DE" sz="24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765175"/>
            <a:ext cx="6809328" cy="5105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07504" y="5870714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Wohnen in biblischer Zeit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361" y="44624"/>
            <a:ext cx="1482119" cy="703421"/>
          </a:xfrm>
          <a:prstGeom prst="rect">
            <a:avLst/>
          </a:prstGeom>
        </p:spPr>
      </p:pic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107504" y="100806"/>
            <a:ext cx="8892480" cy="65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de-DE" altLang="de-DE" sz="32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Bibel </a:t>
            </a:r>
            <a:r>
              <a:rPr lang="de-DE" altLang="de-DE" sz="28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– </a:t>
            </a:r>
            <a:r>
              <a:rPr lang="de-DE" altLang="de-DE" sz="24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Entdeckungsreise mit allen Sinnen</a:t>
            </a:r>
            <a:endParaRPr lang="de-DE" altLang="de-DE" sz="24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2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9" b="8876"/>
          <a:stretch/>
        </p:blipFill>
        <p:spPr bwMode="auto">
          <a:xfrm>
            <a:off x="539552" y="758291"/>
            <a:ext cx="7677150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95536" y="5870714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Welche Tiere gelten als unrein?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361" y="44624"/>
            <a:ext cx="1482119" cy="703421"/>
          </a:xfrm>
          <a:prstGeom prst="rect">
            <a:avLst/>
          </a:prstGeom>
        </p:spPr>
      </p:pic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107504" y="100806"/>
            <a:ext cx="8892480" cy="65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de-DE" altLang="de-DE" sz="32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Bibel </a:t>
            </a:r>
            <a:r>
              <a:rPr lang="de-DE" altLang="de-DE" sz="28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– </a:t>
            </a:r>
            <a:r>
              <a:rPr lang="de-DE" altLang="de-DE" sz="24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Entdeckungsreise mit allen Sinnen</a:t>
            </a:r>
            <a:endParaRPr lang="de-DE" altLang="de-DE" sz="24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37766" y="1411531"/>
            <a:ext cx="5013442" cy="3760082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8680" b="889"/>
          <a:stretch/>
        </p:blipFill>
        <p:spPr>
          <a:xfrm>
            <a:off x="0" y="748980"/>
            <a:ext cx="6192000" cy="504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2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94"/>
          <a:stretch/>
        </p:blipFill>
        <p:spPr bwMode="auto">
          <a:xfrm>
            <a:off x="755650" y="836712"/>
            <a:ext cx="7561263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68386" y="5870714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Du bist gehalten!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361" y="44624"/>
            <a:ext cx="1482119" cy="703421"/>
          </a:xfrm>
          <a:prstGeom prst="rect">
            <a:avLst/>
          </a:prstGeom>
        </p:spPr>
      </p:pic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107504" y="100806"/>
            <a:ext cx="8892480" cy="65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de-DE" altLang="de-DE" sz="32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Bibel </a:t>
            </a:r>
            <a:r>
              <a:rPr lang="de-DE" altLang="de-DE" sz="28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– </a:t>
            </a:r>
            <a:r>
              <a:rPr lang="de-DE" altLang="de-DE" sz="24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Entdeckungsreise mit allen Sinnen</a:t>
            </a:r>
            <a:endParaRPr lang="de-DE" altLang="de-DE" sz="24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2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21" b="1439"/>
          <a:stretch/>
        </p:blipFill>
        <p:spPr bwMode="auto">
          <a:xfrm>
            <a:off x="971600" y="784226"/>
            <a:ext cx="7197725" cy="50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3528" y="5870714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Pyramidenbau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361" y="44624"/>
            <a:ext cx="1482119" cy="703421"/>
          </a:xfrm>
          <a:prstGeom prst="rect">
            <a:avLst/>
          </a:prstGeom>
        </p:spPr>
      </p:pic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107504" y="100806"/>
            <a:ext cx="8892480" cy="65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de-DE" altLang="de-DE" sz="32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Bibel </a:t>
            </a:r>
            <a:r>
              <a:rPr lang="de-DE" altLang="de-DE" sz="28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– </a:t>
            </a:r>
            <a:r>
              <a:rPr lang="de-DE" altLang="de-DE" sz="24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Entdeckungsreise mit allen Sinnen</a:t>
            </a:r>
            <a:endParaRPr lang="de-DE" altLang="de-DE" sz="24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684" y="777707"/>
            <a:ext cx="6776692" cy="5082519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93" y="975871"/>
            <a:ext cx="6278474" cy="4708856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03"/>
          <a:stretch/>
        </p:blipFill>
        <p:spPr>
          <a:xfrm>
            <a:off x="974675" y="764704"/>
            <a:ext cx="7197725" cy="511200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361" y="44624"/>
            <a:ext cx="1482119" cy="703421"/>
          </a:xfrm>
          <a:prstGeom prst="rect">
            <a:avLst/>
          </a:prstGeom>
        </p:spPr>
      </p:pic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107504" y="100806"/>
            <a:ext cx="8892480" cy="65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de-DE" altLang="de-DE" sz="32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Bibel </a:t>
            </a:r>
            <a:r>
              <a:rPr lang="de-DE" altLang="de-DE" sz="28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– </a:t>
            </a:r>
            <a:r>
              <a:rPr lang="de-DE" altLang="de-DE" sz="24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Entdeckungsreise mit allen Sinnen</a:t>
            </a:r>
            <a:endParaRPr lang="de-DE" altLang="de-DE" sz="24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472281" y="5900777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PC-Spiele, Tablets, QR-Codes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896104"/>
            <a:ext cx="6668049" cy="5001037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896104"/>
            <a:ext cx="6668049" cy="5001037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3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07" b="2945"/>
          <a:stretch/>
        </p:blipFill>
        <p:spPr bwMode="auto">
          <a:xfrm>
            <a:off x="755576" y="784226"/>
            <a:ext cx="7704137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540394" y="5870714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Spielezelt oder Beduinenzelt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361" y="44624"/>
            <a:ext cx="1482119" cy="703421"/>
          </a:xfrm>
          <a:prstGeom prst="rect">
            <a:avLst/>
          </a:prstGeom>
        </p:spPr>
      </p:pic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107504" y="100806"/>
            <a:ext cx="8892480" cy="65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de-DE" altLang="de-DE" sz="32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Bibel </a:t>
            </a:r>
            <a:r>
              <a:rPr lang="de-DE" altLang="de-DE" sz="28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– </a:t>
            </a:r>
            <a:r>
              <a:rPr lang="de-DE" altLang="de-DE" sz="24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Entdeckungsreise mit allen Sinnen</a:t>
            </a:r>
            <a:endParaRPr lang="de-DE" altLang="de-DE" sz="24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50" b="4824"/>
          <a:stretch/>
        </p:blipFill>
        <p:spPr>
          <a:xfrm>
            <a:off x="755575" y="792000"/>
            <a:ext cx="7704137" cy="5040000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0" b="3323"/>
          <a:stretch/>
        </p:blipFill>
        <p:spPr>
          <a:xfrm>
            <a:off x="755575" y="764704"/>
            <a:ext cx="7584843" cy="5112000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361" y="44624"/>
            <a:ext cx="1482119" cy="703421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07504" y="100806"/>
            <a:ext cx="8892480" cy="65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de-DE" altLang="de-DE" sz="32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Expedition Bibel </a:t>
            </a:r>
            <a:r>
              <a:rPr lang="de-DE" altLang="de-DE" sz="28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– </a:t>
            </a:r>
            <a:r>
              <a:rPr lang="de-DE" altLang="de-DE" sz="2400" b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Entdeckungsreise mit allen Sinnen</a:t>
            </a:r>
            <a:endParaRPr lang="de-DE" altLang="de-DE" sz="24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96378" y="5870714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Ein Beduine werden …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63" b="-330"/>
          <a:stretch/>
        </p:blipFill>
        <p:spPr>
          <a:xfrm>
            <a:off x="644172" y="745668"/>
            <a:ext cx="7424449" cy="500400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578" y="745668"/>
            <a:ext cx="7741840" cy="518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710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539552" y="6053207"/>
            <a:ext cx="79200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40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Unsere Wurzeln: das Judentum</a:t>
            </a:r>
            <a:endParaRPr lang="de-AT" altLang="de-DE" sz="40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2" b="905"/>
          <a:stretch/>
        </p:blipFill>
        <p:spPr>
          <a:xfrm>
            <a:off x="899592" y="828000"/>
            <a:ext cx="7344816" cy="5184000"/>
          </a:xfrm>
          <a:prstGeom prst="rect">
            <a:avLst/>
          </a:prstGeom>
        </p:spPr>
      </p:pic>
      <p:grpSp>
        <p:nvGrpSpPr>
          <p:cNvPr id="13" name="Gruppieren 12"/>
          <p:cNvGrpSpPr/>
          <p:nvPr/>
        </p:nvGrpSpPr>
        <p:grpSpPr>
          <a:xfrm>
            <a:off x="107504" y="44624"/>
            <a:ext cx="8892480" cy="707057"/>
            <a:chOff x="107504" y="44624"/>
            <a:chExt cx="8892480" cy="707057"/>
          </a:xfrm>
        </p:grpSpPr>
        <p:pic>
          <p:nvPicPr>
            <p:cNvPr id="14" name="Grafik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0361" y="44624"/>
              <a:ext cx="1482119" cy="703421"/>
            </a:xfrm>
            <a:prstGeom prst="rect">
              <a:avLst/>
            </a:prstGeom>
          </p:spPr>
        </p:pic>
        <p:sp>
          <p:nvSpPr>
            <p:cNvPr id="15" name="Rectangle 2"/>
            <p:cNvSpPr txBox="1">
              <a:spLocks noChangeArrowheads="1"/>
            </p:cNvSpPr>
            <p:nvPr/>
          </p:nvSpPr>
          <p:spPr bwMode="auto">
            <a:xfrm>
              <a:off x="107504" y="100806"/>
              <a:ext cx="8892480" cy="650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6000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l"/>
              <a:r>
                <a:rPr lang="de-DE" altLang="de-DE" sz="32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Expedition Bibel </a:t>
              </a:r>
              <a:r>
                <a:rPr lang="de-DE" altLang="de-DE" sz="28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– </a:t>
              </a:r>
              <a:r>
                <a:rPr lang="de-DE" altLang="de-DE" sz="24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Entdeckungsreise mit allen Sinnen</a:t>
              </a:r>
              <a:endParaRPr lang="de-DE" altLang="de-DE" sz="2400" b="1" dirty="0">
                <a:solidFill>
                  <a:srgbClr val="FB5E3F"/>
                </a:solidFill>
                <a:latin typeface="Arial Rounded MT Bold" panose="020F0704030504030204" pitchFamily="34" charset="0"/>
              </a:endParaRPr>
            </a:p>
          </p:txBody>
        </p:sp>
      </p:grpSp>
      <p:pic>
        <p:nvPicPr>
          <p:cNvPr id="6" name="Grafi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07" y="838375"/>
            <a:ext cx="3917544" cy="2938158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" r="213"/>
          <a:stretch/>
        </p:blipFill>
        <p:spPr>
          <a:xfrm>
            <a:off x="5040761" y="838375"/>
            <a:ext cx="3943137" cy="2938158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07" y="3811099"/>
            <a:ext cx="3933325" cy="2949994"/>
          </a:xfrm>
          <a:prstGeom prst="rect">
            <a:avLst/>
          </a:prstGeom>
        </p:spPr>
      </p:pic>
      <p:pic>
        <p:nvPicPr>
          <p:cNvPr id="20" name="Picture 10" descr="Jad 0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761" y="3863229"/>
            <a:ext cx="3943137" cy="2891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07" y="827999"/>
            <a:ext cx="8859091" cy="590606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3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" t="42609" r="22524" b="-32105"/>
          <a:stretch/>
        </p:blipFill>
        <p:spPr bwMode="auto">
          <a:xfrm>
            <a:off x="449288" y="908720"/>
            <a:ext cx="8208912" cy="7455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uppieren 11"/>
          <p:cNvGrpSpPr/>
          <p:nvPr/>
        </p:nvGrpSpPr>
        <p:grpSpPr>
          <a:xfrm>
            <a:off x="107504" y="44624"/>
            <a:ext cx="8892480" cy="707057"/>
            <a:chOff x="107504" y="44624"/>
            <a:chExt cx="8892480" cy="707057"/>
          </a:xfrm>
        </p:grpSpPr>
        <p:pic>
          <p:nvPicPr>
            <p:cNvPr id="13" name="Grafik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0361" y="44624"/>
              <a:ext cx="1482119" cy="703421"/>
            </a:xfrm>
            <a:prstGeom prst="rect">
              <a:avLst/>
            </a:prstGeom>
          </p:spPr>
        </p:pic>
        <p:sp>
          <p:nvSpPr>
            <p:cNvPr id="14" name="Rectangle 2"/>
            <p:cNvSpPr txBox="1">
              <a:spLocks noChangeArrowheads="1"/>
            </p:cNvSpPr>
            <p:nvPr/>
          </p:nvSpPr>
          <p:spPr bwMode="auto">
            <a:xfrm>
              <a:off x="107504" y="100806"/>
              <a:ext cx="8892480" cy="650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6000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l"/>
              <a:r>
                <a:rPr lang="de-DE" altLang="de-DE" sz="32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Expedition Bibel </a:t>
              </a:r>
              <a:r>
                <a:rPr lang="de-DE" altLang="de-DE" sz="28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– </a:t>
              </a:r>
              <a:r>
                <a:rPr lang="de-DE" altLang="de-DE" sz="24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Entdeckungsreise mit allen Sinnen</a:t>
              </a:r>
              <a:endParaRPr lang="de-DE" altLang="de-DE" sz="2400" b="1" dirty="0">
                <a:solidFill>
                  <a:srgbClr val="FB5E3F"/>
                </a:solidFill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449288" y="5949280"/>
            <a:ext cx="8208912" cy="661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37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Verschiedene Bibelübersetzungen</a:t>
            </a:r>
            <a:endParaRPr lang="de-AT" altLang="de-DE" sz="37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6" name="Picture 4" descr="3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171" y="936985"/>
            <a:ext cx="6394173" cy="4724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40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9" t="24146" r="-6775" b="-18869"/>
          <a:stretch/>
        </p:blipFill>
        <p:spPr bwMode="auto">
          <a:xfrm>
            <a:off x="755750" y="930977"/>
            <a:ext cx="8227644" cy="5927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pieren 11"/>
          <p:cNvGrpSpPr/>
          <p:nvPr/>
        </p:nvGrpSpPr>
        <p:grpSpPr>
          <a:xfrm>
            <a:off x="107504" y="44624"/>
            <a:ext cx="8892480" cy="707057"/>
            <a:chOff x="107504" y="44624"/>
            <a:chExt cx="8892480" cy="707057"/>
          </a:xfrm>
        </p:grpSpPr>
        <p:pic>
          <p:nvPicPr>
            <p:cNvPr id="13" name="Grafik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0361" y="44624"/>
              <a:ext cx="1482119" cy="703421"/>
            </a:xfrm>
            <a:prstGeom prst="rect">
              <a:avLst/>
            </a:prstGeom>
          </p:spPr>
        </p:pic>
        <p:sp>
          <p:nvSpPr>
            <p:cNvPr id="14" name="Rectangle 2"/>
            <p:cNvSpPr txBox="1">
              <a:spLocks noChangeArrowheads="1"/>
            </p:cNvSpPr>
            <p:nvPr/>
          </p:nvSpPr>
          <p:spPr bwMode="auto">
            <a:xfrm>
              <a:off x="107504" y="100806"/>
              <a:ext cx="8892480" cy="650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6000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l"/>
              <a:r>
                <a:rPr lang="de-DE" altLang="de-DE" sz="32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Expedition Bibel </a:t>
              </a:r>
              <a:r>
                <a:rPr lang="de-DE" altLang="de-DE" sz="28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– </a:t>
              </a:r>
              <a:r>
                <a:rPr lang="de-DE" altLang="de-DE" sz="24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Entdeckungsreise mit allen Sinnen</a:t>
              </a:r>
              <a:endParaRPr lang="de-DE" altLang="de-DE" sz="2400" b="1" dirty="0">
                <a:solidFill>
                  <a:srgbClr val="FB5E3F"/>
                </a:solidFill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827584" y="6007640"/>
            <a:ext cx="7488832" cy="661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37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Büchertisch / Verkauf</a:t>
            </a:r>
            <a:endParaRPr lang="de-AT" altLang="de-DE" sz="37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16" b="1153"/>
          <a:stretch/>
        </p:blipFill>
        <p:spPr>
          <a:xfrm>
            <a:off x="827584" y="908720"/>
            <a:ext cx="7488832" cy="4921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4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2" b="7672"/>
          <a:stretch/>
        </p:blipFill>
        <p:spPr bwMode="auto">
          <a:xfrm>
            <a:off x="755576" y="936000"/>
            <a:ext cx="7632700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uppieren 9"/>
          <p:cNvGrpSpPr/>
          <p:nvPr/>
        </p:nvGrpSpPr>
        <p:grpSpPr>
          <a:xfrm>
            <a:off x="107504" y="44624"/>
            <a:ext cx="8892480" cy="707057"/>
            <a:chOff x="107504" y="44624"/>
            <a:chExt cx="8892480" cy="707057"/>
          </a:xfrm>
        </p:grpSpPr>
        <p:pic>
          <p:nvPicPr>
            <p:cNvPr id="11" name="Grafik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0361" y="44624"/>
              <a:ext cx="1482119" cy="703421"/>
            </a:xfrm>
            <a:prstGeom prst="rect">
              <a:avLst/>
            </a:prstGeom>
          </p:spPr>
        </p:pic>
        <p:sp>
          <p:nvSpPr>
            <p:cNvPr id="12" name="Rectangle 2"/>
            <p:cNvSpPr txBox="1">
              <a:spLocks noChangeArrowheads="1"/>
            </p:cNvSpPr>
            <p:nvPr/>
          </p:nvSpPr>
          <p:spPr bwMode="auto">
            <a:xfrm>
              <a:off x="107504" y="100806"/>
              <a:ext cx="8892480" cy="650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6000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l"/>
              <a:r>
                <a:rPr lang="de-DE" altLang="de-DE" sz="32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Expedition Bibel </a:t>
              </a:r>
              <a:r>
                <a:rPr lang="de-DE" altLang="de-DE" sz="28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– </a:t>
              </a:r>
              <a:r>
                <a:rPr lang="de-DE" altLang="de-DE" sz="24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Entdeckungsreise mit allen Sinnen</a:t>
              </a:r>
              <a:endParaRPr lang="de-DE" altLang="de-DE" sz="2400" b="1" dirty="0">
                <a:solidFill>
                  <a:srgbClr val="FB5E3F"/>
                </a:solidFill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83568" y="6007640"/>
            <a:ext cx="7776220" cy="661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37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Biblisches Büffet</a:t>
            </a:r>
            <a:endParaRPr lang="de-AT" altLang="de-DE" sz="37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929785"/>
            <a:ext cx="6732240" cy="50491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5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" b="13611"/>
          <a:stretch/>
        </p:blipFill>
        <p:spPr bwMode="auto">
          <a:xfrm>
            <a:off x="683270" y="837272"/>
            <a:ext cx="7777162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3" name="Picture 5" descr="Bibelvers_Vorchdorf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54721"/>
            <a:ext cx="6695368" cy="5022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uppieren 7"/>
          <p:cNvGrpSpPr/>
          <p:nvPr/>
        </p:nvGrpSpPr>
        <p:grpSpPr>
          <a:xfrm>
            <a:off x="107504" y="44624"/>
            <a:ext cx="8892480" cy="707057"/>
            <a:chOff x="107504" y="44624"/>
            <a:chExt cx="8892480" cy="707057"/>
          </a:xfrm>
        </p:grpSpPr>
        <p:pic>
          <p:nvPicPr>
            <p:cNvPr id="9" name="Grafik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0361" y="44624"/>
              <a:ext cx="1482119" cy="703421"/>
            </a:xfrm>
            <a:prstGeom prst="rect">
              <a:avLst/>
            </a:prstGeom>
          </p:spPr>
        </p:pic>
        <p:sp>
          <p:nvSpPr>
            <p:cNvPr id="10" name="Rectangle 2"/>
            <p:cNvSpPr txBox="1">
              <a:spLocks noChangeArrowheads="1"/>
            </p:cNvSpPr>
            <p:nvPr/>
          </p:nvSpPr>
          <p:spPr bwMode="auto">
            <a:xfrm>
              <a:off x="107504" y="100806"/>
              <a:ext cx="8892480" cy="650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6000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l"/>
              <a:r>
                <a:rPr lang="de-DE" altLang="de-DE" sz="32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Expedition Bibel </a:t>
              </a:r>
              <a:r>
                <a:rPr lang="de-DE" altLang="de-DE" sz="28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– </a:t>
              </a:r>
              <a:r>
                <a:rPr lang="de-DE" altLang="de-DE" sz="24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Entdeckungsreise mit allen Sinnen</a:t>
              </a:r>
              <a:endParaRPr lang="de-DE" altLang="de-DE" sz="2400" b="1" dirty="0">
                <a:solidFill>
                  <a:srgbClr val="FB5E3F"/>
                </a:solidFill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683568" y="6007640"/>
            <a:ext cx="7776220" cy="661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37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Ein </a:t>
            </a:r>
            <a:r>
              <a:rPr lang="de-DE" altLang="de-DE" sz="3700" b="1" dirty="0" err="1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Give-away</a:t>
            </a:r>
            <a:r>
              <a:rPr lang="de-DE" altLang="de-DE" sz="37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 …</a:t>
            </a:r>
            <a:endParaRPr lang="de-AT" altLang="de-DE" sz="37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052" y="783045"/>
            <a:ext cx="6839384" cy="5129538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6" b="10979"/>
          <a:stretch/>
        </p:blipFill>
        <p:spPr>
          <a:xfrm>
            <a:off x="683270" y="792000"/>
            <a:ext cx="7776518" cy="514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de-DE" sz="3600" dirty="0" smtClean="0"/>
              <a:t>Mögliche Begleitveranstaltungen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z="2000" dirty="0" smtClean="0"/>
              <a:t>Bibelrunden </a:t>
            </a:r>
            <a:r>
              <a:rPr lang="de-DE" sz="2000" dirty="0"/>
              <a:t>berichten über ihre Erfahrungen</a:t>
            </a:r>
          </a:p>
          <a:p>
            <a:pPr lvl="0"/>
            <a:r>
              <a:rPr lang="de-DE" sz="2000" dirty="0"/>
              <a:t>Biblische Spuren in der Pfarre entdecken (Wo ist die Bibel jetzt schon präsent in Darstellungen, Läden, Sprüchen, Filmen, etc.) </a:t>
            </a:r>
          </a:p>
          <a:p>
            <a:pPr lvl="0"/>
            <a:r>
              <a:rPr lang="de-DE" sz="2000" dirty="0"/>
              <a:t>Biblischer Filmabend</a:t>
            </a:r>
          </a:p>
          <a:p>
            <a:pPr lvl="0"/>
            <a:r>
              <a:rPr lang="de-DE" sz="2000" dirty="0"/>
              <a:t>Reisen in biblische Länder</a:t>
            </a:r>
          </a:p>
          <a:p>
            <a:pPr lvl="0"/>
            <a:r>
              <a:rPr lang="de-DE" sz="2000" dirty="0"/>
              <a:t>Einstieg bei </a:t>
            </a:r>
            <a:r>
              <a:rPr lang="de-DE" sz="2000" dirty="0" err="1"/>
              <a:t>pfarrlichen</a:t>
            </a:r>
            <a:r>
              <a:rPr lang="de-DE" sz="2000" dirty="0"/>
              <a:t> Sitzungen / Treffen / Abenden mit einer biblischen Meditation oder einer Frage oder einem Impuls</a:t>
            </a:r>
          </a:p>
          <a:p>
            <a:pPr lvl="0"/>
            <a:r>
              <a:rPr lang="de-DE" sz="2000" dirty="0"/>
              <a:t>Schwerpunkt in der Liturgie</a:t>
            </a:r>
          </a:p>
          <a:p>
            <a:pPr lvl="0"/>
            <a:r>
              <a:rPr lang="de-DE" sz="2000" dirty="0" smtClean="0"/>
              <a:t>Zu </a:t>
            </a:r>
            <a:r>
              <a:rPr lang="de-DE" sz="2000" dirty="0"/>
              <a:t>bestehenden Bibelrunden speziell einladen</a:t>
            </a:r>
          </a:p>
          <a:p>
            <a:pPr lvl="0"/>
            <a:r>
              <a:rPr lang="de-DE" sz="2000" dirty="0"/>
              <a:t>Lieder-/Gesangsabend mit biblischen Liedern von Chören / für alle / Neue </a:t>
            </a:r>
          </a:p>
          <a:p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8449702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de-DE" dirty="0" smtClean="0"/>
              <a:t>Mögliche Begleitveranstaltungen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z="2400" dirty="0" smtClean="0"/>
              <a:t>Erzählfiguren </a:t>
            </a:r>
            <a:r>
              <a:rPr lang="de-DE" sz="2400" dirty="0"/>
              <a:t>erstellen / damit arbeiten</a:t>
            </a:r>
          </a:p>
          <a:p>
            <a:pPr lvl="0"/>
            <a:r>
              <a:rPr lang="de-DE" sz="2400" dirty="0"/>
              <a:t>Kochkurs für biblische Speisen</a:t>
            </a:r>
          </a:p>
          <a:p>
            <a:pPr lvl="0"/>
            <a:r>
              <a:rPr lang="de-DE" sz="2400" dirty="0"/>
              <a:t>Biblischer Tanzabend </a:t>
            </a:r>
          </a:p>
          <a:p>
            <a:pPr lvl="0"/>
            <a:r>
              <a:rPr lang="de-DE" sz="2400" dirty="0"/>
              <a:t>Biblisches Wandern</a:t>
            </a:r>
          </a:p>
          <a:p>
            <a:pPr lvl="0"/>
            <a:r>
              <a:rPr lang="de-DE" sz="2400" dirty="0"/>
              <a:t>Bibel-Kabarett</a:t>
            </a:r>
          </a:p>
          <a:p>
            <a:pPr lvl="0"/>
            <a:r>
              <a:rPr lang="de-DE" sz="2400" dirty="0"/>
              <a:t>Mit der Bibel durch den Zoo</a:t>
            </a:r>
          </a:p>
          <a:p>
            <a:pPr lvl="0"/>
            <a:r>
              <a:rPr lang="de-DE" sz="2400" dirty="0"/>
              <a:t>Vorträge (biblische Themen, Reiseberichte, usw.)</a:t>
            </a:r>
          </a:p>
          <a:p>
            <a:pPr lvl="0"/>
            <a:r>
              <a:rPr lang="de-DE" sz="2400" dirty="0"/>
              <a:t>Kinder-Bibelnacht / Spielabend / Singnachmittag</a:t>
            </a:r>
          </a:p>
          <a:p>
            <a:pPr lvl="0"/>
            <a:r>
              <a:rPr lang="de-DE" sz="2400" dirty="0" err="1"/>
              <a:t>Bibliodrama</a:t>
            </a:r>
            <a:r>
              <a:rPr lang="de-DE" sz="2400" dirty="0"/>
              <a:t> / </a:t>
            </a:r>
            <a:r>
              <a:rPr lang="de-DE" sz="2400" dirty="0" err="1"/>
              <a:t>Bibliolog</a:t>
            </a:r>
            <a:endParaRPr lang="de-DE" sz="2400" dirty="0"/>
          </a:p>
          <a:p>
            <a:pPr lvl="0"/>
            <a:r>
              <a:rPr lang="de-DE" sz="2400" dirty="0"/>
              <a:t>Fernkurse</a:t>
            </a:r>
          </a:p>
          <a:p>
            <a:pPr lvl="0"/>
            <a:r>
              <a:rPr lang="de-DE" sz="2400" dirty="0" err="1" smtClean="0"/>
              <a:t>Kahoot</a:t>
            </a:r>
            <a:r>
              <a:rPr lang="de-DE" sz="2400" dirty="0" smtClean="0"/>
              <a:t>-Bibelquiz </a:t>
            </a:r>
            <a:r>
              <a:rPr lang="de-DE" sz="2400" dirty="0"/>
              <a:t>für Jugendliche in der Pfarre mit Siegerehrung</a:t>
            </a:r>
          </a:p>
          <a:p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38262879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Kame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0" y="804227"/>
            <a:ext cx="7558087" cy="503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uppieren 9"/>
          <p:cNvGrpSpPr/>
          <p:nvPr/>
        </p:nvGrpSpPr>
        <p:grpSpPr>
          <a:xfrm>
            <a:off x="107504" y="44624"/>
            <a:ext cx="8892480" cy="707057"/>
            <a:chOff x="107504" y="44624"/>
            <a:chExt cx="8892480" cy="707057"/>
          </a:xfrm>
        </p:grpSpPr>
        <p:pic>
          <p:nvPicPr>
            <p:cNvPr id="11" name="Grafik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0361" y="44624"/>
              <a:ext cx="1482119" cy="703421"/>
            </a:xfrm>
            <a:prstGeom prst="rect">
              <a:avLst/>
            </a:prstGeom>
          </p:spPr>
        </p:pic>
        <p:sp>
          <p:nvSpPr>
            <p:cNvPr id="12" name="Rectangle 2"/>
            <p:cNvSpPr txBox="1">
              <a:spLocks noChangeArrowheads="1"/>
            </p:cNvSpPr>
            <p:nvPr/>
          </p:nvSpPr>
          <p:spPr bwMode="auto">
            <a:xfrm>
              <a:off x="107504" y="100806"/>
              <a:ext cx="8892480" cy="650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6000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l"/>
              <a:r>
                <a:rPr lang="de-DE" altLang="de-DE" sz="32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Expedition Bibel </a:t>
              </a:r>
              <a:r>
                <a:rPr lang="de-DE" altLang="de-DE" sz="28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– </a:t>
              </a:r>
              <a:r>
                <a:rPr lang="de-DE" altLang="de-DE" sz="2400" b="1" dirty="0" smtClean="0">
                  <a:solidFill>
                    <a:srgbClr val="FB5E3F"/>
                  </a:solidFill>
                  <a:latin typeface="Arial Rounded MT Bold" panose="020F0704030504030204" pitchFamily="34" charset="0"/>
                </a:rPr>
                <a:t>Entdeckungsreise mit allen Sinnen</a:t>
              </a:r>
              <a:endParaRPr lang="de-DE" altLang="de-DE" sz="2400" b="1" dirty="0">
                <a:solidFill>
                  <a:srgbClr val="FB5E3F"/>
                </a:solidFill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12204" y="5949280"/>
            <a:ext cx="7776220" cy="661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altLang="de-DE" sz="3700" b="1" dirty="0" smtClean="0">
                <a:solidFill>
                  <a:srgbClr val="FB5E3F"/>
                </a:solidFill>
                <a:latin typeface="Arial Rounded MT Bold" panose="020F0704030504030204" pitchFamily="34" charset="0"/>
              </a:rPr>
              <a:t>Auf eine erfolgreiche Expedition!</a:t>
            </a:r>
            <a:endParaRPr lang="de-AT" altLang="de-DE" sz="3700" b="1" dirty="0">
              <a:solidFill>
                <a:srgbClr val="FB5E3F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Radial</Template>
  <TotalTime>0</TotalTime>
  <Words>477</Words>
  <Application>Microsoft Office PowerPoint</Application>
  <PresentationFormat>Bildschirmpräsentation (4:3)</PresentationFormat>
  <Paragraphs>89</Paragraphs>
  <Slides>36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36</vt:i4>
      </vt:variant>
    </vt:vector>
  </HeadingPairs>
  <TitlesOfParts>
    <vt:vector size="39" baseType="lpstr">
      <vt:lpstr>Arial</vt:lpstr>
      <vt:lpstr>Arial Rounded MT Bold</vt:lpstr>
      <vt:lpstr>Standarddesign</vt:lpstr>
      <vt:lpstr>PowerPoint-Präsentation</vt:lpstr>
      <vt:lpstr>Expedition Bibel – Entdeckungsreise mit allen Sinnen</vt:lpstr>
      <vt:lpstr>PowerPoint-Präsentation</vt:lpstr>
      <vt:lpstr>Expedition Bibel – Entdeckungsreise mit allen Sinnen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Mögliche Begleitveranstaltungen</vt:lpstr>
      <vt:lpstr>Mögliche Begleitveranstaltungen</vt:lpstr>
      <vt:lpstr>PowerPoint-Präsentation</vt:lpstr>
    </vt:vector>
  </TitlesOfParts>
  <Company>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Expedition Bibel</dc:title>
  <dc:creator>hauerj</dc:creator>
  <cp:lastModifiedBy>Reinhard Stiksel</cp:lastModifiedBy>
  <cp:revision>46</cp:revision>
  <dcterms:created xsi:type="dcterms:W3CDTF">2007-08-02T14:34:49Z</dcterms:created>
  <dcterms:modified xsi:type="dcterms:W3CDTF">2021-06-16T06:06:41Z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ganisationseinheit">
    <vt:lpwstr>bibel</vt:lpwstr>
  </property>
</Properties>
</file>