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3.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331" r:id="rId2"/>
    <p:sldId id="378" r:id="rId3"/>
    <p:sldId id="351" r:id="rId4"/>
    <p:sldId id="352" r:id="rId5"/>
    <p:sldId id="353" r:id="rId6"/>
    <p:sldId id="355" r:id="rId7"/>
    <p:sldId id="356" r:id="rId8"/>
    <p:sldId id="357" r:id="rId9"/>
    <p:sldId id="347" r:id="rId10"/>
    <p:sldId id="350" r:id="rId11"/>
    <p:sldId id="349" r:id="rId12"/>
    <p:sldId id="366" r:id="rId13"/>
    <p:sldId id="346" r:id="rId14"/>
    <p:sldId id="361" r:id="rId15"/>
    <p:sldId id="360" r:id="rId16"/>
    <p:sldId id="318" r:id="rId17"/>
    <p:sldId id="319" r:id="rId18"/>
    <p:sldId id="257" r:id="rId19"/>
    <p:sldId id="258" r:id="rId20"/>
    <p:sldId id="259" r:id="rId21"/>
    <p:sldId id="261" r:id="rId22"/>
    <p:sldId id="262" r:id="rId23"/>
    <p:sldId id="264" r:id="rId24"/>
    <p:sldId id="322" r:id="rId25"/>
    <p:sldId id="282" r:id="rId26"/>
    <p:sldId id="326" r:id="rId27"/>
    <p:sldId id="375" r:id="rId28"/>
    <p:sldId id="376" r:id="rId29"/>
    <p:sldId id="377" r:id="rId30"/>
    <p:sldId id="364" r:id="rId31"/>
    <p:sldId id="329" r:id="rId32"/>
    <p:sldId id="281" r:id="rId33"/>
    <p:sldId id="327" r:id="rId34"/>
    <p:sldId id="348" r:id="rId35"/>
    <p:sldId id="354" r:id="rId36"/>
    <p:sldId id="359" r:id="rId37"/>
    <p:sldId id="345" r:id="rId38"/>
    <p:sldId id="365" r:id="rId39"/>
    <p:sldId id="362" r:id="rId40"/>
    <p:sldId id="363" r:id="rId41"/>
    <p:sldId id="367" r:id="rId42"/>
    <p:sldId id="368" r:id="rId43"/>
    <p:sldId id="369" r:id="rId44"/>
    <p:sldId id="371" r:id="rId45"/>
    <p:sldId id="370" r:id="rId46"/>
    <p:sldId id="373" r:id="rId47"/>
    <p:sldId id="379" r:id="rId48"/>
    <p:sldId id="380" r:id="rId49"/>
    <p:sldId id="358" r:id="rId50"/>
    <p:sldId id="374" r:id="rId51"/>
    <p:sldId id="372" r:id="rId52"/>
    <p:sldId id="381" r:id="rId53"/>
    <p:sldId id="344" r:id="rId54"/>
  </p:sldIdLst>
  <p:sldSz cx="9144000" cy="6858000" type="screen4x3"/>
  <p:notesSz cx="6797675" cy="9926638"/>
  <p:defaultTextStyle>
    <a:defPPr>
      <a:defRPr lang="de-AT"/>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4F4F"/>
    <a:srgbClr val="FFFFCC"/>
    <a:srgbClr val="FF6161"/>
    <a:srgbClr val="FFCDCD"/>
    <a:srgbClr val="FFC5C5"/>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46F890A9-2807-4EBB-B81D-B2AA78EC7F39}" styleName="Dunkle Formatvorlage 2 - Akzent 5/Akz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78" d="100"/>
          <a:sy n="78" d="100"/>
        </p:scale>
        <p:origin x="152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Arbeitsblatt.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Arbeitsblat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Arbeitsblatt2.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Tabelle1!$B$1</c:f>
              <c:strCache>
                <c:ptCount val="1"/>
                <c:pt idx="0">
                  <c:v>Datenreihe 1</c:v>
                </c:pt>
              </c:strCache>
            </c:strRef>
          </c:tx>
          <c:spPr>
            <a:solidFill>
              <a:schemeClr val="accent1"/>
            </a:solidFill>
            <a:ln>
              <a:noFill/>
            </a:ln>
            <a:effectLst/>
          </c:spPr>
          <c:invertIfNegative val="0"/>
          <c:cat>
            <c:strRef>
              <c:f>Tabelle1!$A$2:$A$6</c:f>
              <c:strCache>
                <c:ptCount val="5"/>
                <c:pt idx="0">
                  <c:v>NIE</c:v>
                </c:pt>
                <c:pt idx="1">
                  <c:v>SELTEN</c:v>
                </c:pt>
                <c:pt idx="2">
                  <c:v>MANCHMAL</c:v>
                </c:pt>
                <c:pt idx="3">
                  <c:v>HÄUFIG</c:v>
                </c:pt>
                <c:pt idx="4">
                  <c:v>SEHR HÄUFIG</c:v>
                </c:pt>
              </c:strCache>
            </c:strRef>
          </c:cat>
          <c:val>
            <c:numRef>
              <c:f>Tabelle1!$B$2:$B$6</c:f>
              <c:numCache>
                <c:formatCode>General</c:formatCode>
                <c:ptCount val="5"/>
                <c:pt idx="0">
                  <c:v>5.72</c:v>
                </c:pt>
                <c:pt idx="1">
                  <c:v>10.54</c:v>
                </c:pt>
                <c:pt idx="2">
                  <c:v>14.58</c:v>
                </c:pt>
                <c:pt idx="3">
                  <c:v>18.16</c:v>
                </c:pt>
                <c:pt idx="4">
                  <c:v>29.36</c:v>
                </c:pt>
              </c:numCache>
            </c:numRef>
          </c:val>
          <c:extLst>
            <c:ext xmlns:c16="http://schemas.microsoft.com/office/drawing/2014/chart" uri="{C3380CC4-5D6E-409C-BE32-E72D297353CC}">
              <c16:uniqueId val="{00000000-FA11-42DB-AB07-87C7AEF6F961}"/>
            </c:ext>
          </c:extLst>
        </c:ser>
        <c:dLbls>
          <c:showLegendKey val="0"/>
          <c:showVal val="0"/>
          <c:showCatName val="0"/>
          <c:showSerName val="0"/>
          <c:showPercent val="0"/>
          <c:showBubbleSize val="0"/>
        </c:dLbls>
        <c:gapWidth val="219"/>
        <c:overlap val="-27"/>
        <c:axId val="380276128"/>
        <c:axId val="380277112"/>
      </c:barChart>
      <c:catAx>
        <c:axId val="38027612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380277112"/>
        <c:crosses val="autoZero"/>
        <c:auto val="1"/>
        <c:lblAlgn val="ctr"/>
        <c:lblOffset val="100"/>
        <c:noMultiLvlLbl val="0"/>
      </c:catAx>
      <c:valAx>
        <c:axId val="38027711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38027612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de-DE"/>
    </a:p>
  </c:txPr>
  <c:externalData r:id="rId3">
    <c:autoUpdate val="0"/>
  </c:externalData>
  <c:userShapes r:id="rId4"/>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Tabelle1!$B$1</c:f>
              <c:strCache>
                <c:ptCount val="1"/>
                <c:pt idx="0">
                  <c:v>wöchentliche Smartphone-Nutzung in der Freizeit</c:v>
                </c:pt>
              </c:strCache>
            </c:strRef>
          </c:tx>
          <c:spPr>
            <a:solidFill>
              <a:schemeClr val="accent1"/>
            </a:solidFill>
            <a:ln>
              <a:noFill/>
            </a:ln>
            <a:effectLst/>
          </c:spPr>
          <c:invertIfNegative val="0"/>
          <c:cat>
            <c:strRef>
              <c:f>Tabelle1!$A$2:$A$3</c:f>
              <c:strCache>
                <c:ptCount val="2"/>
                <c:pt idx="0">
                  <c:v>NEIN</c:v>
                </c:pt>
                <c:pt idx="1">
                  <c:v>JA</c:v>
                </c:pt>
              </c:strCache>
            </c:strRef>
          </c:cat>
          <c:val>
            <c:numRef>
              <c:f>Tabelle1!$B$2:$B$3</c:f>
              <c:numCache>
                <c:formatCode>General</c:formatCode>
                <c:ptCount val="2"/>
                <c:pt idx="0">
                  <c:v>8.15</c:v>
                </c:pt>
                <c:pt idx="1">
                  <c:v>14.97</c:v>
                </c:pt>
              </c:numCache>
            </c:numRef>
          </c:val>
          <c:extLst>
            <c:ext xmlns:c16="http://schemas.microsoft.com/office/drawing/2014/chart" uri="{C3380CC4-5D6E-409C-BE32-E72D297353CC}">
              <c16:uniqueId val="{00000000-6E84-4B15-A311-5FE5CFD99F8B}"/>
            </c:ext>
          </c:extLst>
        </c:ser>
        <c:dLbls>
          <c:showLegendKey val="0"/>
          <c:showVal val="0"/>
          <c:showCatName val="0"/>
          <c:showSerName val="0"/>
          <c:showPercent val="0"/>
          <c:showBubbleSize val="0"/>
        </c:dLbls>
        <c:gapWidth val="219"/>
        <c:overlap val="-27"/>
        <c:axId val="340719592"/>
        <c:axId val="340714672"/>
      </c:barChart>
      <c:catAx>
        <c:axId val="3407195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340714672"/>
        <c:crosses val="autoZero"/>
        <c:auto val="1"/>
        <c:lblAlgn val="ctr"/>
        <c:lblOffset val="100"/>
        <c:noMultiLvlLbl val="0"/>
      </c:catAx>
      <c:valAx>
        <c:axId val="34071467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34071959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txPr>
        <a:bodyPr/>
        <a:lstStyle/>
        <a:p>
          <a:pPr>
            <a:defRPr b="0">
              <a:solidFill>
                <a:srgbClr val="C00000"/>
              </a:solidFill>
              <a:latin typeface="Arial" panose="020B0604020202020204" pitchFamily="34" charset="0"/>
              <a:cs typeface="Arial" panose="020B0604020202020204" pitchFamily="34" charset="0"/>
            </a:defRPr>
          </a:pPr>
          <a:endParaRPr lang="de-DE"/>
        </a:p>
      </c:txPr>
    </c:title>
    <c:autoTitleDeleted val="0"/>
    <c:plotArea>
      <c:layout/>
      <c:barChart>
        <c:barDir val="col"/>
        <c:grouping val="clustered"/>
        <c:varyColors val="0"/>
        <c:ser>
          <c:idx val="0"/>
          <c:order val="0"/>
          <c:tx>
            <c:strRef>
              <c:f>Tabelle1!$B$1</c:f>
              <c:strCache>
                <c:ptCount val="1"/>
                <c:pt idx="0">
                  <c:v>parents to buy their child a smartphone</c:v>
                </c:pt>
              </c:strCache>
            </c:strRef>
          </c:tx>
          <c:spPr>
            <a:solidFill>
              <a:srgbClr val="C00000"/>
            </a:solidFill>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Tabelle1!$A$2:$A$6</c:f>
              <c:strCache>
                <c:ptCount val="5"/>
                <c:pt idx="0">
                  <c:v>7 or younger</c:v>
                </c:pt>
                <c:pt idx="1">
                  <c:v>8 to 12</c:v>
                </c:pt>
                <c:pt idx="2">
                  <c:v>13 to 15</c:v>
                </c:pt>
                <c:pt idx="3">
                  <c:v>16 to 18</c:v>
                </c:pt>
                <c:pt idx="4">
                  <c:v>Not until they can purchase their own</c:v>
                </c:pt>
              </c:strCache>
            </c:strRef>
          </c:cat>
          <c:val>
            <c:numRef>
              <c:f>Tabelle1!$B$2:$B$6</c:f>
              <c:numCache>
                <c:formatCode>0%</c:formatCode>
                <c:ptCount val="5"/>
                <c:pt idx="0">
                  <c:v>2.0000000000000011E-2</c:v>
                </c:pt>
                <c:pt idx="1">
                  <c:v>0.17</c:v>
                </c:pt>
                <c:pt idx="2">
                  <c:v>0.46</c:v>
                </c:pt>
                <c:pt idx="3">
                  <c:v>0.19</c:v>
                </c:pt>
                <c:pt idx="4">
                  <c:v>0.14000000000000001</c:v>
                </c:pt>
              </c:numCache>
            </c:numRef>
          </c:val>
          <c:extLst>
            <c:ext xmlns:c16="http://schemas.microsoft.com/office/drawing/2014/chart" uri="{C3380CC4-5D6E-409C-BE32-E72D297353CC}">
              <c16:uniqueId val="{00000000-AF1C-4292-968F-2B558AED8BC6}"/>
            </c:ext>
          </c:extLst>
        </c:ser>
        <c:dLbls>
          <c:showLegendKey val="0"/>
          <c:showVal val="0"/>
          <c:showCatName val="0"/>
          <c:showSerName val="0"/>
          <c:showPercent val="0"/>
          <c:showBubbleSize val="0"/>
        </c:dLbls>
        <c:gapWidth val="150"/>
        <c:axId val="84323712"/>
        <c:axId val="84325504"/>
      </c:barChart>
      <c:catAx>
        <c:axId val="84323712"/>
        <c:scaling>
          <c:orientation val="minMax"/>
        </c:scaling>
        <c:delete val="0"/>
        <c:axPos val="b"/>
        <c:numFmt formatCode="General" sourceLinked="0"/>
        <c:majorTickMark val="out"/>
        <c:minorTickMark val="none"/>
        <c:tickLblPos val="nextTo"/>
        <c:crossAx val="84325504"/>
        <c:crosses val="autoZero"/>
        <c:auto val="1"/>
        <c:lblAlgn val="ctr"/>
        <c:lblOffset val="100"/>
        <c:noMultiLvlLbl val="0"/>
      </c:catAx>
      <c:valAx>
        <c:axId val="84325504"/>
        <c:scaling>
          <c:orientation val="minMax"/>
        </c:scaling>
        <c:delete val="0"/>
        <c:axPos val="l"/>
        <c:majorGridlines/>
        <c:numFmt formatCode="0%" sourceLinked="1"/>
        <c:majorTickMark val="out"/>
        <c:minorTickMark val="none"/>
        <c:tickLblPos val="nextTo"/>
        <c:crossAx val="84323712"/>
        <c:crosses val="autoZero"/>
        <c:crossBetween val="between"/>
      </c:valAx>
    </c:plotArea>
    <c:plotVisOnly val="1"/>
    <c:dispBlanksAs val="gap"/>
    <c:showDLblsOverMax val="0"/>
  </c:chart>
  <c:txPr>
    <a:bodyPr/>
    <a:lstStyle/>
    <a:p>
      <a:pPr>
        <a:defRPr sz="1800"/>
      </a:pPr>
      <a:endParaRPr lang="de-DE"/>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2.vml.rels><?xml version="1.0" encoding="UTF-8" standalone="yes"?>
<Relationships xmlns="http://schemas.openxmlformats.org/package/2006/relationships"><Relationship Id="rId2" Type="http://schemas.openxmlformats.org/officeDocument/2006/relationships/image" Target="../media/image29.wmf"/><Relationship Id="rId1" Type="http://schemas.openxmlformats.org/officeDocument/2006/relationships/image" Target="../media/image28.png"/></Relationships>
</file>

<file path=ppt/drawings/drawing1.xml><?xml version="1.0" encoding="utf-8"?>
<c:userShapes xmlns:c="http://schemas.openxmlformats.org/drawingml/2006/chart">
  <cdr:relSizeAnchor xmlns:cdr="http://schemas.openxmlformats.org/drawingml/2006/chartDrawing">
    <cdr:from>
      <cdr:x>0.12927</cdr:x>
      <cdr:y>0.12638</cdr:y>
    </cdr:from>
    <cdr:to>
      <cdr:x>0.12927</cdr:x>
      <cdr:y>0.79223</cdr:y>
    </cdr:to>
    <cdr:cxnSp macro="">
      <cdr:nvCxnSpPr>
        <cdr:cNvPr id="3" name="Gerader Verbinder 2">
          <a:extLst xmlns:a="http://schemas.openxmlformats.org/drawingml/2006/main">
            <a:ext uri="{FF2B5EF4-FFF2-40B4-BE49-F238E27FC236}">
              <a16:creationId xmlns:a16="http://schemas.microsoft.com/office/drawing/2014/main" id="{2E6921ED-C174-4E4A-BB39-960087683065}"/>
            </a:ext>
          </a:extLst>
        </cdr:cNvPr>
        <cdr:cNvCxnSpPr/>
      </cdr:nvCxnSpPr>
      <cdr:spPr>
        <a:xfrm xmlns:a="http://schemas.openxmlformats.org/drawingml/2006/main">
          <a:off x="1004764" y="520023"/>
          <a:ext cx="0" cy="2739843"/>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de-AT"/>
          </a:p>
        </p:txBody>
      </p:sp>
      <p:sp>
        <p:nvSpPr>
          <p:cNvPr id="3" name="Datumsplatzhalt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6B025B21-7C70-44E4-8D09-CD031A80273F}" type="datetimeFigureOut">
              <a:rPr lang="de-AT" smtClean="0"/>
              <a:pPr/>
              <a:t>07.10.2020</a:t>
            </a:fld>
            <a:endParaRPr lang="de-AT"/>
          </a:p>
        </p:txBody>
      </p:sp>
      <p:sp>
        <p:nvSpPr>
          <p:cNvPr id="4" name="Folienbildplatzhalt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de-AT"/>
          </a:p>
        </p:txBody>
      </p:sp>
      <p:sp>
        <p:nvSpPr>
          <p:cNvPr id="7" name="Foliennummernplatzhalt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E5265080-FFCC-40C9-AD15-30EF96A60E84}" type="slidenum">
              <a:rPr lang="de-AT" smtClean="0"/>
              <a:pPr/>
              <a:t>‹Nr.›</a:t>
            </a:fld>
            <a:endParaRPr lang="de-AT"/>
          </a:p>
        </p:txBody>
      </p:sp>
    </p:spTree>
    <p:extLst>
      <p:ext uri="{BB962C8B-B14F-4D97-AF65-F5344CB8AC3E}">
        <p14:creationId xmlns:p14="http://schemas.microsoft.com/office/powerpoint/2010/main" val="16496792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8" Type="http://schemas.openxmlformats.org/officeDocument/2006/relationships/hyperlink" Target="https://de.wikipedia.org/wiki/Spanien" TargetMode="External"/><Relationship Id="rId13" Type="http://schemas.openxmlformats.org/officeDocument/2006/relationships/hyperlink" Target="https://de.wikipedia.org/wiki/Neil_Harbisson#cite_note-Tibballs-4" TargetMode="External"/><Relationship Id="rId3" Type="http://schemas.openxmlformats.org/officeDocument/2006/relationships/hyperlink" Target="https://de.wikipedia.org/wiki/Neil_Harbisson#p-search" TargetMode="External"/><Relationship Id="rId7" Type="http://schemas.openxmlformats.org/officeDocument/2006/relationships/hyperlink" Target="https://de.wikipedia.org/wiki/Katalonien" TargetMode="External"/><Relationship Id="rId12" Type="http://schemas.openxmlformats.org/officeDocument/2006/relationships/hyperlink" Target="https://de.wikipedia.org/wiki/Neil_Harbisson#cite_note-Miah,_Andy-3" TargetMode="External"/><Relationship Id="rId2" Type="http://schemas.openxmlformats.org/officeDocument/2006/relationships/slide" Target="../slides/slide8.xml"/><Relationship Id="rId1" Type="http://schemas.openxmlformats.org/officeDocument/2006/relationships/notesMaster" Target="../notesMasters/notesMaster1.xml"/><Relationship Id="rId6" Type="http://schemas.openxmlformats.org/officeDocument/2006/relationships/hyperlink" Target="https://de.wikipedia.org/wiki/Neil_Harbisson#cite_note-Registre-1" TargetMode="External"/><Relationship Id="rId11" Type="http://schemas.openxmlformats.org/officeDocument/2006/relationships/hyperlink" Target="https://de.wikipedia.org/wiki/Neil_Harbisson#cite_note-The_Sunday_Times-2" TargetMode="External"/><Relationship Id="rId5" Type="http://schemas.openxmlformats.org/officeDocument/2006/relationships/hyperlink" Target="https://de.wikipedia.org/wiki/1984" TargetMode="External"/><Relationship Id="rId15" Type="http://schemas.openxmlformats.org/officeDocument/2006/relationships/hyperlink" Target="https://de.wikipedia.org/wiki/Neil_Harbisson#cite_note-Modern_Painters-5" TargetMode="External"/><Relationship Id="rId10" Type="http://schemas.openxmlformats.org/officeDocument/2006/relationships/hyperlink" Target="https://de.wikipedia.org/wiki/Cyborg" TargetMode="External"/><Relationship Id="rId4" Type="http://schemas.openxmlformats.org/officeDocument/2006/relationships/hyperlink" Target="https://de.wikipedia.org/wiki/27._Juli" TargetMode="External"/><Relationship Id="rId9" Type="http://schemas.openxmlformats.org/officeDocument/2006/relationships/hyperlink" Target="https://de.wikipedia.org/wiki/New_York_City" TargetMode="External"/><Relationship Id="rId14" Type="http://schemas.openxmlformats.org/officeDocument/2006/relationships/hyperlink" Target="https://de.wikipedia.org/wiki/Wi-Fi"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www.dailymail.co.uk/news/article-550610/Nomophobia-fear-mobile-phone-contact--plague-24-7-age.html" TargetMode="External"/><Relationship Id="rId2" Type="http://schemas.openxmlformats.org/officeDocument/2006/relationships/slide" Target="../slides/slide32.xml"/><Relationship Id="rId1" Type="http://schemas.openxmlformats.org/officeDocument/2006/relationships/notesMaster" Target="../notesMasters/notesMaster1.xml"/><Relationship Id="rId5" Type="http://schemas.openxmlformats.org/officeDocument/2006/relationships/hyperlink" Target="http://ec.tynt.com/b/rf?id=bBOTTqvd0r3Pooab7jrHcU&amp;u=DailyMail" TargetMode="External"/><Relationship Id="rId4" Type="http://schemas.openxmlformats.org/officeDocument/2006/relationships/hyperlink" Target="http://ec.tynt.com/b/rw?id=bBOTTqvd0r3Pooab7jrHcU&amp;u=MailOnline" TargetMode="Externa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8" Type="http://schemas.openxmlformats.org/officeDocument/2006/relationships/hyperlink" Target="http://de.wikipedia.org/wiki/Sexueller_Missbrauch_von_Unm%C3%BCndigen" TargetMode="External"/><Relationship Id="rId3" Type="http://schemas.openxmlformats.org/officeDocument/2006/relationships/hyperlink" Target="http://de.wikipedia.org/wiki/Strafgesetzbuch_(%C3%96sterreich)" TargetMode="External"/><Relationship Id="rId7" Type="http://schemas.openxmlformats.org/officeDocument/2006/relationships/hyperlink" Target="http://de.wikipedia.org/wiki/Geschlechtliche_N%C3%B6tigung" TargetMode="External"/><Relationship Id="rId2" Type="http://schemas.openxmlformats.org/officeDocument/2006/relationships/slide" Target="../slides/slide39.xml"/><Relationship Id="rId1" Type="http://schemas.openxmlformats.org/officeDocument/2006/relationships/notesMaster" Target="../notesMasters/notesMaster1.xml"/><Relationship Id="rId6" Type="http://schemas.openxmlformats.org/officeDocument/2006/relationships/hyperlink" Target="http://de.wikipedia.org/wiki/Vergewaltigung" TargetMode="External"/><Relationship Id="rId5" Type="http://schemas.openxmlformats.org/officeDocument/2006/relationships/hyperlink" Target="http://de.wikipedia.org/wiki/Cyber-Grooming" TargetMode="External"/><Relationship Id="rId4" Type="http://schemas.openxmlformats.org/officeDocument/2006/relationships/hyperlink" Target="http://de.wikipedia.org/wiki/Unm%C3%BCndigkeit" TargetMode="External"/><Relationship Id="rId9" Type="http://schemas.openxmlformats.org/officeDocument/2006/relationships/hyperlink" Target="http://de.wikipedia.org/wiki/Kinderpornografie" TargetMode="Externa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AT"/>
              <a:t>Bitte vergessen Sie nicht Ihr Handy nach der Veranstaltung wieder einzuschalten!</a:t>
            </a:r>
          </a:p>
          <a:p>
            <a:r>
              <a:rPr lang="de-AT"/>
              <a:t>Wer ist schon umgekehrt, weil er sein privates Smartphone zu Hause vergessen hat. 82% erwägen</a:t>
            </a:r>
            <a:r>
              <a:rPr lang="de-AT" baseline="0"/>
              <a:t> umzukehren bzw. kehren um, wenn sie ihr Smartphone zu Hause vergessen haben. </a:t>
            </a:r>
          </a:p>
          <a:p>
            <a:endParaRPr lang="de-AT"/>
          </a:p>
        </p:txBody>
      </p:sp>
      <p:sp>
        <p:nvSpPr>
          <p:cNvPr id="4" name="Foliennummernplatzhalter 3"/>
          <p:cNvSpPr>
            <a:spLocks noGrp="1"/>
          </p:cNvSpPr>
          <p:nvPr>
            <p:ph type="sldNum" sz="quarter" idx="10"/>
          </p:nvPr>
        </p:nvSpPr>
        <p:spPr/>
        <p:txBody>
          <a:bodyPr/>
          <a:lstStyle/>
          <a:p>
            <a:fld id="{E5265080-FFCC-40C9-AD15-30EF96A60E84}" type="slidenum">
              <a:rPr lang="de-AT" smtClean="0"/>
              <a:pPr/>
              <a:t>1</a:t>
            </a:fld>
            <a:endParaRPr lang="de-AT"/>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Digitale Demenz: Manfred Spitzer: Smartphones machen dumm!</a:t>
            </a:r>
          </a:p>
          <a:p>
            <a:endParaRPr lang="de-DE"/>
          </a:p>
          <a:p>
            <a:r>
              <a:rPr lang="de-DE"/>
              <a:t>Georg </a:t>
            </a:r>
            <a:r>
              <a:rPr lang="de-DE" err="1"/>
              <a:t>Milzner</a:t>
            </a:r>
            <a:r>
              <a:rPr lang="de-DE" baseline="0"/>
              <a:t> (Dipl. Psychologe): Smartphones machen nicht dumm oder krank. Keiner weiß was kommt. Akademie der Wissenschaft St. </a:t>
            </a:r>
            <a:r>
              <a:rPr lang="de-DE" baseline="0" err="1"/>
              <a:t>Petersburg:Erdöl</a:t>
            </a:r>
            <a:r>
              <a:rPr lang="de-DE" baseline="0"/>
              <a:t> ist eine Nutzlose Absonderung der Erde; Thomas J. Watson (Präsident von IBM) 1943: in den USA gibt es einen bedarf von max. 5 Computern.</a:t>
            </a:r>
          </a:p>
          <a:p>
            <a:endParaRPr lang="de-DE" baseline="0"/>
          </a:p>
          <a:p>
            <a:r>
              <a:rPr lang="de-DE"/>
              <a:t>… aber was ist vernünftig? Setzen wir unsere Kinder nicht ohne Führerschein im Alter von 12-14 Jahren in ein Auto und lassen es losfahren?</a:t>
            </a:r>
          </a:p>
          <a:p>
            <a:endParaRPr lang="de-DE"/>
          </a:p>
          <a:p>
            <a:endParaRPr lang="de-DE"/>
          </a:p>
        </p:txBody>
      </p:sp>
      <p:sp>
        <p:nvSpPr>
          <p:cNvPr id="4" name="Foliennummernplatzhalter 3"/>
          <p:cNvSpPr>
            <a:spLocks noGrp="1"/>
          </p:cNvSpPr>
          <p:nvPr>
            <p:ph type="sldNum" sz="quarter" idx="10"/>
          </p:nvPr>
        </p:nvSpPr>
        <p:spPr/>
        <p:txBody>
          <a:bodyPr/>
          <a:lstStyle/>
          <a:p>
            <a:fld id="{E5265080-FFCC-40C9-AD15-30EF96A60E84}" type="slidenum">
              <a:rPr lang="de-AT" smtClean="0"/>
              <a:pPr/>
              <a:t>2</a:t>
            </a:fld>
            <a:endParaRPr lang="de-AT"/>
          </a:p>
        </p:txBody>
      </p:sp>
    </p:spTree>
    <p:extLst>
      <p:ext uri="{BB962C8B-B14F-4D97-AF65-F5344CB8AC3E}">
        <p14:creationId xmlns:p14="http://schemas.microsoft.com/office/powerpoint/2010/main" val="8849994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sz="1200">
                <a:ea typeface="Times New Roman" panose="02020603050405020304" pitchFamily="18" charset="0"/>
              </a:rPr>
              <a:t>Vertreter der Aufklärung waren zu Beginn Befürworter des Lesens erst im späterem Verlauf kam es zu einem Sinneswandel, der einhellig postuliert, dass das Studium von Lektüre bloß dazu missbraucht werden würde, Langeweile zu verhindern</a:t>
            </a:r>
            <a:endParaRPr lang="de-DE" sz="1200">
              <a:ea typeface="Calibri" panose="020F0502020204030204" pitchFamily="34" charset="0"/>
            </a:endParaRPr>
          </a:p>
          <a:p>
            <a:endParaRPr lang="de-DE"/>
          </a:p>
        </p:txBody>
      </p:sp>
      <p:sp>
        <p:nvSpPr>
          <p:cNvPr id="4" name="Foliennummernplatzhalter 3"/>
          <p:cNvSpPr>
            <a:spLocks noGrp="1"/>
          </p:cNvSpPr>
          <p:nvPr>
            <p:ph type="sldNum" sz="quarter" idx="10"/>
          </p:nvPr>
        </p:nvSpPr>
        <p:spPr/>
        <p:txBody>
          <a:bodyPr/>
          <a:lstStyle/>
          <a:p>
            <a:fld id="{E5265080-FFCC-40C9-AD15-30EF96A60E84}" type="slidenum">
              <a:rPr lang="de-AT" smtClean="0"/>
              <a:pPr/>
              <a:t>3</a:t>
            </a:fld>
            <a:endParaRPr lang="de-AT"/>
          </a:p>
        </p:txBody>
      </p:sp>
    </p:spTree>
    <p:extLst>
      <p:ext uri="{BB962C8B-B14F-4D97-AF65-F5344CB8AC3E}">
        <p14:creationId xmlns:p14="http://schemas.microsoft.com/office/powerpoint/2010/main" val="610293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sz="1200">
                <a:ea typeface="Times New Roman" panose="02020603050405020304" pitchFamily="18" charset="0"/>
              </a:rPr>
              <a:t>Dieser historische Hintergrund ist sehr bedeutsam, will man das Smartphone in seiner Gefährlichkeit richtig einschätzen ohne zu katastrophaleren oder all zu sehr schwarzmalen </a:t>
            </a:r>
            <a:endParaRPr lang="de-DE" sz="1200">
              <a:ea typeface="Calibri" panose="020F0502020204030204" pitchFamily="34" charset="0"/>
            </a:endParaRPr>
          </a:p>
          <a:p>
            <a:endParaRPr lang="de-DE"/>
          </a:p>
        </p:txBody>
      </p:sp>
      <p:sp>
        <p:nvSpPr>
          <p:cNvPr id="4" name="Foliennummernplatzhalter 3"/>
          <p:cNvSpPr>
            <a:spLocks noGrp="1"/>
          </p:cNvSpPr>
          <p:nvPr>
            <p:ph type="sldNum" sz="quarter" idx="10"/>
          </p:nvPr>
        </p:nvSpPr>
        <p:spPr/>
        <p:txBody>
          <a:bodyPr/>
          <a:lstStyle/>
          <a:p>
            <a:fld id="{E5265080-FFCC-40C9-AD15-30EF96A60E84}" type="slidenum">
              <a:rPr lang="de-AT" smtClean="0"/>
              <a:pPr/>
              <a:t>4</a:t>
            </a:fld>
            <a:endParaRPr lang="de-AT"/>
          </a:p>
        </p:txBody>
      </p:sp>
    </p:spTree>
    <p:extLst>
      <p:ext uri="{BB962C8B-B14F-4D97-AF65-F5344CB8AC3E}">
        <p14:creationId xmlns:p14="http://schemas.microsoft.com/office/powerpoint/2010/main" val="249212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Die optischen als auch die taktile Informationen verschmelzen zu einer</a:t>
            </a:r>
            <a:r>
              <a:rPr lang="de-DE" baseline="0"/>
              <a:t> Wahrnehmung.</a:t>
            </a:r>
          </a:p>
          <a:p>
            <a:endParaRPr lang="de-DE" baseline="0"/>
          </a:p>
          <a:p>
            <a:endParaRPr lang="de-DE"/>
          </a:p>
        </p:txBody>
      </p:sp>
      <p:sp>
        <p:nvSpPr>
          <p:cNvPr id="4" name="Foliennummernplatzhalter 3"/>
          <p:cNvSpPr>
            <a:spLocks noGrp="1"/>
          </p:cNvSpPr>
          <p:nvPr>
            <p:ph type="sldNum" sz="quarter" idx="10"/>
          </p:nvPr>
        </p:nvSpPr>
        <p:spPr/>
        <p:txBody>
          <a:bodyPr/>
          <a:lstStyle/>
          <a:p>
            <a:fld id="{E5265080-FFCC-40C9-AD15-30EF96A60E84}" type="slidenum">
              <a:rPr lang="de-AT" smtClean="0"/>
              <a:pPr/>
              <a:t>6</a:t>
            </a:fld>
            <a:endParaRPr lang="de-AT"/>
          </a:p>
        </p:txBody>
      </p:sp>
    </p:spTree>
    <p:extLst>
      <p:ext uri="{BB962C8B-B14F-4D97-AF65-F5344CB8AC3E}">
        <p14:creationId xmlns:p14="http://schemas.microsoft.com/office/powerpoint/2010/main" val="20281791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baseline="0"/>
              <a:t>Kaum ein Gegenstand wird so häufig und intensiv befühlt und benutzt wie das eigene Smartphone.</a:t>
            </a:r>
          </a:p>
          <a:p>
            <a:endParaRPr lang="de-DE" baseline="0"/>
          </a:p>
          <a:p>
            <a:endParaRPr lang="de-DE"/>
          </a:p>
        </p:txBody>
      </p:sp>
      <p:sp>
        <p:nvSpPr>
          <p:cNvPr id="4" name="Foliennummernplatzhalter 3"/>
          <p:cNvSpPr>
            <a:spLocks noGrp="1"/>
          </p:cNvSpPr>
          <p:nvPr>
            <p:ph type="sldNum" sz="quarter" idx="10"/>
          </p:nvPr>
        </p:nvSpPr>
        <p:spPr/>
        <p:txBody>
          <a:bodyPr/>
          <a:lstStyle/>
          <a:p>
            <a:fld id="{E5265080-FFCC-40C9-AD15-30EF96A60E84}" type="slidenum">
              <a:rPr lang="de-AT" smtClean="0"/>
              <a:pPr/>
              <a:t>7</a:t>
            </a:fld>
            <a:endParaRPr lang="de-AT"/>
          </a:p>
        </p:txBody>
      </p:sp>
    </p:spTree>
    <p:extLst>
      <p:ext uri="{BB962C8B-B14F-4D97-AF65-F5344CB8AC3E}">
        <p14:creationId xmlns:p14="http://schemas.microsoft.com/office/powerpoint/2010/main" val="18659882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a:hlinkClick r:id="rId3"/>
              </a:rPr>
              <a:t>Zur Suche </a:t>
            </a:r>
            <a:r>
              <a:rPr lang="de-DE" err="1">
                <a:hlinkClick r:id="rId3"/>
              </a:rPr>
              <a:t>springen</a:t>
            </a:r>
            <a:r>
              <a:rPr lang="de-DE" b="1" err="1">
                <a:effectLst/>
              </a:rPr>
              <a:t>Neil</a:t>
            </a:r>
            <a:r>
              <a:rPr lang="de-DE" b="1">
                <a:effectLst/>
              </a:rPr>
              <a:t> </a:t>
            </a:r>
            <a:r>
              <a:rPr lang="de-DE" b="1" err="1">
                <a:effectLst/>
              </a:rPr>
              <a:t>Harbisson</a:t>
            </a:r>
            <a:r>
              <a:rPr lang="de-DE">
                <a:effectLst/>
              </a:rPr>
              <a:t> (* </a:t>
            </a:r>
            <a:r>
              <a:rPr lang="de-DE">
                <a:effectLst/>
                <a:hlinkClick r:id="rId4" tooltip="27. Juli"/>
              </a:rPr>
              <a:t>27. Juli</a:t>
            </a:r>
            <a:r>
              <a:rPr lang="de-DE">
                <a:effectLst/>
              </a:rPr>
              <a:t> </a:t>
            </a:r>
            <a:r>
              <a:rPr lang="de-DE">
                <a:effectLst/>
                <a:hlinkClick r:id="rId5" tooltip="1984"/>
              </a:rPr>
              <a:t>1984</a:t>
            </a:r>
            <a:r>
              <a:rPr lang="de-DE">
                <a:effectLst/>
              </a:rPr>
              <a:t>)</a:t>
            </a:r>
            <a:r>
              <a:rPr lang="de-DE" baseline="30000">
                <a:effectLst/>
                <a:hlinkClick r:id="rId6"/>
              </a:rPr>
              <a:t>[1]</a:t>
            </a:r>
            <a:r>
              <a:rPr lang="de-DE">
                <a:effectLst/>
              </a:rPr>
              <a:t> ist ein in </a:t>
            </a:r>
            <a:r>
              <a:rPr lang="de-DE">
                <a:effectLst/>
                <a:hlinkClick r:id="rId7" tooltip="Katalonien"/>
              </a:rPr>
              <a:t>Katalonien</a:t>
            </a:r>
            <a:r>
              <a:rPr lang="de-DE">
                <a:effectLst/>
              </a:rPr>
              <a:t>, </a:t>
            </a:r>
            <a:r>
              <a:rPr lang="de-DE">
                <a:effectLst/>
                <a:hlinkClick r:id="rId8" tooltip="Spanien"/>
              </a:rPr>
              <a:t>Spanien</a:t>
            </a:r>
            <a:r>
              <a:rPr lang="de-DE">
                <a:effectLst/>
              </a:rPr>
              <a:t>, aufgewachsener, britisch geborener Avantgarde-Künstler und Cyborg-Aktivist mit Sitz in </a:t>
            </a:r>
            <a:r>
              <a:rPr lang="de-DE">
                <a:effectLst/>
                <a:hlinkClick r:id="rId9" tooltip="New York City"/>
              </a:rPr>
              <a:t>New York City</a:t>
            </a:r>
            <a:r>
              <a:rPr lang="de-DE">
                <a:effectLst/>
              </a:rPr>
              <a:t>. Er ist der erste Mensch auf der Welt mit einer implantierten Antenne im Schädel und außerdem der erste offiziell von einer Regierung anerkannte </a:t>
            </a:r>
            <a:r>
              <a:rPr lang="de-DE">
                <a:effectLst/>
                <a:hlinkClick r:id="rId10" tooltip="Cyborg"/>
              </a:rPr>
              <a:t>Cyborg</a:t>
            </a:r>
            <a:r>
              <a:rPr lang="de-DE">
                <a:effectLst/>
              </a:rPr>
              <a:t>.</a:t>
            </a:r>
            <a:r>
              <a:rPr lang="de-DE" baseline="30000">
                <a:effectLst/>
                <a:hlinkClick r:id="rId11"/>
              </a:rPr>
              <a:t>[2]</a:t>
            </a:r>
            <a:r>
              <a:rPr lang="de-DE">
                <a:effectLst/>
              </a:rPr>
              <a:t> Seine Antenne benutzt hörbare Schwingungen in seinem Schädel, um ihm Informationen zu geben.</a:t>
            </a:r>
            <a:r>
              <a:rPr lang="de-DE" baseline="30000">
                <a:effectLst/>
                <a:hlinkClick r:id="rId12"/>
              </a:rPr>
              <a:t>[3]</a:t>
            </a:r>
            <a:r>
              <a:rPr lang="de-DE">
                <a:effectLst/>
              </a:rPr>
              <a:t> Dazu gehören Messungen von elektromagnetischer Strahlung, Telefonanrufe, Musik sowie Videos oder Bilder, die in Klänge übersetzt werden.</a:t>
            </a:r>
            <a:r>
              <a:rPr lang="de-DE" baseline="30000">
                <a:effectLst/>
                <a:hlinkClick r:id="rId13"/>
              </a:rPr>
              <a:t>[4]</a:t>
            </a:r>
            <a:r>
              <a:rPr lang="de-DE">
                <a:effectLst/>
              </a:rPr>
              <a:t> Seine </a:t>
            </a:r>
            <a:r>
              <a:rPr lang="de-DE">
                <a:effectLst/>
                <a:hlinkClick r:id="rId14" tooltip="Wi-Fi"/>
              </a:rPr>
              <a:t>Wi-Fi</a:t>
            </a:r>
            <a:r>
              <a:rPr lang="de-DE">
                <a:effectLst/>
              </a:rPr>
              <a:t>-Antenne erlaubt ihm auch, Signale und Daten von Satelliten zu empfangen.</a:t>
            </a:r>
            <a:r>
              <a:rPr lang="de-DE" baseline="30000">
                <a:effectLst/>
                <a:hlinkClick r:id="rId15"/>
              </a:rPr>
              <a:t>[5]</a:t>
            </a:r>
            <a:r>
              <a:rPr lang="de-DE">
                <a:effectLst/>
              </a:rPr>
              <a:t> </a:t>
            </a:r>
          </a:p>
          <a:p>
            <a:endParaRPr lang="de-DE"/>
          </a:p>
        </p:txBody>
      </p:sp>
      <p:sp>
        <p:nvSpPr>
          <p:cNvPr id="4" name="Foliennummernplatzhalter 3"/>
          <p:cNvSpPr>
            <a:spLocks noGrp="1"/>
          </p:cNvSpPr>
          <p:nvPr>
            <p:ph type="sldNum" sz="quarter" idx="10"/>
          </p:nvPr>
        </p:nvSpPr>
        <p:spPr/>
        <p:txBody>
          <a:bodyPr/>
          <a:lstStyle/>
          <a:p>
            <a:fld id="{E5265080-FFCC-40C9-AD15-30EF96A60E84}" type="slidenum">
              <a:rPr lang="de-AT" smtClean="0"/>
              <a:pPr/>
              <a:t>8</a:t>
            </a:fld>
            <a:endParaRPr lang="de-AT"/>
          </a:p>
        </p:txBody>
      </p:sp>
    </p:spTree>
    <p:extLst>
      <p:ext uri="{BB962C8B-B14F-4D97-AF65-F5344CB8AC3E}">
        <p14:creationId xmlns:p14="http://schemas.microsoft.com/office/powerpoint/2010/main" val="22009314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AT"/>
              <a:t>Early </a:t>
            </a:r>
            <a:r>
              <a:rPr lang="de-AT" err="1"/>
              <a:t>Adopter</a:t>
            </a:r>
            <a:r>
              <a:rPr lang="de-AT"/>
              <a:t>: Jene die neue</a:t>
            </a:r>
            <a:r>
              <a:rPr lang="de-AT" baseline="0"/>
              <a:t> Technologien zuerst nutzen, oft die Wegbereiter um Innovationen in den Alltag zu integrieren und daraus ein Allgemeingut machen</a:t>
            </a:r>
          </a:p>
          <a:p>
            <a:endParaRPr lang="de-AT" baseline="0"/>
          </a:p>
          <a:p>
            <a:r>
              <a:rPr lang="de-AT" baseline="0" err="1"/>
              <a:t>Smombies</a:t>
            </a:r>
            <a:r>
              <a:rPr lang="de-AT" baseline="0"/>
              <a:t>: </a:t>
            </a:r>
            <a:r>
              <a:rPr lang="de-AT" baseline="0" err="1"/>
              <a:t>Smartphonesüchtige</a:t>
            </a:r>
            <a:endParaRPr lang="de-AT"/>
          </a:p>
        </p:txBody>
      </p:sp>
      <p:sp>
        <p:nvSpPr>
          <p:cNvPr id="4" name="Foliennummernplatzhalter 3"/>
          <p:cNvSpPr>
            <a:spLocks noGrp="1"/>
          </p:cNvSpPr>
          <p:nvPr>
            <p:ph type="sldNum" sz="quarter" idx="10"/>
          </p:nvPr>
        </p:nvSpPr>
        <p:spPr/>
        <p:txBody>
          <a:bodyPr/>
          <a:lstStyle/>
          <a:p>
            <a:fld id="{E5265080-FFCC-40C9-AD15-30EF96A60E84}" type="slidenum">
              <a:rPr lang="de-AT" smtClean="0"/>
              <a:pPr/>
              <a:t>16</a:t>
            </a:fld>
            <a:endParaRPr lang="de-AT"/>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Shape 61"/>
          <p:cNvSpPr>
            <a:spLocks noGrp="1" noRot="1" noChangeAspect="1"/>
          </p:cNvSpPr>
          <p:nvPr>
            <p:ph type="sldImg"/>
          </p:nvPr>
        </p:nvSpPr>
        <p:spPr>
          <a:prstGeom prst="rect">
            <a:avLst/>
          </a:prstGeom>
        </p:spPr>
        <p:txBody>
          <a:bodyPr/>
          <a:lstStyle/>
          <a:p>
            <a:pPr lvl="0"/>
            <a:endParaRPr/>
          </a:p>
        </p:txBody>
      </p:sp>
      <p:sp>
        <p:nvSpPr>
          <p:cNvPr id="62" name="Shape 62"/>
          <p:cNvSpPr>
            <a:spLocks noGrp="1"/>
          </p:cNvSpPr>
          <p:nvPr>
            <p:ph type="body" sz="quarter" idx="1"/>
          </p:nvPr>
        </p:nvSpPr>
        <p:spPr>
          <a:prstGeom prst="rect">
            <a:avLst/>
          </a:prstGeom>
        </p:spPr>
        <p:txBody>
          <a:bodyPr/>
          <a:lstStyle/>
          <a:p>
            <a:pPr lvl="0">
              <a:defRPr sz="1800"/>
            </a:pPr>
            <a:r>
              <a:rPr sz="2200"/>
              <a:t>Mobiltelfon wird als Körperteil betrachtet da wir es ständig bei uns tragen und mit dem Daumen bedienen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a:t>71% schlafen in</a:t>
            </a:r>
            <a:r>
              <a:rPr lang="de-AT" baseline="0"/>
              <a:t> unmittelbarer Nähe zu ihrem Handy; in der Altersgruppe  18-24 schlafen sogar 34% mit dem Handy am Bett.</a:t>
            </a:r>
          </a:p>
          <a:p>
            <a:r>
              <a:rPr lang="de-AT" baseline="0"/>
              <a:t>Es scheint so, als ob das Smartphone nach dem Erwachen uns als erstes Element ins Bewusstsein kommt.</a:t>
            </a:r>
          </a:p>
          <a:p>
            <a:r>
              <a:rPr lang="de-AT" baseline="0"/>
              <a:t>Ein Viertel der Amerikaner ist bereits mit dem Smartphone in der Hand eingeschlafen, in der Altersgruppe der 18-24jährigen sind es sogar fast 50%.</a:t>
            </a:r>
            <a:endParaRPr lang="de-AT"/>
          </a:p>
        </p:txBody>
      </p:sp>
      <p:sp>
        <p:nvSpPr>
          <p:cNvPr id="4" name="Foliennummernplatzhalter 3"/>
          <p:cNvSpPr>
            <a:spLocks noGrp="1"/>
          </p:cNvSpPr>
          <p:nvPr>
            <p:ph type="sldNum" sz="quarter" idx="10"/>
          </p:nvPr>
        </p:nvSpPr>
        <p:spPr/>
        <p:txBody>
          <a:bodyPr/>
          <a:lstStyle/>
          <a:p>
            <a:fld id="{E5265080-FFCC-40C9-AD15-30EF96A60E84}" type="slidenum">
              <a:rPr lang="de-AT" smtClean="0"/>
              <a:pPr/>
              <a:t>19</a:t>
            </a:fld>
            <a:endParaRPr lang="de-AT"/>
          </a:p>
        </p:txBody>
      </p:sp>
    </p:spTree>
    <p:extLst>
      <p:ext uri="{BB962C8B-B14F-4D97-AF65-F5344CB8AC3E}">
        <p14:creationId xmlns:p14="http://schemas.microsoft.com/office/powerpoint/2010/main" val="17064946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a:t>82% erwägen</a:t>
            </a:r>
            <a:r>
              <a:rPr lang="de-AT" baseline="0"/>
              <a:t> umzukehren bzw. kehren um, wenn sie ihr Smartphone zu Hause vergessen haben. </a:t>
            </a:r>
          </a:p>
          <a:p>
            <a:r>
              <a:rPr lang="de-AT" baseline="0"/>
              <a:t>Lediglich 7% der Amerikaner nutzen im Urlaub ihr Smartphone nicht.</a:t>
            </a:r>
          </a:p>
          <a:p>
            <a:endParaRPr lang="de-AT" baseline="0"/>
          </a:p>
          <a:p>
            <a:r>
              <a:rPr lang="de-AT" baseline="0"/>
              <a:t>der typische junge Erwachsene sendet täglich 109,5 Textnachrichten und schaut zusätzlich 60 Mal auf sein Telefon pro Tag</a:t>
            </a:r>
            <a:endParaRPr lang="de-AT"/>
          </a:p>
        </p:txBody>
      </p:sp>
      <p:sp>
        <p:nvSpPr>
          <p:cNvPr id="4" name="Foliennummernplatzhalter 3"/>
          <p:cNvSpPr>
            <a:spLocks noGrp="1"/>
          </p:cNvSpPr>
          <p:nvPr>
            <p:ph type="sldNum" sz="quarter" idx="10"/>
          </p:nvPr>
        </p:nvSpPr>
        <p:spPr/>
        <p:txBody>
          <a:bodyPr/>
          <a:lstStyle/>
          <a:p>
            <a:fld id="{E5265080-FFCC-40C9-AD15-30EF96A60E84}" type="slidenum">
              <a:rPr lang="de-AT" smtClean="0"/>
              <a:pPr/>
              <a:t>21</a:t>
            </a:fld>
            <a:endParaRPr lang="de-AT"/>
          </a:p>
        </p:txBody>
      </p:sp>
    </p:spTree>
    <p:extLst>
      <p:ext uri="{BB962C8B-B14F-4D97-AF65-F5344CB8AC3E}">
        <p14:creationId xmlns:p14="http://schemas.microsoft.com/office/powerpoint/2010/main" val="30544048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a:t>Das bevorzugte Alter zum Kauf</a:t>
            </a:r>
            <a:r>
              <a:rPr lang="de-AT" baseline="0"/>
              <a:t> eines Smartphones liegt zwischen 13 und 15 Jahren.</a:t>
            </a:r>
            <a:endParaRPr lang="de-AT"/>
          </a:p>
        </p:txBody>
      </p:sp>
      <p:sp>
        <p:nvSpPr>
          <p:cNvPr id="4" name="Foliennummernplatzhalter 3"/>
          <p:cNvSpPr>
            <a:spLocks noGrp="1"/>
          </p:cNvSpPr>
          <p:nvPr>
            <p:ph type="sldNum" sz="quarter" idx="10"/>
          </p:nvPr>
        </p:nvSpPr>
        <p:spPr/>
        <p:txBody>
          <a:bodyPr/>
          <a:lstStyle/>
          <a:p>
            <a:fld id="{E5265080-FFCC-40C9-AD15-30EF96A60E84}" type="slidenum">
              <a:rPr lang="de-AT" smtClean="0"/>
              <a:pPr/>
              <a:t>22</a:t>
            </a:fld>
            <a:endParaRPr lang="de-AT"/>
          </a:p>
        </p:txBody>
      </p:sp>
    </p:spTree>
    <p:extLst>
      <p:ext uri="{BB962C8B-B14F-4D97-AF65-F5344CB8AC3E}">
        <p14:creationId xmlns:p14="http://schemas.microsoft.com/office/powerpoint/2010/main" val="30544048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a:t>Das bevorzugte Alter zum Kauf</a:t>
            </a:r>
            <a:r>
              <a:rPr lang="de-AT" baseline="0"/>
              <a:t> eines Smartphones liegt zwischen 13 und 15 Jahren.</a:t>
            </a:r>
            <a:endParaRPr lang="de-AT"/>
          </a:p>
        </p:txBody>
      </p:sp>
      <p:sp>
        <p:nvSpPr>
          <p:cNvPr id="4" name="Foliennummernplatzhalter 3"/>
          <p:cNvSpPr>
            <a:spLocks noGrp="1"/>
          </p:cNvSpPr>
          <p:nvPr>
            <p:ph type="sldNum" sz="quarter" idx="10"/>
          </p:nvPr>
        </p:nvSpPr>
        <p:spPr/>
        <p:txBody>
          <a:bodyPr/>
          <a:lstStyle/>
          <a:p>
            <a:fld id="{E5265080-FFCC-40C9-AD15-30EF96A60E84}" type="slidenum">
              <a:rPr lang="de-AT" smtClean="0"/>
              <a:pPr/>
              <a:t>23</a:t>
            </a:fld>
            <a:endParaRPr lang="de-AT"/>
          </a:p>
        </p:txBody>
      </p:sp>
    </p:spTree>
    <p:extLst>
      <p:ext uri="{BB962C8B-B14F-4D97-AF65-F5344CB8AC3E}">
        <p14:creationId xmlns:p14="http://schemas.microsoft.com/office/powerpoint/2010/main" val="30544048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AT"/>
              <a:t>Die APA hat die Aufnahme verschiedenster stoffungebundener Süchte in das DSM-5 deshalb verweigert, weil die Vielfalt und die Schärfe</a:t>
            </a:r>
            <a:r>
              <a:rPr lang="de-AT" baseline="0"/>
              <a:t> eine Abgrenzung zwischen den neu auftretenden Phänomenen nicht erlauben. Ferner seien Computer und Handy ja nur Mittel zum Zweck, dahinter stehen anderer Suchtformen wie Kaufsucht, </a:t>
            </a:r>
            <a:r>
              <a:rPr lang="de-AT" baseline="0" err="1"/>
              <a:t>Sexsucht</a:t>
            </a:r>
            <a:r>
              <a:rPr lang="de-AT" baseline="0"/>
              <a:t>, Spielsucht etc.</a:t>
            </a:r>
            <a:endParaRPr lang="de-AT"/>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Früher waren Strategien lesen oder mit Personen reden.</a:t>
            </a:r>
          </a:p>
          <a:p>
            <a:r>
              <a:rPr lang="de-DE"/>
              <a:t>Später reicht das Sehend</a:t>
            </a:r>
            <a:r>
              <a:rPr lang="de-DE" baseline="0"/>
              <a:t> er Bushaltestelle um automatisch zum Handy zu greifen.</a:t>
            </a:r>
          </a:p>
          <a:p>
            <a:endParaRPr lang="de-DE" baseline="0"/>
          </a:p>
          <a:p>
            <a:endParaRPr lang="de-DE" baseline="0"/>
          </a:p>
          <a:p>
            <a:endParaRPr lang="de-DE"/>
          </a:p>
        </p:txBody>
      </p:sp>
      <p:sp>
        <p:nvSpPr>
          <p:cNvPr id="4" name="Foliennummernplatzhalter 3"/>
          <p:cNvSpPr>
            <a:spLocks noGrp="1"/>
          </p:cNvSpPr>
          <p:nvPr>
            <p:ph type="sldNum" sz="quarter" idx="10"/>
          </p:nvPr>
        </p:nvSpPr>
        <p:spPr/>
        <p:txBody>
          <a:bodyPr/>
          <a:lstStyle/>
          <a:p>
            <a:fld id="{E5265080-FFCC-40C9-AD15-30EF96A60E84}" type="slidenum">
              <a:rPr lang="de-AT" smtClean="0"/>
              <a:pPr/>
              <a:t>28</a:t>
            </a:fld>
            <a:endParaRPr lang="de-AT"/>
          </a:p>
        </p:txBody>
      </p:sp>
    </p:spTree>
    <p:extLst>
      <p:ext uri="{BB962C8B-B14F-4D97-AF65-F5344CB8AC3E}">
        <p14:creationId xmlns:p14="http://schemas.microsoft.com/office/powerpoint/2010/main" val="33582920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a:t>„Droge“: PC, Handy, PC-Spiele,</a:t>
            </a:r>
            <a:r>
              <a:rPr lang="de-AT" baseline="0"/>
              <a:t> SNS, ….</a:t>
            </a:r>
          </a:p>
          <a:p>
            <a:endParaRPr lang="de-AT" baseline="0"/>
          </a:p>
          <a:p>
            <a:pPr marL="381000" algn="l" eaLnBrk="0" hangingPunct="0">
              <a:tabLst>
                <a:tab pos="1524000" algn="l"/>
              </a:tabLst>
            </a:pPr>
            <a:r>
              <a:rPr lang="de-DE" sz="1400" b="0">
                <a:solidFill>
                  <a:schemeClr val="accent2"/>
                </a:solidFill>
              </a:rPr>
              <a:t>Entwicklung: Ein wesentlicher Indikator für die seelische Befindlichkeit ist das </a:t>
            </a:r>
            <a:r>
              <a:rPr lang="de-DE" sz="1400" b="0">
                <a:solidFill>
                  <a:srgbClr val="FF0000"/>
                </a:solidFill>
              </a:rPr>
              <a:t>Selbstwertgefühl. </a:t>
            </a:r>
            <a:r>
              <a:rPr lang="de-DE" sz="1200" b="0">
                <a:solidFill>
                  <a:schemeClr val="accent2"/>
                </a:solidFill>
              </a:rPr>
              <a:t>Unser Selbstwertgefühl ergibt sich aus der </a:t>
            </a:r>
            <a:r>
              <a:rPr lang="de-DE" sz="1200" b="0">
                <a:solidFill>
                  <a:srgbClr val="FF0000"/>
                </a:solidFill>
              </a:rPr>
              <a:t>Wertschätzung</a:t>
            </a:r>
            <a:r>
              <a:rPr lang="de-DE" sz="1200" b="0">
                <a:solidFill>
                  <a:schemeClr val="accent2"/>
                </a:solidFill>
              </a:rPr>
              <a:t>, die wir in primären und sekundären Bezugsgruppen (Familie, Schule, Freunde) erfahren</a:t>
            </a:r>
            <a:endParaRPr lang="de-DE" sz="800" b="0">
              <a:solidFill>
                <a:schemeClr val="accent2"/>
              </a:solidFill>
            </a:endParaRPr>
          </a:p>
          <a:p>
            <a:endParaRPr lang="de-AT"/>
          </a:p>
        </p:txBody>
      </p:sp>
      <p:sp>
        <p:nvSpPr>
          <p:cNvPr id="4" name="Foliennummernplatzhalter 3"/>
          <p:cNvSpPr>
            <a:spLocks noGrp="1"/>
          </p:cNvSpPr>
          <p:nvPr>
            <p:ph type="sldNum" sz="quarter" idx="10"/>
          </p:nvPr>
        </p:nvSpPr>
        <p:spPr/>
        <p:txBody>
          <a:bodyPr/>
          <a:lstStyle/>
          <a:p>
            <a:fld id="{73D29CB6-A394-4919-88DC-9D89C1EB28B2}" type="slidenum">
              <a:rPr lang="de-AT" smtClean="0"/>
              <a:pPr/>
              <a:t>30</a:t>
            </a:fld>
            <a:endParaRPr lang="de-AT"/>
          </a:p>
        </p:txBody>
      </p:sp>
    </p:spTree>
    <p:extLst>
      <p:ext uri="{BB962C8B-B14F-4D97-AF65-F5344CB8AC3E}">
        <p14:creationId xmlns:p14="http://schemas.microsoft.com/office/powerpoint/2010/main" val="24773056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AT"/>
              <a:t>Wer kehrt in der Früh um und fährt zurück nach Hause, wenn er sein privates Handy vergessen hat?</a:t>
            </a:r>
          </a:p>
        </p:txBody>
      </p:sp>
      <p:sp>
        <p:nvSpPr>
          <p:cNvPr id="4" name="Foliennummernplatzhalter 3"/>
          <p:cNvSpPr>
            <a:spLocks noGrp="1"/>
          </p:cNvSpPr>
          <p:nvPr>
            <p:ph type="sldNum" sz="quarter" idx="10"/>
          </p:nvPr>
        </p:nvSpPr>
        <p:spPr/>
        <p:txBody>
          <a:bodyPr/>
          <a:lstStyle/>
          <a:p>
            <a:fld id="{E5265080-FFCC-40C9-AD15-30EF96A60E84}" type="slidenum">
              <a:rPr lang="de-AT" smtClean="0"/>
              <a:pPr/>
              <a:t>31</a:t>
            </a:fld>
            <a:endParaRPr lang="de-AT"/>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a:t>Als </a:t>
            </a:r>
            <a:r>
              <a:rPr lang="de-DE" err="1"/>
              <a:t>Nomophobie</a:t>
            </a:r>
            <a:r>
              <a:rPr lang="de-DE"/>
              <a:t> bezeichnet man die Angst, mobil unerreichbar für soziale und geschäftliche Kontakte zu sein. </a:t>
            </a:r>
            <a:r>
              <a:rPr lang="en-US" sz="1200" u="none" strike="noStrike" kern="1200">
                <a:solidFill>
                  <a:schemeClr val="tx1"/>
                </a:solidFill>
                <a:effectLst/>
                <a:latin typeface="+mn-lt"/>
                <a:ea typeface="+mn-ea"/>
                <a:cs typeface="+mn-cs"/>
              </a:rPr>
              <a:t>Experts say nomophobia could affect up to 53 per cent of mobile phone users, with 48 per cent of women and 58 per cent of men questioned admitting to experiencing feelings of anxiety when they run out of battery or credit, lose their phone or have no network coverage.</a:t>
            </a:r>
            <a:br>
              <a:rPr lang="en-US" sz="1200" u="none" strike="noStrike" kern="1200">
                <a:solidFill>
                  <a:schemeClr val="tx1"/>
                </a:solidFill>
                <a:effectLst/>
                <a:latin typeface="+mn-lt"/>
                <a:ea typeface="+mn-ea"/>
                <a:cs typeface="+mn-cs"/>
              </a:rPr>
            </a:br>
            <a:r>
              <a:rPr lang="en-US" sz="1200" u="none" strike="noStrike" kern="1200">
                <a:solidFill>
                  <a:schemeClr val="tx1"/>
                </a:solidFill>
                <a:effectLst/>
                <a:latin typeface="+mn-lt"/>
                <a:ea typeface="+mn-ea"/>
                <a:cs typeface="+mn-cs"/>
              </a:rPr>
              <a:t/>
            </a:r>
            <a:br>
              <a:rPr lang="en-US" sz="1200" u="none" strike="noStrike" kern="1200">
                <a:solidFill>
                  <a:schemeClr val="tx1"/>
                </a:solidFill>
                <a:effectLst/>
                <a:latin typeface="+mn-lt"/>
                <a:ea typeface="+mn-ea"/>
                <a:cs typeface="+mn-cs"/>
              </a:rPr>
            </a:br>
            <a:r>
              <a:rPr lang="en-US" sz="1200" u="none" strike="noStrike" kern="1200">
                <a:solidFill>
                  <a:schemeClr val="tx1"/>
                </a:solidFill>
                <a:effectLst/>
                <a:latin typeface="+mn-lt"/>
                <a:ea typeface="+mn-ea"/>
                <a:cs typeface="+mn-cs"/>
              </a:rPr>
              <a:t>Read more: </a:t>
            </a:r>
            <a:r>
              <a:rPr lang="en-US" sz="1200" u="none" strike="noStrike" kern="1200">
                <a:solidFill>
                  <a:schemeClr val="tx1"/>
                </a:solidFill>
                <a:effectLst/>
                <a:latin typeface="+mn-lt"/>
                <a:ea typeface="+mn-ea"/>
                <a:cs typeface="+mn-cs"/>
                <a:hlinkClick r:id="rId3"/>
              </a:rPr>
              <a:t>http://www.dailymail.co.uk/news/article-550610/Nomophobia-fear-mobile-phone-contact--plague-24-7-age.html#ixzz46qPmYdCI</a:t>
            </a:r>
            <a:r>
              <a:rPr lang="en-US" sz="1200" u="none" strike="noStrike" kern="1200">
                <a:solidFill>
                  <a:schemeClr val="tx1"/>
                </a:solidFill>
                <a:effectLst/>
                <a:latin typeface="+mn-lt"/>
                <a:ea typeface="+mn-ea"/>
                <a:cs typeface="+mn-cs"/>
              </a:rPr>
              <a:t> </a:t>
            </a:r>
            <a:br>
              <a:rPr lang="en-US" sz="1200" u="none" strike="noStrike" kern="1200">
                <a:solidFill>
                  <a:schemeClr val="tx1"/>
                </a:solidFill>
                <a:effectLst/>
                <a:latin typeface="+mn-lt"/>
                <a:ea typeface="+mn-ea"/>
                <a:cs typeface="+mn-cs"/>
              </a:rPr>
            </a:br>
            <a:r>
              <a:rPr lang="en-US" sz="1200" u="none" strike="noStrike" kern="1200">
                <a:solidFill>
                  <a:schemeClr val="tx1"/>
                </a:solidFill>
                <a:effectLst/>
                <a:latin typeface="+mn-lt"/>
                <a:ea typeface="+mn-ea"/>
                <a:cs typeface="+mn-cs"/>
              </a:rPr>
              <a:t>Follow us: </a:t>
            </a:r>
            <a:r>
              <a:rPr lang="en-US" sz="1200" u="none" strike="noStrike" kern="1200">
                <a:solidFill>
                  <a:schemeClr val="tx1"/>
                </a:solidFill>
                <a:effectLst/>
                <a:latin typeface="+mn-lt"/>
                <a:ea typeface="+mn-ea"/>
                <a:cs typeface="+mn-cs"/>
                <a:hlinkClick r:id="rId4"/>
              </a:rPr>
              <a:t>@</a:t>
            </a:r>
            <a:r>
              <a:rPr lang="en-US" sz="1200" u="none" strike="noStrike" kern="1200" err="1">
                <a:solidFill>
                  <a:schemeClr val="tx1"/>
                </a:solidFill>
                <a:effectLst/>
                <a:latin typeface="+mn-lt"/>
                <a:ea typeface="+mn-ea"/>
                <a:cs typeface="+mn-cs"/>
                <a:hlinkClick r:id="rId4"/>
              </a:rPr>
              <a:t>MailOnline</a:t>
            </a:r>
            <a:r>
              <a:rPr lang="en-US" sz="1200" u="none" strike="noStrike" kern="1200">
                <a:solidFill>
                  <a:schemeClr val="tx1"/>
                </a:solidFill>
                <a:effectLst/>
                <a:latin typeface="+mn-lt"/>
                <a:ea typeface="+mn-ea"/>
                <a:cs typeface="+mn-cs"/>
                <a:hlinkClick r:id="rId4"/>
              </a:rPr>
              <a:t> on Twitter</a:t>
            </a:r>
            <a:r>
              <a:rPr lang="en-US" sz="1200" u="none" strike="noStrike" kern="1200">
                <a:solidFill>
                  <a:schemeClr val="tx1"/>
                </a:solidFill>
                <a:effectLst/>
                <a:latin typeface="+mn-lt"/>
                <a:ea typeface="+mn-ea"/>
                <a:cs typeface="+mn-cs"/>
              </a:rPr>
              <a:t> | </a:t>
            </a:r>
            <a:r>
              <a:rPr lang="en-US" sz="1200" u="none" strike="noStrike" kern="1200" err="1">
                <a:solidFill>
                  <a:schemeClr val="tx1"/>
                </a:solidFill>
                <a:effectLst/>
                <a:latin typeface="+mn-lt"/>
                <a:ea typeface="+mn-ea"/>
                <a:cs typeface="+mn-cs"/>
                <a:hlinkClick r:id="rId5"/>
              </a:rPr>
              <a:t>DailyMail</a:t>
            </a:r>
            <a:r>
              <a:rPr lang="en-US" sz="1200" u="none" strike="noStrike" kern="1200">
                <a:solidFill>
                  <a:schemeClr val="tx1"/>
                </a:solidFill>
                <a:effectLst/>
                <a:latin typeface="+mn-lt"/>
                <a:ea typeface="+mn-ea"/>
                <a:cs typeface="+mn-cs"/>
                <a:hlinkClick r:id="rId5"/>
              </a:rPr>
              <a:t> on Facebook</a:t>
            </a:r>
            <a:r>
              <a:rPr lang="en-US" sz="1200" u="none" strike="noStrike" kern="1200">
                <a:solidFill>
                  <a:schemeClr val="tx1"/>
                </a:solidFill>
                <a:effectLst/>
                <a:latin typeface="+mn-lt"/>
                <a:ea typeface="+mn-ea"/>
                <a:cs typeface="+mn-cs"/>
              </a:rPr>
              <a:t/>
            </a:r>
            <a:br>
              <a:rPr lang="en-US" sz="1200" u="none" strike="noStrike" kern="1200">
                <a:solidFill>
                  <a:schemeClr val="tx1"/>
                </a:solidFill>
                <a:effectLst/>
                <a:latin typeface="+mn-lt"/>
                <a:ea typeface="+mn-ea"/>
                <a:cs typeface="+mn-cs"/>
              </a:rPr>
            </a:br>
            <a:r>
              <a:rPr lang="de-AT"/>
              <a:t>Unterschiedlichen Studien zufolge brauchen wir nach einer Ablenkung von 30 Sekunden zwischen fünf und 15 Minuten, um wieder konzentriert bei der Sache zu sein. Und an Ablenkung mangelt es nicht. »Mit dem Smartphone hat jeder die ständigen Unterbrechungen in der Tasche, die um unsere Aufmerksamkeit kämpfen«, sagt der Leipziger Philosoph Christoph </a:t>
            </a:r>
            <a:r>
              <a:rPr lang="de-AT" err="1"/>
              <a:t>Türcke</a:t>
            </a:r>
            <a:r>
              <a:rPr lang="de-AT"/>
              <a:t> , der ein Buch namens Erregte Gesellschaft geschrieben hat. »Jedes Mal, wenn wir unterwegs digital kommunizieren, fördern wir die Entwicklung zu dieser Unterbrechungsgesellschaft noch.« Viele Menschen lebten in einem Stand-by-Modus.  </a:t>
            </a:r>
          </a:p>
          <a:p>
            <a:pPr marL="0" marR="0" indent="0" algn="l" defTabSz="914400" rtl="0" eaLnBrk="1" fontAlgn="auto" latinLnBrk="0" hangingPunct="1">
              <a:lnSpc>
                <a:spcPct val="100000"/>
              </a:lnSpc>
              <a:spcBef>
                <a:spcPts val="0"/>
              </a:spcBef>
              <a:spcAft>
                <a:spcPts val="0"/>
              </a:spcAft>
              <a:buClrTx/>
              <a:buSzTx/>
              <a:buFontTx/>
              <a:buNone/>
              <a:tabLst/>
              <a:defRPr/>
            </a:pPr>
            <a:r>
              <a:rPr lang="de-AT"/>
              <a:t>»Weil die Informationen so bruchstückhaft sind, so kleinteilig, können wir kaum noch etwas Zusammenhängendes nachhaltig erfassen«, sagt Christoph </a:t>
            </a:r>
            <a:r>
              <a:rPr lang="de-AT" err="1"/>
              <a:t>Türcke</a:t>
            </a:r>
            <a:r>
              <a:rPr lang="de-AT"/>
              <a:t>. Ohne es zu merken, seien wir »fragmentierte Menschen« geworden.</a:t>
            </a:r>
          </a:p>
          <a:p>
            <a:endParaRPr lang="de-AT"/>
          </a:p>
        </p:txBody>
      </p:sp>
      <p:sp>
        <p:nvSpPr>
          <p:cNvPr id="4" name="Foliennummernplatzhalter 3"/>
          <p:cNvSpPr>
            <a:spLocks noGrp="1"/>
          </p:cNvSpPr>
          <p:nvPr>
            <p:ph type="sldNum" sz="quarter" idx="10"/>
          </p:nvPr>
        </p:nvSpPr>
        <p:spPr/>
        <p:txBody>
          <a:bodyPr/>
          <a:lstStyle/>
          <a:p>
            <a:fld id="{E5265080-FFCC-40C9-AD15-30EF96A60E84}" type="slidenum">
              <a:rPr lang="de-AT" smtClean="0"/>
              <a:pPr/>
              <a:t>32</a:t>
            </a:fld>
            <a:endParaRPr lang="de-AT"/>
          </a:p>
        </p:txBody>
      </p:sp>
    </p:spTree>
    <p:extLst>
      <p:ext uri="{BB962C8B-B14F-4D97-AF65-F5344CB8AC3E}">
        <p14:creationId xmlns:p14="http://schemas.microsoft.com/office/powerpoint/2010/main" val="27392474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a:t>27% Checken ihren </a:t>
            </a:r>
            <a:r>
              <a:rPr lang="de-AT" err="1"/>
              <a:t>Facebook</a:t>
            </a:r>
            <a:r>
              <a:rPr lang="de-AT"/>
              <a:t> </a:t>
            </a:r>
            <a:r>
              <a:rPr lang="de-AT" err="1"/>
              <a:t>Account</a:t>
            </a:r>
            <a:r>
              <a:rPr lang="de-AT"/>
              <a:t> direkt nach dem Aufstehen</a:t>
            </a:r>
          </a:p>
          <a:p>
            <a:pPr marL="0" marR="0" indent="0" algn="l" defTabSz="914400" rtl="0" eaLnBrk="1" fontAlgn="auto" latinLnBrk="0" hangingPunct="1">
              <a:lnSpc>
                <a:spcPct val="100000"/>
              </a:lnSpc>
              <a:spcBef>
                <a:spcPts val="0"/>
              </a:spcBef>
              <a:spcAft>
                <a:spcPts val="0"/>
              </a:spcAft>
              <a:buClrTx/>
              <a:buSzTx/>
              <a:buFontTx/>
              <a:buNone/>
              <a:tabLst/>
              <a:defRPr/>
            </a:pPr>
            <a:r>
              <a:rPr lang="de-AT"/>
              <a:t>Am Schwersten fällt es auf das Smartphone zu verzichten</a:t>
            </a:r>
          </a:p>
          <a:p>
            <a:pPr marL="0" marR="0" indent="0" algn="l" defTabSz="914400" rtl="0" eaLnBrk="1" fontAlgn="auto" latinLnBrk="0" hangingPunct="1">
              <a:lnSpc>
                <a:spcPct val="100000"/>
              </a:lnSpc>
              <a:spcBef>
                <a:spcPts val="0"/>
              </a:spcBef>
              <a:spcAft>
                <a:spcPts val="0"/>
              </a:spcAft>
              <a:buClrTx/>
              <a:buSzTx/>
              <a:buFontTx/>
              <a:buNone/>
              <a:tabLst/>
              <a:defRPr/>
            </a:pPr>
            <a:r>
              <a:rPr lang="de-AT"/>
              <a:t>Ein weiteres Phänomen ist die hohe </a:t>
            </a:r>
            <a:r>
              <a:rPr lang="de-AT" err="1"/>
              <a:t>Ablenkbarkeit</a:t>
            </a:r>
            <a:r>
              <a:rPr lang="de-AT"/>
              <a:t> durch Smartphones, wir benötigen im Durchschnitt 15 min um uns wieder konzentrieren</a:t>
            </a:r>
            <a:r>
              <a:rPr lang="de-AT" baseline="0"/>
              <a:t> zu können.</a:t>
            </a:r>
          </a:p>
          <a:p>
            <a:pPr marL="0" marR="0" indent="0" algn="l" defTabSz="914400" rtl="0" eaLnBrk="1" fontAlgn="auto" latinLnBrk="0" hangingPunct="1">
              <a:lnSpc>
                <a:spcPct val="100000"/>
              </a:lnSpc>
              <a:spcBef>
                <a:spcPts val="0"/>
              </a:spcBef>
              <a:spcAft>
                <a:spcPts val="0"/>
              </a:spcAft>
              <a:buClrTx/>
              <a:buSzTx/>
              <a:buFontTx/>
              <a:buNone/>
              <a:tabLst/>
              <a:defRPr/>
            </a:pPr>
            <a:r>
              <a:rPr lang="de-AT" baseline="0"/>
              <a:t>Des Weiteren gibt es Studien zur erhöhten Unfallneigung.</a:t>
            </a:r>
            <a:endParaRPr lang="de-AT"/>
          </a:p>
        </p:txBody>
      </p:sp>
      <p:sp>
        <p:nvSpPr>
          <p:cNvPr id="4" name="Foliennummernplatzhalter 3"/>
          <p:cNvSpPr>
            <a:spLocks noGrp="1"/>
          </p:cNvSpPr>
          <p:nvPr>
            <p:ph type="sldNum" sz="quarter" idx="10"/>
          </p:nvPr>
        </p:nvSpPr>
        <p:spPr/>
        <p:txBody>
          <a:bodyPr/>
          <a:lstStyle/>
          <a:p>
            <a:fld id="{E5265080-FFCC-40C9-AD15-30EF96A60E84}" type="slidenum">
              <a:rPr lang="de-AT" smtClean="0"/>
              <a:pPr/>
              <a:t>33</a:t>
            </a:fld>
            <a:endParaRPr lang="de-AT"/>
          </a:p>
        </p:txBody>
      </p:sp>
    </p:spTree>
    <p:extLst>
      <p:ext uri="{BB962C8B-B14F-4D97-AF65-F5344CB8AC3E}">
        <p14:creationId xmlns:p14="http://schemas.microsoft.com/office/powerpoint/2010/main" val="27392474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kern="1200">
                <a:solidFill>
                  <a:schemeClr val="tx1"/>
                </a:solidFill>
                <a:effectLst/>
                <a:latin typeface="+mn-lt"/>
                <a:ea typeface="+mn-ea"/>
                <a:cs typeface="+mn-cs"/>
              </a:rPr>
              <a:t>Extravertierte Menschen sind: gesellig, unbedacht/leichtfertig, dominant, abenteuerlustig, impulsiv, risikofreudig, ausdrucksstark, aktiv</a:t>
            </a:r>
          </a:p>
          <a:p>
            <a:r>
              <a:rPr lang="de-DE" sz="1200" kern="1200">
                <a:solidFill>
                  <a:schemeClr val="tx1"/>
                </a:solidFill>
                <a:effectLst/>
                <a:latin typeface="+mn-lt"/>
                <a:ea typeface="+mn-ea"/>
                <a:cs typeface="+mn-cs"/>
              </a:rPr>
              <a:t> </a:t>
            </a:r>
          </a:p>
          <a:p>
            <a:r>
              <a:rPr lang="de-DE" sz="1200" kern="1200">
                <a:solidFill>
                  <a:schemeClr val="tx1"/>
                </a:solidFill>
                <a:effectLst/>
                <a:latin typeface="+mn-lt"/>
                <a:ea typeface="+mn-ea"/>
                <a:cs typeface="+mn-cs"/>
              </a:rPr>
              <a:t>Neurotizismus: Neigung zu Nervosität, Reizbarkeit, Launenhaftigkeit, Neigung zu Unsicherheit und Verlegenheit, Klagen über Ärger und Ängste, Klagen über körperliche Schmerzen (Kopfschmerzen, Magenbeschwerden, Schwindelanfälle etc.), Neigung zu Traurigkeit und Melancholie, Sehr sensibel auf Stress reagierend, Eher negative Affektlage</a:t>
            </a:r>
          </a:p>
          <a:p>
            <a:pPr lvl="0"/>
            <a:r>
              <a:rPr lang="de-DE" sz="1200" kern="1200">
                <a:solidFill>
                  <a:schemeClr val="tx1"/>
                </a:solidFill>
                <a:effectLst/>
                <a:latin typeface="+mn-lt"/>
                <a:ea typeface="+mn-ea"/>
                <a:cs typeface="+mn-cs"/>
              </a:rPr>
              <a:t>Dauerhafte Unzufriedenheit</a:t>
            </a:r>
          </a:p>
          <a:p>
            <a:r>
              <a:rPr lang="de-DE" sz="1200" kern="1200">
                <a:solidFill>
                  <a:schemeClr val="tx1"/>
                </a:solidFill>
                <a:effectLst/>
                <a:latin typeface="+mn-lt"/>
                <a:ea typeface="+mn-ea"/>
                <a:cs typeface="+mn-cs"/>
              </a:rPr>
              <a:t> </a:t>
            </a:r>
          </a:p>
          <a:p>
            <a:r>
              <a:rPr lang="de-DE" sz="1200" kern="1200">
                <a:solidFill>
                  <a:schemeClr val="tx1"/>
                </a:solidFill>
                <a:effectLst/>
                <a:latin typeface="+mn-lt"/>
                <a:ea typeface="+mn-ea"/>
                <a:cs typeface="+mn-cs"/>
              </a:rPr>
              <a:t>Billigung et al., 2015 </a:t>
            </a:r>
            <a:r>
              <a:rPr lang="de-DE" sz="1200" kern="1200" err="1">
                <a:solidFill>
                  <a:schemeClr val="tx1"/>
                </a:solidFill>
                <a:effectLst/>
                <a:latin typeface="+mn-lt"/>
                <a:ea typeface="+mn-ea"/>
                <a:cs typeface="+mn-cs"/>
              </a:rPr>
              <a:t>Curr</a:t>
            </a:r>
            <a:r>
              <a:rPr lang="de-DE" sz="1200" kern="1200">
                <a:solidFill>
                  <a:schemeClr val="tx1"/>
                </a:solidFill>
                <a:effectLst/>
                <a:latin typeface="+mn-lt"/>
                <a:ea typeface="+mn-ea"/>
                <a:cs typeface="+mn-cs"/>
              </a:rPr>
              <a:t> </a:t>
            </a:r>
            <a:r>
              <a:rPr lang="de-DE" sz="1200" kern="1200" err="1">
                <a:solidFill>
                  <a:schemeClr val="tx1"/>
                </a:solidFill>
                <a:effectLst/>
                <a:latin typeface="+mn-lt"/>
                <a:ea typeface="+mn-ea"/>
                <a:cs typeface="+mn-cs"/>
              </a:rPr>
              <a:t>Addict</a:t>
            </a:r>
            <a:r>
              <a:rPr lang="de-DE" sz="1200" kern="1200">
                <a:solidFill>
                  <a:schemeClr val="tx1"/>
                </a:solidFill>
                <a:effectLst/>
                <a:latin typeface="+mn-lt"/>
                <a:ea typeface="+mn-ea"/>
                <a:cs typeface="+mn-cs"/>
              </a:rPr>
              <a:t> Rep (2015) 2:156–162</a:t>
            </a:r>
          </a:p>
          <a:p>
            <a:endParaRPr lang="de-DE"/>
          </a:p>
        </p:txBody>
      </p:sp>
      <p:sp>
        <p:nvSpPr>
          <p:cNvPr id="4" name="Foliennummernplatzhalter 3"/>
          <p:cNvSpPr>
            <a:spLocks noGrp="1"/>
          </p:cNvSpPr>
          <p:nvPr>
            <p:ph type="sldNum" sz="quarter" idx="10"/>
          </p:nvPr>
        </p:nvSpPr>
        <p:spPr/>
        <p:txBody>
          <a:bodyPr/>
          <a:lstStyle/>
          <a:p>
            <a:fld id="{E5265080-FFCC-40C9-AD15-30EF96A60E84}" type="slidenum">
              <a:rPr lang="de-AT" smtClean="0"/>
              <a:pPr/>
              <a:t>35</a:t>
            </a:fld>
            <a:endParaRPr lang="de-AT"/>
          </a:p>
        </p:txBody>
      </p:sp>
    </p:spTree>
    <p:extLst>
      <p:ext uri="{BB962C8B-B14F-4D97-AF65-F5344CB8AC3E}">
        <p14:creationId xmlns:p14="http://schemas.microsoft.com/office/powerpoint/2010/main" val="35456695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Folienbildplatzhalter 1"/>
          <p:cNvSpPr>
            <a:spLocks noGrp="1" noRot="1" noChangeAspect="1"/>
          </p:cNvSpPr>
          <p:nvPr>
            <p:ph type="sldImg"/>
          </p:nvPr>
        </p:nvSpPr>
        <p:spPr>
          <a:ln/>
        </p:spPr>
      </p:sp>
      <p:sp>
        <p:nvSpPr>
          <p:cNvPr id="57346" name="Notizenplatzhalt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sz="1200" kern="1200">
                <a:solidFill>
                  <a:schemeClr val="tx1"/>
                </a:solidFill>
                <a:effectLst/>
                <a:latin typeface="+mn-lt"/>
                <a:ea typeface="+mn-ea"/>
                <a:cs typeface="+mn-cs"/>
              </a:rPr>
              <a:t>Facebook alleine hat aktuell fast 1,8 Mrd. Nutzer weltweit. 1 Instagram hat immerhin schon 700 Mio. Nutzer 2 , WhatsApp wird von 1,3 Mrd. Menschen genutzt.</a:t>
            </a:r>
          </a:p>
          <a:p>
            <a:endParaRPr lang="de-DE" altLang="de-DE">
              <a:latin typeface="Times New Roman" panose="02020603050405020304" pitchFamily="18" charset="0"/>
            </a:endParaRPr>
          </a:p>
        </p:txBody>
      </p:sp>
      <p:sp>
        <p:nvSpPr>
          <p:cNvPr id="57347" name="Foliennummernplatzhalt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MS PGothic" panose="020B0600070205080204" pitchFamily="34" charset="-128"/>
              </a:defRPr>
            </a:lvl1pPr>
            <a:lvl2pPr marL="742950" indent="-285750" eaLnBrk="0" hangingPunct="0">
              <a:defRPr sz="2400">
                <a:solidFill>
                  <a:schemeClr val="tx1"/>
                </a:solidFill>
                <a:latin typeface="Arial" panose="020B0604020202020204" pitchFamily="34" charset="0"/>
                <a:ea typeface="MS PGothic" panose="020B0600070205080204" pitchFamily="34" charset="-128"/>
              </a:defRPr>
            </a:lvl2pPr>
            <a:lvl3pPr marL="1143000" indent="-228600" eaLnBrk="0" hangingPunct="0">
              <a:defRPr sz="2400">
                <a:solidFill>
                  <a:schemeClr val="tx1"/>
                </a:solidFill>
                <a:latin typeface="Arial" panose="020B0604020202020204" pitchFamily="34" charset="0"/>
                <a:ea typeface="MS PGothic" panose="020B0600070205080204" pitchFamily="34" charset="-128"/>
              </a:defRPr>
            </a:lvl3pPr>
            <a:lvl4pPr marL="1600200" indent="-228600" eaLnBrk="0" hangingPunct="0">
              <a:defRPr sz="2400">
                <a:solidFill>
                  <a:schemeClr val="tx1"/>
                </a:solidFill>
                <a:latin typeface="Arial" panose="020B0604020202020204" pitchFamily="34" charset="0"/>
                <a:ea typeface="MS PGothic" panose="020B0600070205080204" pitchFamily="34" charset="-128"/>
              </a:defRPr>
            </a:lvl4pPr>
            <a:lvl5pPr marL="2057400" indent="-228600" eaLnBrk="0" hangingPunct="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fld id="{DB5B84C5-5249-46C1-9728-DE817325117B}" type="slidenum">
              <a:rPr lang="de-AT" altLang="de-DE" sz="1200">
                <a:latin typeface="Times New Roman" panose="02020603050405020304" pitchFamily="18" charset="0"/>
              </a:rPr>
              <a:pPr eaLnBrk="1" hangingPunct="1"/>
              <a:t>36</a:t>
            </a:fld>
            <a:endParaRPr lang="de-AT" altLang="de-DE" sz="1200">
              <a:latin typeface="Times New Roman" panose="02020603050405020304" pitchFamily="18" charset="0"/>
            </a:endParaRPr>
          </a:p>
        </p:txBody>
      </p:sp>
    </p:spTree>
    <p:extLst>
      <p:ext uri="{BB962C8B-B14F-4D97-AF65-F5344CB8AC3E}">
        <p14:creationId xmlns:p14="http://schemas.microsoft.com/office/powerpoint/2010/main" val="33260975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Song et al. (1014):</a:t>
            </a:r>
            <a:r>
              <a:rPr lang="de-DE" baseline="0"/>
              <a:t> insbesondere reagieren einsame und sozial zurückgezogene Personen vermehrt mit Facebook-Nutzung</a:t>
            </a:r>
            <a:endParaRPr lang="de-DE"/>
          </a:p>
        </p:txBody>
      </p:sp>
      <p:sp>
        <p:nvSpPr>
          <p:cNvPr id="4" name="Foliennummernplatzhalter 3"/>
          <p:cNvSpPr>
            <a:spLocks noGrp="1"/>
          </p:cNvSpPr>
          <p:nvPr>
            <p:ph type="sldNum" sz="quarter" idx="10"/>
          </p:nvPr>
        </p:nvSpPr>
        <p:spPr/>
        <p:txBody>
          <a:bodyPr/>
          <a:lstStyle/>
          <a:p>
            <a:fld id="{E5265080-FFCC-40C9-AD15-30EF96A60E84}" type="slidenum">
              <a:rPr lang="de-AT" smtClean="0"/>
              <a:pPr/>
              <a:t>37</a:t>
            </a:fld>
            <a:endParaRPr lang="de-AT"/>
          </a:p>
        </p:txBody>
      </p:sp>
    </p:spTree>
    <p:extLst>
      <p:ext uri="{BB962C8B-B14F-4D97-AF65-F5344CB8AC3E}">
        <p14:creationId xmlns:p14="http://schemas.microsoft.com/office/powerpoint/2010/main" val="2864519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Folienbildplatzhalter 1"/>
          <p:cNvSpPr>
            <a:spLocks noGrp="1" noRot="1" noChangeAspect="1"/>
          </p:cNvSpPr>
          <p:nvPr>
            <p:ph type="sldImg"/>
          </p:nvPr>
        </p:nvSpPr>
        <p:spPr>
          <a:ln/>
        </p:spPr>
      </p:sp>
      <p:sp>
        <p:nvSpPr>
          <p:cNvPr id="58370" name="Notizenplatzhalt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de-DE" altLang="de-DE">
                <a:latin typeface="Times New Roman" pitchFamily="18" charset="0"/>
              </a:rPr>
              <a:t>1 Milliarde Menschen nütz Facebook!</a:t>
            </a:r>
          </a:p>
          <a:p>
            <a:r>
              <a:rPr lang="de-DE" altLang="de-DE">
                <a:latin typeface="Times New Roman" pitchFamily="18" charset="0"/>
              </a:rPr>
              <a:t>Wer mit 20a viele reale Freunde hat, kann bedenkenlos diese über online pflegen</a:t>
            </a:r>
          </a:p>
        </p:txBody>
      </p:sp>
      <p:sp>
        <p:nvSpPr>
          <p:cNvPr id="58371" name="Foliennummernplatzhalt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8E125FEF-AD03-4DDB-9D17-B7B8E4E9C54B}" type="slidenum">
              <a:rPr lang="de-AT" altLang="de-DE" sz="1200">
                <a:latin typeface="Times New Roman" pitchFamily="18" charset="0"/>
              </a:rPr>
              <a:pPr eaLnBrk="1" hangingPunct="1"/>
              <a:t>38</a:t>
            </a:fld>
            <a:endParaRPr lang="de-AT" altLang="de-DE" sz="1200">
              <a:latin typeface="Times New Roman" pitchFamily="18" charset="0"/>
            </a:endParaRPr>
          </a:p>
        </p:txBody>
      </p:sp>
    </p:spTree>
    <p:extLst>
      <p:ext uri="{BB962C8B-B14F-4D97-AF65-F5344CB8AC3E}">
        <p14:creationId xmlns:p14="http://schemas.microsoft.com/office/powerpoint/2010/main" val="311200949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rtl="0"/>
            <a:r>
              <a:rPr lang="de-DE"/>
              <a:t>In Österreich war Cyber-</a:t>
            </a:r>
            <a:r>
              <a:rPr lang="de-DE" err="1"/>
              <a:t>Grooming</a:t>
            </a:r>
            <a:r>
              <a:rPr lang="de-DE"/>
              <a:t> bis 2012 legal. Dies änderte sich mit der Strafgesetznovelle 2011, die am 1. Januar 2012 in Kraft trat und Cyber-</a:t>
            </a:r>
            <a:r>
              <a:rPr lang="de-DE" err="1"/>
              <a:t>Grooming</a:t>
            </a:r>
            <a:r>
              <a:rPr lang="de-DE"/>
              <a:t> bei unter 14-jährigen Personen verbietet. Der neu geschaffene § 208a </a:t>
            </a:r>
            <a:r>
              <a:rPr lang="de-DE">
                <a:hlinkClick r:id="rId3" tooltip="Strafgesetzbuch (Österreich)"/>
              </a:rPr>
              <a:t>StGB</a:t>
            </a:r>
            <a:r>
              <a:rPr lang="de-DE"/>
              <a:t> lautet:</a:t>
            </a:r>
          </a:p>
          <a:p>
            <a:pPr rtl="0"/>
            <a:r>
              <a:rPr lang="de-DE">
                <a:effectLst/>
              </a:rPr>
              <a:t>„(1) Wer einer </a:t>
            </a:r>
            <a:r>
              <a:rPr lang="de-DE">
                <a:effectLst/>
                <a:hlinkClick r:id="rId4" tooltip="Unmündigkeit"/>
              </a:rPr>
              <a:t>unmündigen</a:t>
            </a:r>
            <a:r>
              <a:rPr lang="de-DE">
                <a:effectLst/>
              </a:rPr>
              <a:t> Person in der Absicht, an ihr eine strafbare Handlung nach den §§ 201 bis 207a Abs. 1 Z 1 zu begehen</a:t>
            </a:r>
            <a:r>
              <a:rPr lang="de-DE" baseline="30000">
                <a:effectLst/>
                <a:hlinkClick r:id="rId5"/>
              </a:rPr>
              <a:t>[Anm. 1]</a:t>
            </a:r>
            <a:r>
              <a:rPr lang="de-DE">
                <a:effectLst/>
              </a:rPr>
              <a:t>,</a:t>
            </a:r>
            <a:br>
              <a:rPr lang="de-DE">
                <a:effectLst/>
              </a:rPr>
            </a:br>
            <a:r>
              <a:rPr lang="de-DE">
                <a:effectLst/>
              </a:rPr>
              <a:t>1. im Wege einer Telekommunikation, unter Verwendung eines Computersystems oder</a:t>
            </a:r>
            <a:br>
              <a:rPr lang="de-DE">
                <a:effectLst/>
              </a:rPr>
            </a:br>
            <a:r>
              <a:rPr lang="de-DE">
                <a:effectLst/>
              </a:rPr>
              <a:t>2. auf sonstige Art unter Täuschung über seine Absicht ein persönliches Treffen vorschlägt oder ein solches mit ihr vereinbart und eine konkrete Vorbereitungshandlung zur Durchführung des persönlichen Treffens mit dieser Person setzt,</a:t>
            </a:r>
            <a:br>
              <a:rPr lang="de-DE">
                <a:effectLst/>
              </a:rPr>
            </a:br>
            <a:r>
              <a:rPr lang="de-DE">
                <a:effectLst/>
              </a:rPr>
              <a:t>ist mit Freiheitsstrafe bis zu zwei Jahren zu bestrafen.</a:t>
            </a:r>
            <a:br>
              <a:rPr lang="de-DE">
                <a:effectLst/>
              </a:rPr>
            </a:br>
            <a:r>
              <a:rPr lang="de-DE">
                <a:effectLst/>
              </a:rPr>
              <a:t>(2) Nach Abs. 1 ist nicht zu bestrafen, wer freiwillig und bevor die Behörde (§ 151 Abs. 3) von seinem Verschulden erfahren hat, sein Vorhaben aufgibt und der Behörde sein Verschulden offenbart.“</a:t>
            </a:r>
          </a:p>
          <a:p>
            <a:pPr rtl="0"/>
            <a:r>
              <a:rPr lang="de-DE"/>
              <a:t>angesprochenen strafbaren Handlungen handelt es sich um </a:t>
            </a:r>
            <a:r>
              <a:rPr lang="de-DE">
                <a:hlinkClick r:id="rId6" tooltip="Vergewaltigung"/>
              </a:rPr>
              <a:t>Vergewaltigung</a:t>
            </a:r>
            <a:r>
              <a:rPr lang="de-DE"/>
              <a:t>, </a:t>
            </a:r>
            <a:r>
              <a:rPr lang="de-DE">
                <a:hlinkClick r:id="rId7" tooltip="Geschlechtliche Nötigung"/>
              </a:rPr>
              <a:t>geschlechtliche Nötigung</a:t>
            </a:r>
            <a:r>
              <a:rPr lang="de-DE"/>
              <a:t>, </a:t>
            </a:r>
            <a:r>
              <a:rPr lang="de-DE">
                <a:hlinkClick r:id="rId8" tooltip="Sexueller Missbrauch von Unmündigen"/>
              </a:rPr>
              <a:t>(schweren) sexuellen Missbrauch</a:t>
            </a:r>
            <a:r>
              <a:rPr lang="de-DE"/>
              <a:t>, und die </a:t>
            </a:r>
            <a:r>
              <a:rPr lang="de-DE">
                <a:hlinkClick r:id="rId9" tooltip="Kinderpornografie"/>
              </a:rPr>
              <a:t>Herstellung von pornographischen Darstellungen</a:t>
            </a:r>
            <a:r>
              <a:rPr lang="de-DE"/>
              <a:t>.</a:t>
            </a:r>
          </a:p>
          <a:p>
            <a:pPr rtl="0"/>
            <a:r>
              <a:rPr lang="de-DE"/>
              <a:t>Das österreichische Recht verbietet somit nicht nur Cyber-</a:t>
            </a:r>
            <a:r>
              <a:rPr lang="de-DE" err="1"/>
              <a:t>Grooming</a:t>
            </a:r>
            <a:r>
              <a:rPr lang="de-DE"/>
              <a:t> an sich, sondern auch die Kontaktaufnahme zu sexuellen Zwecken im realen Raum.</a:t>
            </a:r>
          </a:p>
          <a:p>
            <a:pPr rtl="0"/>
            <a:endParaRPr lang="de-DE"/>
          </a:p>
          <a:p>
            <a:r>
              <a:rPr lang="de-DE" altLang="de-DE"/>
              <a:t>„</a:t>
            </a:r>
            <a:r>
              <a:rPr lang="de-DE" altLang="de-DE" err="1"/>
              <a:t>Cybersexzess</a:t>
            </a:r>
            <a:r>
              <a:rPr lang="de-DE" altLang="de-DE"/>
              <a:t>“: </a:t>
            </a:r>
            <a:r>
              <a:rPr lang="de-DE" altLang="de-DE" sz="1200"/>
              <a:t>Das Internet dient lediglich dazu, erotische und pornographische Inhalte zur Selbstbefriedigung zu liefern oder rasche Kontakte mit häufig wechselnden Geschlechtspartnern herzustellen,</a:t>
            </a:r>
            <a:r>
              <a:rPr lang="de-DE" altLang="de-DE" sz="1200" baseline="0"/>
              <a:t> </a:t>
            </a:r>
            <a:r>
              <a:rPr lang="de-DE" altLang="de-DE" sz="1200"/>
              <a:t>Unbegrenzte Möglichkeit pornografischer Websites, gegenseitiges Beobachten mittels Webcams, Austausch taktiler Manipulationen mittels Ganzkörperanzügen (</a:t>
            </a:r>
            <a:r>
              <a:rPr lang="de-DE" altLang="de-DE" sz="1200" err="1"/>
              <a:t>data</a:t>
            </a:r>
            <a:r>
              <a:rPr lang="de-DE" altLang="de-DE" sz="1200"/>
              <a:t> </a:t>
            </a:r>
            <a:r>
              <a:rPr lang="de-DE" altLang="de-DE" sz="1200" err="1"/>
              <a:t>suit</a:t>
            </a:r>
            <a:r>
              <a:rPr lang="de-DE" altLang="de-DE"/>
              <a:t>)</a:t>
            </a:r>
          </a:p>
          <a:p>
            <a:pPr rtl="0"/>
            <a:endParaRPr lang="de-DE"/>
          </a:p>
          <a:p>
            <a:pPr marL="0" marR="0" indent="0" algn="l" defTabSz="914400" rtl="0" eaLnBrk="1" fontAlgn="auto" latinLnBrk="0" hangingPunct="1">
              <a:lnSpc>
                <a:spcPct val="100000"/>
              </a:lnSpc>
              <a:spcBef>
                <a:spcPts val="0"/>
              </a:spcBef>
              <a:spcAft>
                <a:spcPts val="0"/>
              </a:spcAft>
              <a:buClrTx/>
              <a:buSzTx/>
              <a:buFontTx/>
              <a:buNone/>
              <a:tabLst/>
              <a:defRPr/>
            </a:pPr>
            <a:r>
              <a:rPr lang="de-DE" sz="1200"/>
              <a:t>55% der Deutschen </a:t>
            </a:r>
            <a:r>
              <a:rPr lang="de-DE" sz="1200" err="1"/>
              <a:t>googlen</a:t>
            </a:r>
            <a:r>
              <a:rPr lang="de-DE" sz="1200"/>
              <a:t> Krankheitssymptome bevor sie zum Arzt gehen (Steigerung!)</a:t>
            </a:r>
          </a:p>
          <a:p>
            <a:endParaRPr lang="de-AT"/>
          </a:p>
        </p:txBody>
      </p:sp>
      <p:sp>
        <p:nvSpPr>
          <p:cNvPr id="4" name="Foliennummernplatzhalter 3"/>
          <p:cNvSpPr>
            <a:spLocks noGrp="1"/>
          </p:cNvSpPr>
          <p:nvPr>
            <p:ph type="sldNum" sz="quarter" idx="10"/>
          </p:nvPr>
        </p:nvSpPr>
        <p:spPr/>
        <p:txBody>
          <a:bodyPr/>
          <a:lstStyle/>
          <a:p>
            <a:fld id="{73D29CB6-A394-4919-88DC-9D89C1EB28B2}" type="slidenum">
              <a:rPr lang="de-AT" smtClean="0"/>
              <a:pPr/>
              <a:t>39</a:t>
            </a:fld>
            <a:endParaRPr lang="de-AT"/>
          </a:p>
        </p:txBody>
      </p:sp>
    </p:spTree>
    <p:extLst>
      <p:ext uri="{BB962C8B-B14F-4D97-AF65-F5344CB8AC3E}">
        <p14:creationId xmlns:p14="http://schemas.microsoft.com/office/powerpoint/2010/main" val="41334629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err="1"/>
              <a:t>Christakis</a:t>
            </a:r>
            <a:r>
              <a:rPr lang="de-AT"/>
              <a:t>: Übersichtsarbeit weiter Range (Bereich)</a:t>
            </a:r>
            <a:r>
              <a:rPr lang="de-AT" baseline="0"/>
              <a:t> da immer noch keine Einheitliche Nomenklatur Begriffsdefinition besteht</a:t>
            </a:r>
            <a:endParaRPr lang="de-AT"/>
          </a:p>
          <a:p>
            <a:endParaRPr lang="de-AT"/>
          </a:p>
          <a:p>
            <a:r>
              <a:rPr lang="de-AT" err="1"/>
              <a:t>Eu.net.adb</a:t>
            </a:r>
            <a:r>
              <a:rPr lang="de-AT"/>
              <a:t>: Repräsentative Stichprobe </a:t>
            </a:r>
            <a:r>
              <a:rPr lang="de-AT" err="1"/>
              <a:t>gr.</a:t>
            </a:r>
            <a:r>
              <a:rPr lang="de-AT"/>
              <a:t> 2000 Personen Deutschland, Spanien, Polen, </a:t>
            </a:r>
            <a:r>
              <a:rPr lang="de-AT" err="1"/>
              <a:t>Romänien</a:t>
            </a:r>
            <a:r>
              <a:rPr lang="de-AT"/>
              <a:t>, Island</a:t>
            </a:r>
          </a:p>
          <a:p>
            <a:r>
              <a:rPr lang="de-AT"/>
              <a:t>Jugendliche zwischen 14-17 Jahren</a:t>
            </a:r>
          </a:p>
          <a:p>
            <a:endParaRPr lang="de-AT"/>
          </a:p>
          <a:p>
            <a:r>
              <a:rPr lang="de-AT"/>
              <a:t>Jugendliche die am Glückspiel teilnehmen haben ein 3fach höheres</a:t>
            </a:r>
            <a:r>
              <a:rPr lang="de-AT" baseline="0"/>
              <a:t> Risiko ein Internet </a:t>
            </a:r>
            <a:r>
              <a:rPr lang="de-AT" baseline="0" err="1"/>
              <a:t>Addiction</a:t>
            </a:r>
            <a:r>
              <a:rPr lang="de-AT" baseline="0"/>
              <a:t> </a:t>
            </a:r>
            <a:r>
              <a:rPr lang="de-AT" baseline="0" err="1"/>
              <a:t>Behaviour</a:t>
            </a:r>
            <a:r>
              <a:rPr lang="de-AT" baseline="0"/>
              <a:t>.</a:t>
            </a:r>
          </a:p>
          <a:p>
            <a:r>
              <a:rPr lang="de-AT" baseline="0"/>
              <a:t>Jugendliche die Spielen haben ein doppelt so hohes Risiko ein Internet </a:t>
            </a:r>
            <a:r>
              <a:rPr lang="de-AT" baseline="0" err="1"/>
              <a:t>Addiction</a:t>
            </a:r>
            <a:r>
              <a:rPr lang="de-AT" baseline="0"/>
              <a:t> </a:t>
            </a:r>
            <a:r>
              <a:rPr lang="de-AT" baseline="0" err="1"/>
              <a:t>Behaviour</a:t>
            </a:r>
            <a:r>
              <a:rPr lang="de-AT" baseline="0"/>
              <a:t>.</a:t>
            </a:r>
          </a:p>
          <a:p>
            <a:r>
              <a:rPr lang="de-AT" baseline="0"/>
              <a:t>Spielen länger als 2,6 Std. pro Tag wird mit einem Internet </a:t>
            </a:r>
            <a:r>
              <a:rPr lang="de-AT" baseline="0" err="1"/>
              <a:t>Addiction</a:t>
            </a:r>
            <a:r>
              <a:rPr lang="de-AT" baseline="0"/>
              <a:t> </a:t>
            </a:r>
            <a:r>
              <a:rPr lang="de-AT" baseline="0" err="1"/>
              <a:t>Behaviour</a:t>
            </a:r>
            <a:r>
              <a:rPr lang="de-AT" baseline="0"/>
              <a:t> gleichgesetzt.</a:t>
            </a:r>
          </a:p>
          <a:p>
            <a:endParaRPr lang="de-AT"/>
          </a:p>
        </p:txBody>
      </p:sp>
      <p:sp>
        <p:nvSpPr>
          <p:cNvPr id="4" name="Foliennummernplatzhalter 3"/>
          <p:cNvSpPr>
            <a:spLocks noGrp="1"/>
          </p:cNvSpPr>
          <p:nvPr>
            <p:ph type="sldNum" sz="quarter" idx="10"/>
          </p:nvPr>
        </p:nvSpPr>
        <p:spPr/>
        <p:txBody>
          <a:bodyPr/>
          <a:lstStyle/>
          <a:p>
            <a:fld id="{73D29CB6-A394-4919-88DC-9D89C1EB28B2}" type="slidenum">
              <a:rPr lang="de-AT" smtClean="0"/>
              <a:pPr/>
              <a:t>40</a:t>
            </a:fld>
            <a:endParaRPr lang="de-AT"/>
          </a:p>
        </p:txBody>
      </p:sp>
    </p:spTree>
    <p:extLst>
      <p:ext uri="{BB962C8B-B14F-4D97-AF65-F5344CB8AC3E}">
        <p14:creationId xmlns:p14="http://schemas.microsoft.com/office/powerpoint/2010/main" val="11144063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ltLang="de-DE" sz="1200" err="1"/>
              <a:t>Toward</a:t>
            </a:r>
            <a:r>
              <a:rPr lang="de-DE" altLang="de-DE" sz="1200"/>
              <a:t> a </a:t>
            </a:r>
            <a:r>
              <a:rPr lang="de-DE" altLang="de-DE" sz="1200" err="1"/>
              <a:t>comprehensive</a:t>
            </a:r>
            <a:r>
              <a:rPr lang="de-DE" altLang="de-DE" sz="1200"/>
              <a:t> </a:t>
            </a:r>
            <a:r>
              <a:rPr lang="de-DE" altLang="de-DE" sz="1200" err="1"/>
              <a:t>theory</a:t>
            </a:r>
            <a:r>
              <a:rPr lang="de-DE" altLang="de-DE" sz="1200"/>
              <a:t> </a:t>
            </a:r>
            <a:r>
              <a:rPr lang="de-DE" altLang="de-DE" sz="1200" err="1"/>
              <a:t>of</a:t>
            </a:r>
            <a:r>
              <a:rPr lang="de-DE" altLang="de-DE" sz="1200"/>
              <a:t> </a:t>
            </a:r>
            <a:r>
              <a:rPr lang="de-DE" altLang="de-DE" sz="1200" err="1"/>
              <a:t>problematic</a:t>
            </a:r>
            <a:r>
              <a:rPr lang="de-DE" altLang="de-DE" sz="1200"/>
              <a:t> Internet </a:t>
            </a:r>
            <a:r>
              <a:rPr lang="de-DE" altLang="de-DE" sz="1200" err="1"/>
              <a:t>use</a:t>
            </a:r>
            <a:r>
              <a:rPr lang="de-DE" altLang="de-DE" sz="1200"/>
              <a:t>: </a:t>
            </a:r>
            <a:r>
              <a:rPr lang="de-DE" altLang="de-DE" sz="1200" err="1"/>
              <a:t>Evaluating</a:t>
            </a:r>
            <a:r>
              <a:rPr lang="de-DE" altLang="de-DE" sz="1200"/>
              <a:t> </a:t>
            </a:r>
            <a:r>
              <a:rPr lang="de-DE" altLang="de-DE" sz="1200" err="1"/>
              <a:t>the</a:t>
            </a:r>
            <a:r>
              <a:rPr lang="de-DE" altLang="de-DE" sz="1200"/>
              <a:t> </a:t>
            </a:r>
            <a:r>
              <a:rPr lang="de-DE" altLang="de-DE" sz="1200" err="1"/>
              <a:t>role</a:t>
            </a:r>
            <a:r>
              <a:rPr lang="de-DE" altLang="de-DE" sz="1200"/>
              <a:t> </a:t>
            </a:r>
            <a:r>
              <a:rPr lang="de-DE" altLang="de-DE" sz="1200" err="1"/>
              <a:t>of</a:t>
            </a:r>
            <a:r>
              <a:rPr lang="de-DE" altLang="de-DE" sz="1200"/>
              <a:t> </a:t>
            </a:r>
            <a:r>
              <a:rPr lang="de-DE" altLang="de-DE" sz="1200" err="1"/>
              <a:t>self-esteem</a:t>
            </a:r>
            <a:r>
              <a:rPr lang="de-DE" altLang="de-DE" sz="1200"/>
              <a:t>, </a:t>
            </a:r>
            <a:r>
              <a:rPr lang="de-DE" altLang="de-DE" sz="1200" err="1"/>
              <a:t>anxiety</a:t>
            </a:r>
            <a:r>
              <a:rPr lang="de-DE" altLang="de-DE" sz="1200"/>
              <a:t>, </a:t>
            </a:r>
            <a:r>
              <a:rPr lang="de-DE" altLang="de-DE" sz="1200" err="1"/>
              <a:t>flow</a:t>
            </a:r>
            <a:r>
              <a:rPr lang="de-DE" altLang="de-DE" sz="1200"/>
              <a:t>, </a:t>
            </a:r>
            <a:r>
              <a:rPr lang="de-DE" altLang="de-DE" sz="1200" err="1"/>
              <a:t>and</a:t>
            </a:r>
            <a:r>
              <a:rPr lang="de-DE" altLang="de-DE" sz="1200"/>
              <a:t> </a:t>
            </a:r>
            <a:r>
              <a:rPr lang="de-DE" altLang="de-DE" sz="1200" err="1"/>
              <a:t>the</a:t>
            </a:r>
            <a:r>
              <a:rPr lang="de-DE" altLang="de-DE" sz="1200"/>
              <a:t> </a:t>
            </a:r>
            <a:r>
              <a:rPr lang="de-DE" altLang="de-DE" sz="1200" err="1"/>
              <a:t>self-rated</a:t>
            </a:r>
            <a:r>
              <a:rPr lang="de-DE" altLang="de-DE" sz="1200"/>
              <a:t> </a:t>
            </a:r>
            <a:r>
              <a:rPr lang="de-DE" altLang="de-DE" sz="1200" err="1"/>
              <a:t>importance</a:t>
            </a:r>
            <a:r>
              <a:rPr lang="de-DE" altLang="de-DE" sz="1200"/>
              <a:t> </a:t>
            </a:r>
            <a:r>
              <a:rPr lang="de-DE" altLang="de-DE" sz="1200" err="1"/>
              <a:t>of</a:t>
            </a:r>
            <a:r>
              <a:rPr lang="de-DE" altLang="de-DE" sz="1200"/>
              <a:t> Internet </a:t>
            </a:r>
            <a:r>
              <a:rPr lang="de-DE" altLang="de-DE" sz="1200" err="1"/>
              <a:t>activities</a:t>
            </a:r>
            <a:r>
              <a:rPr lang="de-DE" altLang="de-DE" sz="1200"/>
              <a:t/>
            </a:r>
            <a:br>
              <a:rPr lang="de-DE" altLang="de-DE" sz="1200"/>
            </a:br>
            <a:r>
              <a:rPr lang="de-DE" altLang="de-DE" sz="1200"/>
              <a:t> </a:t>
            </a:r>
            <a:br>
              <a:rPr lang="de-DE" altLang="de-DE" sz="1200"/>
            </a:br>
            <a:r>
              <a:rPr lang="de-DE" altLang="de-DE" sz="1200"/>
              <a:t>(Kim &amp; Davis, 2009)</a:t>
            </a:r>
          </a:p>
          <a:p>
            <a:endParaRPr lang="de-DE" sz="1200"/>
          </a:p>
          <a:p>
            <a:r>
              <a:rPr lang="de-DE" sz="1200"/>
              <a:t>Positive Funktionen beherbergen aber</a:t>
            </a:r>
            <a:r>
              <a:rPr lang="de-DE" sz="1200" baseline="0"/>
              <a:t> auch Gefahren und RISIKO</a:t>
            </a:r>
            <a:endParaRPr lang="de-AT"/>
          </a:p>
        </p:txBody>
      </p:sp>
      <p:sp>
        <p:nvSpPr>
          <p:cNvPr id="4" name="Foliennummernplatzhalter 3"/>
          <p:cNvSpPr>
            <a:spLocks noGrp="1"/>
          </p:cNvSpPr>
          <p:nvPr>
            <p:ph type="sldNum" sz="quarter" idx="10"/>
          </p:nvPr>
        </p:nvSpPr>
        <p:spPr/>
        <p:txBody>
          <a:bodyPr/>
          <a:lstStyle/>
          <a:p>
            <a:fld id="{73D29CB6-A394-4919-88DC-9D89C1EB28B2}" type="slidenum">
              <a:rPr lang="de-AT" smtClean="0"/>
              <a:pPr/>
              <a:t>41</a:t>
            </a:fld>
            <a:endParaRPr lang="de-AT"/>
          </a:p>
        </p:txBody>
      </p:sp>
    </p:spTree>
    <p:extLst>
      <p:ext uri="{BB962C8B-B14F-4D97-AF65-F5344CB8AC3E}">
        <p14:creationId xmlns:p14="http://schemas.microsoft.com/office/powerpoint/2010/main" val="312862649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AT"/>
              <a:t>Identifikation so</a:t>
            </a:r>
            <a:r>
              <a:rPr lang="de-AT" baseline="0"/>
              <a:t> stark, dass in der Therapie die </a:t>
            </a:r>
            <a:r>
              <a:rPr lang="de-AT" baseline="0" err="1"/>
              <a:t>Avatare</a:t>
            </a:r>
            <a:r>
              <a:rPr lang="de-AT" baseline="0"/>
              <a:t> auf einem virtuellen Friedhof unter Beisein der Community begraben werden</a:t>
            </a:r>
            <a:endParaRPr lang="de-AT"/>
          </a:p>
        </p:txBody>
      </p:sp>
      <p:sp>
        <p:nvSpPr>
          <p:cNvPr id="4" name="Foliennummernplatzhalter 3"/>
          <p:cNvSpPr>
            <a:spLocks noGrp="1"/>
          </p:cNvSpPr>
          <p:nvPr>
            <p:ph type="sldNum" sz="quarter" idx="10"/>
          </p:nvPr>
        </p:nvSpPr>
        <p:spPr/>
        <p:txBody>
          <a:bodyPr/>
          <a:lstStyle/>
          <a:p>
            <a:fld id="{73D29CB6-A394-4919-88DC-9D89C1EB28B2}" type="slidenum">
              <a:rPr lang="de-AT" smtClean="0"/>
              <a:pPr/>
              <a:t>44</a:t>
            </a:fld>
            <a:endParaRPr lang="de-AT"/>
          </a:p>
        </p:txBody>
      </p:sp>
    </p:spTree>
    <p:extLst>
      <p:ext uri="{BB962C8B-B14F-4D97-AF65-F5344CB8AC3E}">
        <p14:creationId xmlns:p14="http://schemas.microsoft.com/office/powerpoint/2010/main" val="4915551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kern="1200" err="1">
                <a:solidFill>
                  <a:schemeClr val="tx1"/>
                </a:solidFill>
                <a:effectLst/>
                <a:latin typeface="+mn-lt"/>
                <a:ea typeface="+mn-ea"/>
                <a:cs typeface="+mn-cs"/>
              </a:rPr>
              <a:t>Hadar</a:t>
            </a:r>
            <a:r>
              <a:rPr lang="de-DE" sz="1200" kern="1200">
                <a:solidFill>
                  <a:schemeClr val="tx1"/>
                </a:solidFill>
                <a:effectLst/>
                <a:latin typeface="+mn-lt"/>
                <a:ea typeface="+mn-ea"/>
                <a:cs typeface="+mn-cs"/>
              </a:rPr>
              <a:t> et al. untersuchten in ihrer Arbeit in einem weiteren Experiment auch besonders starke Smartphone-Nutzer: Bei diesen wurde eine geringere Erregbarkeit des rechtsseitigen präfrontalen Kortex festgestellt. Die Autoren interpretieren ihre Ergebnisse als mögliche „</a:t>
            </a:r>
            <a:r>
              <a:rPr lang="de-DE" sz="1200" kern="1200" err="1">
                <a:solidFill>
                  <a:schemeClr val="tx1"/>
                </a:solidFill>
                <a:effectLst/>
                <a:latin typeface="+mn-lt"/>
                <a:ea typeface="+mn-ea"/>
                <a:cs typeface="+mn-cs"/>
              </a:rPr>
              <a:t>deficits</a:t>
            </a:r>
            <a:r>
              <a:rPr lang="de-DE" sz="1200" kern="1200">
                <a:solidFill>
                  <a:schemeClr val="tx1"/>
                </a:solidFill>
                <a:effectLst/>
                <a:latin typeface="+mn-lt"/>
                <a:ea typeface="+mn-ea"/>
                <a:cs typeface="+mn-cs"/>
              </a:rPr>
              <a:t> in a </a:t>
            </a:r>
            <a:r>
              <a:rPr lang="de-DE" sz="1200" kern="1200" err="1">
                <a:solidFill>
                  <a:schemeClr val="tx1"/>
                </a:solidFill>
                <a:effectLst/>
                <a:latin typeface="+mn-lt"/>
                <a:ea typeface="+mn-ea"/>
                <a:cs typeface="+mn-cs"/>
              </a:rPr>
              <a:t>wide</a:t>
            </a:r>
            <a:r>
              <a:rPr lang="de-DE" sz="1200" kern="1200">
                <a:solidFill>
                  <a:schemeClr val="tx1"/>
                </a:solidFill>
                <a:effectLst/>
                <a:latin typeface="+mn-lt"/>
                <a:ea typeface="+mn-ea"/>
                <a:cs typeface="+mn-cs"/>
              </a:rPr>
              <a:t> </a:t>
            </a:r>
            <a:r>
              <a:rPr lang="de-DE" sz="1200" kern="1200" err="1">
                <a:solidFill>
                  <a:schemeClr val="tx1"/>
                </a:solidFill>
                <a:effectLst/>
                <a:latin typeface="+mn-lt"/>
                <a:ea typeface="+mn-ea"/>
                <a:cs typeface="+mn-cs"/>
              </a:rPr>
              <a:t>range</a:t>
            </a:r>
            <a:r>
              <a:rPr lang="de-DE" sz="1200" kern="1200">
                <a:solidFill>
                  <a:schemeClr val="tx1"/>
                </a:solidFill>
                <a:effectLst/>
                <a:latin typeface="+mn-lt"/>
                <a:ea typeface="+mn-ea"/>
                <a:cs typeface="+mn-cs"/>
              </a:rPr>
              <a:t> of </a:t>
            </a:r>
            <a:r>
              <a:rPr lang="de-DE" sz="1200" kern="1200" err="1">
                <a:solidFill>
                  <a:schemeClr val="tx1"/>
                </a:solidFill>
                <a:effectLst/>
                <a:latin typeface="+mn-lt"/>
                <a:ea typeface="+mn-ea"/>
                <a:cs typeface="+mn-cs"/>
              </a:rPr>
              <a:t>cognitive</a:t>
            </a:r>
            <a:r>
              <a:rPr lang="de-DE" sz="1200" kern="1200">
                <a:solidFill>
                  <a:schemeClr val="tx1"/>
                </a:solidFill>
                <a:effectLst/>
                <a:latin typeface="+mn-lt"/>
                <a:ea typeface="+mn-ea"/>
                <a:cs typeface="+mn-cs"/>
              </a:rPr>
              <a:t> </a:t>
            </a:r>
            <a:r>
              <a:rPr lang="de-DE" sz="1200" kern="1200" err="1">
                <a:solidFill>
                  <a:schemeClr val="tx1"/>
                </a:solidFill>
                <a:effectLst/>
                <a:latin typeface="+mn-lt"/>
                <a:ea typeface="+mn-ea"/>
                <a:cs typeface="+mn-cs"/>
              </a:rPr>
              <a:t>capacities</a:t>
            </a:r>
            <a:r>
              <a:rPr lang="de-DE" sz="1200" kern="1200">
                <a:solidFill>
                  <a:schemeClr val="tx1"/>
                </a:solidFill>
                <a:effectLst/>
                <a:latin typeface="+mn-lt"/>
                <a:ea typeface="+mn-ea"/>
                <a:cs typeface="+mn-cs"/>
              </a:rPr>
              <a:t> such </a:t>
            </a:r>
            <a:r>
              <a:rPr lang="de-DE" sz="1200" kern="1200" err="1">
                <a:solidFill>
                  <a:schemeClr val="tx1"/>
                </a:solidFill>
                <a:effectLst/>
                <a:latin typeface="+mn-lt"/>
                <a:ea typeface="+mn-ea"/>
                <a:cs typeface="+mn-cs"/>
              </a:rPr>
              <a:t>as</a:t>
            </a:r>
            <a:r>
              <a:rPr lang="de-DE" sz="1200" kern="1200">
                <a:solidFill>
                  <a:schemeClr val="tx1"/>
                </a:solidFill>
                <a:effectLst/>
                <a:latin typeface="+mn-lt"/>
                <a:ea typeface="+mn-ea"/>
                <a:cs typeface="+mn-cs"/>
              </a:rPr>
              <a:t> </a:t>
            </a:r>
            <a:r>
              <a:rPr lang="de-DE" sz="1200" kern="1200" err="1">
                <a:solidFill>
                  <a:schemeClr val="tx1"/>
                </a:solidFill>
                <a:effectLst/>
                <a:latin typeface="+mn-lt"/>
                <a:ea typeface="+mn-ea"/>
                <a:cs typeface="+mn-cs"/>
              </a:rPr>
              <a:t>decision</a:t>
            </a:r>
            <a:r>
              <a:rPr lang="de-DE" sz="1200" kern="1200">
                <a:solidFill>
                  <a:schemeClr val="tx1"/>
                </a:solidFill>
                <a:effectLst/>
                <a:latin typeface="+mn-lt"/>
                <a:ea typeface="+mn-ea"/>
                <a:cs typeface="+mn-cs"/>
              </a:rPr>
              <a:t> </a:t>
            </a:r>
            <a:r>
              <a:rPr lang="de-DE" sz="1200" kern="1200" err="1">
                <a:solidFill>
                  <a:schemeClr val="tx1"/>
                </a:solidFill>
                <a:effectLst/>
                <a:latin typeface="+mn-lt"/>
                <a:ea typeface="+mn-ea"/>
                <a:cs typeface="+mn-cs"/>
              </a:rPr>
              <a:t>making</a:t>
            </a:r>
            <a:r>
              <a:rPr lang="de-DE" sz="1200" kern="1200">
                <a:solidFill>
                  <a:schemeClr val="tx1"/>
                </a:solidFill>
                <a:effectLst/>
                <a:latin typeface="+mn-lt"/>
                <a:ea typeface="+mn-ea"/>
                <a:cs typeface="+mn-cs"/>
              </a:rPr>
              <a:t> </a:t>
            </a:r>
            <a:r>
              <a:rPr lang="de-DE" sz="1200" kern="1200" err="1">
                <a:solidFill>
                  <a:schemeClr val="tx1"/>
                </a:solidFill>
                <a:effectLst/>
                <a:latin typeface="+mn-lt"/>
                <a:ea typeface="+mn-ea"/>
                <a:cs typeface="+mn-cs"/>
              </a:rPr>
              <a:t>processes</a:t>
            </a:r>
            <a:r>
              <a:rPr lang="de-DE" sz="1200" kern="1200">
                <a:solidFill>
                  <a:schemeClr val="tx1"/>
                </a:solidFill>
                <a:effectLst/>
                <a:latin typeface="+mn-lt"/>
                <a:ea typeface="+mn-ea"/>
                <a:cs typeface="+mn-cs"/>
              </a:rPr>
              <a:t>, emotional </a:t>
            </a:r>
            <a:r>
              <a:rPr lang="de-DE" sz="1200" kern="1200" err="1">
                <a:solidFill>
                  <a:schemeClr val="tx1"/>
                </a:solidFill>
                <a:effectLst/>
                <a:latin typeface="+mn-lt"/>
                <a:ea typeface="+mn-ea"/>
                <a:cs typeface="+mn-cs"/>
              </a:rPr>
              <a:t>regulation</a:t>
            </a:r>
            <a:r>
              <a:rPr lang="de-DE" sz="1200" kern="1200">
                <a:solidFill>
                  <a:schemeClr val="tx1"/>
                </a:solidFill>
                <a:effectLst/>
                <a:latin typeface="+mn-lt"/>
                <a:ea typeface="+mn-ea"/>
                <a:cs typeface="+mn-cs"/>
              </a:rPr>
              <a:t>, </a:t>
            </a:r>
            <a:r>
              <a:rPr lang="de-DE" sz="1200" kern="1200" err="1">
                <a:solidFill>
                  <a:schemeClr val="tx1"/>
                </a:solidFill>
                <a:effectLst/>
                <a:latin typeface="+mn-lt"/>
                <a:ea typeface="+mn-ea"/>
                <a:cs typeface="+mn-cs"/>
              </a:rPr>
              <a:t>executive</a:t>
            </a:r>
            <a:r>
              <a:rPr lang="de-DE" sz="1200" kern="1200">
                <a:solidFill>
                  <a:schemeClr val="tx1"/>
                </a:solidFill>
                <a:effectLst/>
                <a:latin typeface="+mn-lt"/>
                <a:ea typeface="+mn-ea"/>
                <a:cs typeface="+mn-cs"/>
              </a:rPr>
              <a:t> </a:t>
            </a:r>
            <a:r>
              <a:rPr lang="de-DE" sz="1200" kern="1200" err="1">
                <a:solidFill>
                  <a:schemeClr val="tx1"/>
                </a:solidFill>
                <a:effectLst/>
                <a:latin typeface="+mn-lt"/>
                <a:ea typeface="+mn-ea"/>
                <a:cs typeface="+mn-cs"/>
              </a:rPr>
              <a:t>functioning</a:t>
            </a:r>
            <a:r>
              <a:rPr lang="de-DE" sz="1200" kern="1200">
                <a:solidFill>
                  <a:schemeClr val="tx1"/>
                </a:solidFill>
                <a:effectLst/>
                <a:latin typeface="+mn-lt"/>
                <a:ea typeface="+mn-ea"/>
                <a:cs typeface="+mn-cs"/>
              </a:rPr>
              <a:t>, </a:t>
            </a:r>
            <a:r>
              <a:rPr lang="de-DE" sz="1200" kern="1200" err="1">
                <a:solidFill>
                  <a:schemeClr val="tx1"/>
                </a:solidFill>
                <a:effectLst/>
                <a:latin typeface="+mn-lt"/>
                <a:ea typeface="+mn-ea"/>
                <a:cs typeface="+mn-cs"/>
              </a:rPr>
              <a:t>working</a:t>
            </a:r>
            <a:r>
              <a:rPr lang="de-DE" sz="1200" kern="1200">
                <a:solidFill>
                  <a:schemeClr val="tx1"/>
                </a:solidFill>
                <a:effectLst/>
                <a:latin typeface="+mn-lt"/>
                <a:ea typeface="+mn-ea"/>
                <a:cs typeface="+mn-cs"/>
              </a:rPr>
              <a:t> </a:t>
            </a:r>
            <a:r>
              <a:rPr lang="de-DE" sz="1200" kern="1200" err="1">
                <a:solidFill>
                  <a:schemeClr val="tx1"/>
                </a:solidFill>
                <a:effectLst/>
                <a:latin typeface="+mn-lt"/>
                <a:ea typeface="+mn-ea"/>
                <a:cs typeface="+mn-cs"/>
              </a:rPr>
              <a:t>memory</a:t>
            </a:r>
            <a:r>
              <a:rPr lang="de-DE" sz="1200" kern="1200">
                <a:solidFill>
                  <a:schemeClr val="tx1"/>
                </a:solidFill>
                <a:effectLst/>
                <a:latin typeface="+mn-lt"/>
                <a:ea typeface="+mn-ea"/>
                <a:cs typeface="+mn-cs"/>
              </a:rPr>
              <a:t>, </a:t>
            </a:r>
            <a:r>
              <a:rPr lang="de-DE" sz="1200" kern="1200" err="1">
                <a:solidFill>
                  <a:schemeClr val="tx1"/>
                </a:solidFill>
                <a:effectLst/>
                <a:latin typeface="+mn-lt"/>
                <a:ea typeface="+mn-ea"/>
                <a:cs typeface="+mn-cs"/>
              </a:rPr>
              <a:t>impulsivity</a:t>
            </a:r>
            <a:r>
              <a:rPr lang="de-DE" sz="1200" kern="1200">
                <a:solidFill>
                  <a:schemeClr val="tx1"/>
                </a:solidFill>
                <a:effectLst/>
                <a:latin typeface="+mn-lt"/>
                <a:ea typeface="+mn-ea"/>
                <a:cs typeface="+mn-cs"/>
              </a:rPr>
              <a:t> and </a:t>
            </a:r>
            <a:r>
              <a:rPr lang="de-DE" sz="1200" kern="1200" err="1">
                <a:solidFill>
                  <a:schemeClr val="tx1"/>
                </a:solidFill>
                <a:effectLst/>
                <a:latin typeface="+mn-lt"/>
                <a:ea typeface="+mn-ea"/>
                <a:cs typeface="+mn-cs"/>
              </a:rPr>
              <a:t>behavioral</a:t>
            </a:r>
            <a:r>
              <a:rPr lang="de-DE" sz="1200" kern="1200">
                <a:solidFill>
                  <a:schemeClr val="tx1"/>
                </a:solidFill>
                <a:effectLst/>
                <a:latin typeface="+mn-lt"/>
                <a:ea typeface="+mn-ea"/>
                <a:cs typeface="+mn-cs"/>
              </a:rPr>
              <a:t> </a:t>
            </a:r>
            <a:r>
              <a:rPr lang="de-DE" sz="1200" kern="1200" err="1">
                <a:solidFill>
                  <a:schemeClr val="tx1"/>
                </a:solidFill>
                <a:effectLst/>
                <a:latin typeface="+mn-lt"/>
                <a:ea typeface="+mn-ea"/>
                <a:cs typeface="+mn-cs"/>
              </a:rPr>
              <a:t>inhibition</a:t>
            </a:r>
            <a:r>
              <a:rPr lang="de-DE" sz="1200" kern="1200">
                <a:solidFill>
                  <a:schemeClr val="tx1"/>
                </a:solidFill>
                <a:effectLst/>
                <a:latin typeface="+mn-lt"/>
                <a:ea typeface="+mn-ea"/>
                <a:cs typeface="+mn-cs"/>
              </a:rPr>
              <a:t>“ (</a:t>
            </a:r>
            <a:r>
              <a:rPr lang="de-DE" sz="1200" kern="1200" err="1">
                <a:solidFill>
                  <a:schemeClr val="tx1"/>
                </a:solidFill>
                <a:effectLst/>
                <a:latin typeface="+mn-lt"/>
                <a:ea typeface="+mn-ea"/>
                <a:cs typeface="+mn-cs"/>
              </a:rPr>
              <a:t>Hadar</a:t>
            </a:r>
            <a:r>
              <a:rPr lang="de-DE" sz="1200" kern="1200">
                <a:solidFill>
                  <a:schemeClr val="tx1"/>
                </a:solidFill>
                <a:effectLst/>
                <a:latin typeface="+mn-lt"/>
                <a:ea typeface="+mn-ea"/>
                <a:cs typeface="+mn-cs"/>
              </a:rPr>
              <a:t> et al. 2017, S. 12).</a:t>
            </a:r>
          </a:p>
          <a:p>
            <a:r>
              <a:rPr lang="de-DE" sz="1200" kern="1200">
                <a:solidFill>
                  <a:schemeClr val="tx1"/>
                </a:solidFill>
                <a:effectLst/>
                <a:latin typeface="+mn-lt"/>
                <a:ea typeface="+mn-ea"/>
                <a:cs typeface="+mn-cs"/>
              </a:rPr>
              <a:t>Markierung(gelb) - Position 568</a:t>
            </a:r>
          </a:p>
          <a:p>
            <a:r>
              <a:rPr lang="de-DE" sz="1200" kern="1200" err="1">
                <a:solidFill>
                  <a:schemeClr val="tx1"/>
                </a:solidFill>
                <a:effectLst/>
                <a:latin typeface="+mn-lt"/>
                <a:ea typeface="+mn-ea"/>
                <a:cs typeface="+mn-cs"/>
              </a:rPr>
              <a:t>Kushlev</a:t>
            </a:r>
            <a:r>
              <a:rPr lang="de-DE" sz="1200" kern="1200">
                <a:solidFill>
                  <a:schemeClr val="tx1"/>
                </a:solidFill>
                <a:effectLst/>
                <a:latin typeface="+mn-lt"/>
                <a:ea typeface="+mn-ea"/>
                <a:cs typeface="+mn-cs"/>
              </a:rPr>
              <a:t> et al. (2016).</a:t>
            </a:r>
          </a:p>
          <a:p>
            <a:r>
              <a:rPr lang="de-DE" sz="1200" kern="1200">
                <a:solidFill>
                  <a:schemeClr val="tx1"/>
                </a:solidFill>
                <a:effectLst/>
                <a:latin typeface="+mn-lt"/>
                <a:ea typeface="+mn-ea"/>
                <a:cs typeface="+mn-cs"/>
              </a:rPr>
              <a:t>Markierung(gelb) - Position 568</a:t>
            </a:r>
          </a:p>
          <a:p>
            <a:r>
              <a:rPr lang="de-DE" sz="1200" kern="1200">
                <a:solidFill>
                  <a:schemeClr val="tx1"/>
                </a:solidFill>
                <a:effectLst/>
                <a:latin typeface="+mn-lt"/>
                <a:ea typeface="+mn-ea"/>
                <a:cs typeface="+mn-cs"/>
              </a:rPr>
              <a:t>exzessiver Umgang mit dem Smartphone zu Aufmerksamkeits-Defizit- Hyperaktivitäts-Syndrom-(ADHS)-ähnlichen Symptomen bei gesunden Probanden führte. </a:t>
            </a:r>
            <a:endParaRPr lang="de-DE"/>
          </a:p>
        </p:txBody>
      </p:sp>
      <p:sp>
        <p:nvSpPr>
          <p:cNvPr id="4" name="Foliennummernplatzhalter 3"/>
          <p:cNvSpPr>
            <a:spLocks noGrp="1"/>
          </p:cNvSpPr>
          <p:nvPr>
            <p:ph type="sldNum" sz="quarter" idx="10"/>
          </p:nvPr>
        </p:nvSpPr>
        <p:spPr/>
        <p:txBody>
          <a:bodyPr/>
          <a:lstStyle/>
          <a:p>
            <a:fld id="{E5265080-FFCC-40C9-AD15-30EF96A60E84}" type="slidenum">
              <a:rPr lang="de-AT" smtClean="0"/>
              <a:pPr/>
              <a:t>46</a:t>
            </a:fld>
            <a:endParaRPr lang="de-AT"/>
          </a:p>
        </p:txBody>
      </p:sp>
    </p:spTree>
    <p:extLst>
      <p:ext uri="{BB962C8B-B14F-4D97-AF65-F5344CB8AC3E}">
        <p14:creationId xmlns:p14="http://schemas.microsoft.com/office/powerpoint/2010/main" val="139745001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kern="1200" err="1">
                <a:solidFill>
                  <a:schemeClr val="tx1"/>
                </a:solidFill>
                <a:effectLst/>
                <a:latin typeface="+mn-lt"/>
                <a:ea typeface="+mn-ea"/>
                <a:cs typeface="+mn-cs"/>
              </a:rPr>
              <a:t>Hadar</a:t>
            </a:r>
            <a:r>
              <a:rPr lang="de-DE" sz="1200" kern="1200">
                <a:solidFill>
                  <a:schemeClr val="tx1"/>
                </a:solidFill>
                <a:effectLst/>
                <a:latin typeface="+mn-lt"/>
                <a:ea typeface="+mn-ea"/>
                <a:cs typeface="+mn-cs"/>
              </a:rPr>
              <a:t> et al. untersuchten in ihrer Arbeit in einem weiteren Experiment auch besonders starke Smartphone-Nutzer: Bei diesen wurde eine geringere Erregbarkeit des rechtsseitigen präfrontalen Kortex festgestellt. Die Autoren interpretieren ihre Ergebnisse als mögliche „</a:t>
            </a:r>
            <a:r>
              <a:rPr lang="de-DE" sz="1200" kern="1200" err="1">
                <a:solidFill>
                  <a:schemeClr val="tx1"/>
                </a:solidFill>
                <a:effectLst/>
                <a:latin typeface="+mn-lt"/>
                <a:ea typeface="+mn-ea"/>
                <a:cs typeface="+mn-cs"/>
              </a:rPr>
              <a:t>deficits</a:t>
            </a:r>
            <a:r>
              <a:rPr lang="de-DE" sz="1200" kern="1200">
                <a:solidFill>
                  <a:schemeClr val="tx1"/>
                </a:solidFill>
                <a:effectLst/>
                <a:latin typeface="+mn-lt"/>
                <a:ea typeface="+mn-ea"/>
                <a:cs typeface="+mn-cs"/>
              </a:rPr>
              <a:t> in a </a:t>
            </a:r>
            <a:r>
              <a:rPr lang="de-DE" sz="1200" kern="1200" err="1">
                <a:solidFill>
                  <a:schemeClr val="tx1"/>
                </a:solidFill>
                <a:effectLst/>
                <a:latin typeface="+mn-lt"/>
                <a:ea typeface="+mn-ea"/>
                <a:cs typeface="+mn-cs"/>
              </a:rPr>
              <a:t>wide</a:t>
            </a:r>
            <a:r>
              <a:rPr lang="de-DE" sz="1200" kern="1200">
                <a:solidFill>
                  <a:schemeClr val="tx1"/>
                </a:solidFill>
                <a:effectLst/>
                <a:latin typeface="+mn-lt"/>
                <a:ea typeface="+mn-ea"/>
                <a:cs typeface="+mn-cs"/>
              </a:rPr>
              <a:t> </a:t>
            </a:r>
            <a:r>
              <a:rPr lang="de-DE" sz="1200" kern="1200" err="1">
                <a:solidFill>
                  <a:schemeClr val="tx1"/>
                </a:solidFill>
                <a:effectLst/>
                <a:latin typeface="+mn-lt"/>
                <a:ea typeface="+mn-ea"/>
                <a:cs typeface="+mn-cs"/>
              </a:rPr>
              <a:t>range</a:t>
            </a:r>
            <a:r>
              <a:rPr lang="de-DE" sz="1200" kern="1200">
                <a:solidFill>
                  <a:schemeClr val="tx1"/>
                </a:solidFill>
                <a:effectLst/>
                <a:latin typeface="+mn-lt"/>
                <a:ea typeface="+mn-ea"/>
                <a:cs typeface="+mn-cs"/>
              </a:rPr>
              <a:t> of </a:t>
            </a:r>
            <a:r>
              <a:rPr lang="de-DE" sz="1200" kern="1200" err="1">
                <a:solidFill>
                  <a:schemeClr val="tx1"/>
                </a:solidFill>
                <a:effectLst/>
                <a:latin typeface="+mn-lt"/>
                <a:ea typeface="+mn-ea"/>
                <a:cs typeface="+mn-cs"/>
              </a:rPr>
              <a:t>cognitive</a:t>
            </a:r>
            <a:r>
              <a:rPr lang="de-DE" sz="1200" kern="1200">
                <a:solidFill>
                  <a:schemeClr val="tx1"/>
                </a:solidFill>
                <a:effectLst/>
                <a:latin typeface="+mn-lt"/>
                <a:ea typeface="+mn-ea"/>
                <a:cs typeface="+mn-cs"/>
              </a:rPr>
              <a:t> </a:t>
            </a:r>
            <a:r>
              <a:rPr lang="de-DE" sz="1200" kern="1200" err="1">
                <a:solidFill>
                  <a:schemeClr val="tx1"/>
                </a:solidFill>
                <a:effectLst/>
                <a:latin typeface="+mn-lt"/>
                <a:ea typeface="+mn-ea"/>
                <a:cs typeface="+mn-cs"/>
              </a:rPr>
              <a:t>capacities</a:t>
            </a:r>
            <a:r>
              <a:rPr lang="de-DE" sz="1200" kern="1200">
                <a:solidFill>
                  <a:schemeClr val="tx1"/>
                </a:solidFill>
                <a:effectLst/>
                <a:latin typeface="+mn-lt"/>
                <a:ea typeface="+mn-ea"/>
                <a:cs typeface="+mn-cs"/>
              </a:rPr>
              <a:t> such </a:t>
            </a:r>
            <a:r>
              <a:rPr lang="de-DE" sz="1200" kern="1200" err="1">
                <a:solidFill>
                  <a:schemeClr val="tx1"/>
                </a:solidFill>
                <a:effectLst/>
                <a:latin typeface="+mn-lt"/>
                <a:ea typeface="+mn-ea"/>
                <a:cs typeface="+mn-cs"/>
              </a:rPr>
              <a:t>as</a:t>
            </a:r>
            <a:r>
              <a:rPr lang="de-DE" sz="1200" kern="1200">
                <a:solidFill>
                  <a:schemeClr val="tx1"/>
                </a:solidFill>
                <a:effectLst/>
                <a:latin typeface="+mn-lt"/>
                <a:ea typeface="+mn-ea"/>
                <a:cs typeface="+mn-cs"/>
              </a:rPr>
              <a:t> </a:t>
            </a:r>
            <a:r>
              <a:rPr lang="de-DE" sz="1200" kern="1200" err="1">
                <a:solidFill>
                  <a:schemeClr val="tx1"/>
                </a:solidFill>
                <a:effectLst/>
                <a:latin typeface="+mn-lt"/>
                <a:ea typeface="+mn-ea"/>
                <a:cs typeface="+mn-cs"/>
              </a:rPr>
              <a:t>decision</a:t>
            </a:r>
            <a:r>
              <a:rPr lang="de-DE" sz="1200" kern="1200">
                <a:solidFill>
                  <a:schemeClr val="tx1"/>
                </a:solidFill>
                <a:effectLst/>
                <a:latin typeface="+mn-lt"/>
                <a:ea typeface="+mn-ea"/>
                <a:cs typeface="+mn-cs"/>
              </a:rPr>
              <a:t> </a:t>
            </a:r>
            <a:r>
              <a:rPr lang="de-DE" sz="1200" kern="1200" err="1">
                <a:solidFill>
                  <a:schemeClr val="tx1"/>
                </a:solidFill>
                <a:effectLst/>
                <a:latin typeface="+mn-lt"/>
                <a:ea typeface="+mn-ea"/>
                <a:cs typeface="+mn-cs"/>
              </a:rPr>
              <a:t>making</a:t>
            </a:r>
            <a:r>
              <a:rPr lang="de-DE" sz="1200" kern="1200">
                <a:solidFill>
                  <a:schemeClr val="tx1"/>
                </a:solidFill>
                <a:effectLst/>
                <a:latin typeface="+mn-lt"/>
                <a:ea typeface="+mn-ea"/>
                <a:cs typeface="+mn-cs"/>
              </a:rPr>
              <a:t> </a:t>
            </a:r>
            <a:r>
              <a:rPr lang="de-DE" sz="1200" kern="1200" err="1">
                <a:solidFill>
                  <a:schemeClr val="tx1"/>
                </a:solidFill>
                <a:effectLst/>
                <a:latin typeface="+mn-lt"/>
                <a:ea typeface="+mn-ea"/>
                <a:cs typeface="+mn-cs"/>
              </a:rPr>
              <a:t>processes</a:t>
            </a:r>
            <a:r>
              <a:rPr lang="de-DE" sz="1200" kern="1200">
                <a:solidFill>
                  <a:schemeClr val="tx1"/>
                </a:solidFill>
                <a:effectLst/>
                <a:latin typeface="+mn-lt"/>
                <a:ea typeface="+mn-ea"/>
                <a:cs typeface="+mn-cs"/>
              </a:rPr>
              <a:t>, emotional </a:t>
            </a:r>
            <a:r>
              <a:rPr lang="de-DE" sz="1200" kern="1200" err="1">
                <a:solidFill>
                  <a:schemeClr val="tx1"/>
                </a:solidFill>
                <a:effectLst/>
                <a:latin typeface="+mn-lt"/>
                <a:ea typeface="+mn-ea"/>
                <a:cs typeface="+mn-cs"/>
              </a:rPr>
              <a:t>regulation</a:t>
            </a:r>
            <a:r>
              <a:rPr lang="de-DE" sz="1200" kern="1200">
                <a:solidFill>
                  <a:schemeClr val="tx1"/>
                </a:solidFill>
                <a:effectLst/>
                <a:latin typeface="+mn-lt"/>
                <a:ea typeface="+mn-ea"/>
                <a:cs typeface="+mn-cs"/>
              </a:rPr>
              <a:t>, </a:t>
            </a:r>
            <a:r>
              <a:rPr lang="de-DE" sz="1200" kern="1200" err="1">
                <a:solidFill>
                  <a:schemeClr val="tx1"/>
                </a:solidFill>
                <a:effectLst/>
                <a:latin typeface="+mn-lt"/>
                <a:ea typeface="+mn-ea"/>
                <a:cs typeface="+mn-cs"/>
              </a:rPr>
              <a:t>executive</a:t>
            </a:r>
            <a:r>
              <a:rPr lang="de-DE" sz="1200" kern="1200">
                <a:solidFill>
                  <a:schemeClr val="tx1"/>
                </a:solidFill>
                <a:effectLst/>
                <a:latin typeface="+mn-lt"/>
                <a:ea typeface="+mn-ea"/>
                <a:cs typeface="+mn-cs"/>
              </a:rPr>
              <a:t> </a:t>
            </a:r>
            <a:r>
              <a:rPr lang="de-DE" sz="1200" kern="1200" err="1">
                <a:solidFill>
                  <a:schemeClr val="tx1"/>
                </a:solidFill>
                <a:effectLst/>
                <a:latin typeface="+mn-lt"/>
                <a:ea typeface="+mn-ea"/>
                <a:cs typeface="+mn-cs"/>
              </a:rPr>
              <a:t>functioning</a:t>
            </a:r>
            <a:r>
              <a:rPr lang="de-DE" sz="1200" kern="1200">
                <a:solidFill>
                  <a:schemeClr val="tx1"/>
                </a:solidFill>
                <a:effectLst/>
                <a:latin typeface="+mn-lt"/>
                <a:ea typeface="+mn-ea"/>
                <a:cs typeface="+mn-cs"/>
              </a:rPr>
              <a:t>, </a:t>
            </a:r>
            <a:r>
              <a:rPr lang="de-DE" sz="1200" kern="1200" err="1">
                <a:solidFill>
                  <a:schemeClr val="tx1"/>
                </a:solidFill>
                <a:effectLst/>
                <a:latin typeface="+mn-lt"/>
                <a:ea typeface="+mn-ea"/>
                <a:cs typeface="+mn-cs"/>
              </a:rPr>
              <a:t>working</a:t>
            </a:r>
            <a:r>
              <a:rPr lang="de-DE" sz="1200" kern="1200">
                <a:solidFill>
                  <a:schemeClr val="tx1"/>
                </a:solidFill>
                <a:effectLst/>
                <a:latin typeface="+mn-lt"/>
                <a:ea typeface="+mn-ea"/>
                <a:cs typeface="+mn-cs"/>
              </a:rPr>
              <a:t> </a:t>
            </a:r>
            <a:r>
              <a:rPr lang="de-DE" sz="1200" kern="1200" err="1">
                <a:solidFill>
                  <a:schemeClr val="tx1"/>
                </a:solidFill>
                <a:effectLst/>
                <a:latin typeface="+mn-lt"/>
                <a:ea typeface="+mn-ea"/>
                <a:cs typeface="+mn-cs"/>
              </a:rPr>
              <a:t>memory</a:t>
            </a:r>
            <a:r>
              <a:rPr lang="de-DE" sz="1200" kern="1200">
                <a:solidFill>
                  <a:schemeClr val="tx1"/>
                </a:solidFill>
                <a:effectLst/>
                <a:latin typeface="+mn-lt"/>
                <a:ea typeface="+mn-ea"/>
                <a:cs typeface="+mn-cs"/>
              </a:rPr>
              <a:t>, </a:t>
            </a:r>
            <a:r>
              <a:rPr lang="de-DE" sz="1200" kern="1200" err="1">
                <a:solidFill>
                  <a:schemeClr val="tx1"/>
                </a:solidFill>
                <a:effectLst/>
                <a:latin typeface="+mn-lt"/>
                <a:ea typeface="+mn-ea"/>
                <a:cs typeface="+mn-cs"/>
              </a:rPr>
              <a:t>impulsivity</a:t>
            </a:r>
            <a:r>
              <a:rPr lang="de-DE" sz="1200" kern="1200">
                <a:solidFill>
                  <a:schemeClr val="tx1"/>
                </a:solidFill>
                <a:effectLst/>
                <a:latin typeface="+mn-lt"/>
                <a:ea typeface="+mn-ea"/>
                <a:cs typeface="+mn-cs"/>
              </a:rPr>
              <a:t> and </a:t>
            </a:r>
            <a:r>
              <a:rPr lang="de-DE" sz="1200" kern="1200" err="1">
                <a:solidFill>
                  <a:schemeClr val="tx1"/>
                </a:solidFill>
                <a:effectLst/>
                <a:latin typeface="+mn-lt"/>
                <a:ea typeface="+mn-ea"/>
                <a:cs typeface="+mn-cs"/>
              </a:rPr>
              <a:t>behavioral</a:t>
            </a:r>
            <a:r>
              <a:rPr lang="de-DE" sz="1200" kern="1200">
                <a:solidFill>
                  <a:schemeClr val="tx1"/>
                </a:solidFill>
                <a:effectLst/>
                <a:latin typeface="+mn-lt"/>
                <a:ea typeface="+mn-ea"/>
                <a:cs typeface="+mn-cs"/>
              </a:rPr>
              <a:t> </a:t>
            </a:r>
            <a:r>
              <a:rPr lang="de-DE" sz="1200" kern="1200" err="1">
                <a:solidFill>
                  <a:schemeClr val="tx1"/>
                </a:solidFill>
                <a:effectLst/>
                <a:latin typeface="+mn-lt"/>
                <a:ea typeface="+mn-ea"/>
                <a:cs typeface="+mn-cs"/>
              </a:rPr>
              <a:t>inhibition</a:t>
            </a:r>
            <a:r>
              <a:rPr lang="de-DE" sz="1200" kern="1200">
                <a:solidFill>
                  <a:schemeClr val="tx1"/>
                </a:solidFill>
                <a:effectLst/>
                <a:latin typeface="+mn-lt"/>
                <a:ea typeface="+mn-ea"/>
                <a:cs typeface="+mn-cs"/>
              </a:rPr>
              <a:t>“ (</a:t>
            </a:r>
            <a:r>
              <a:rPr lang="de-DE" sz="1200" kern="1200" err="1">
                <a:solidFill>
                  <a:schemeClr val="tx1"/>
                </a:solidFill>
                <a:effectLst/>
                <a:latin typeface="+mn-lt"/>
                <a:ea typeface="+mn-ea"/>
                <a:cs typeface="+mn-cs"/>
              </a:rPr>
              <a:t>Hadar</a:t>
            </a:r>
            <a:r>
              <a:rPr lang="de-DE" sz="1200" kern="1200">
                <a:solidFill>
                  <a:schemeClr val="tx1"/>
                </a:solidFill>
                <a:effectLst/>
                <a:latin typeface="+mn-lt"/>
                <a:ea typeface="+mn-ea"/>
                <a:cs typeface="+mn-cs"/>
              </a:rPr>
              <a:t> et al. 2017, S. 12).</a:t>
            </a:r>
          </a:p>
          <a:p>
            <a:r>
              <a:rPr lang="de-DE" sz="1200" kern="1200">
                <a:solidFill>
                  <a:schemeClr val="tx1"/>
                </a:solidFill>
                <a:effectLst/>
                <a:latin typeface="+mn-lt"/>
                <a:ea typeface="+mn-ea"/>
                <a:cs typeface="+mn-cs"/>
              </a:rPr>
              <a:t>Markierung(gelb) - Position 568</a:t>
            </a:r>
          </a:p>
          <a:p>
            <a:r>
              <a:rPr lang="de-DE" sz="1200" kern="1200" err="1">
                <a:solidFill>
                  <a:schemeClr val="tx1"/>
                </a:solidFill>
                <a:effectLst/>
                <a:latin typeface="+mn-lt"/>
                <a:ea typeface="+mn-ea"/>
                <a:cs typeface="+mn-cs"/>
              </a:rPr>
              <a:t>Kushlev</a:t>
            </a:r>
            <a:r>
              <a:rPr lang="de-DE" sz="1200" kern="1200">
                <a:solidFill>
                  <a:schemeClr val="tx1"/>
                </a:solidFill>
                <a:effectLst/>
                <a:latin typeface="+mn-lt"/>
                <a:ea typeface="+mn-ea"/>
                <a:cs typeface="+mn-cs"/>
              </a:rPr>
              <a:t> et al. (2016).</a:t>
            </a:r>
          </a:p>
          <a:p>
            <a:r>
              <a:rPr lang="de-DE" sz="1200" kern="1200">
                <a:solidFill>
                  <a:schemeClr val="tx1"/>
                </a:solidFill>
                <a:effectLst/>
                <a:latin typeface="+mn-lt"/>
                <a:ea typeface="+mn-ea"/>
                <a:cs typeface="+mn-cs"/>
              </a:rPr>
              <a:t>Markierung(gelb) - Position 568</a:t>
            </a:r>
          </a:p>
          <a:p>
            <a:r>
              <a:rPr lang="de-DE" sz="1200" kern="1200">
                <a:solidFill>
                  <a:schemeClr val="tx1"/>
                </a:solidFill>
                <a:effectLst/>
                <a:latin typeface="+mn-lt"/>
                <a:ea typeface="+mn-ea"/>
                <a:cs typeface="+mn-cs"/>
              </a:rPr>
              <a:t>exzessiver Umgang mit dem Smartphone zu Aufmerksamkeits-Defizit- Hyperaktivitäts-Syndrom-(ADHS)-ähnlichen Symptomen bei gesunden Probanden führte. </a:t>
            </a:r>
            <a:endParaRPr lang="de-DE"/>
          </a:p>
          <a:p>
            <a:endParaRPr lang="de-DE"/>
          </a:p>
        </p:txBody>
      </p:sp>
      <p:sp>
        <p:nvSpPr>
          <p:cNvPr id="4" name="Foliennummernplatzhalter 3"/>
          <p:cNvSpPr>
            <a:spLocks noGrp="1"/>
          </p:cNvSpPr>
          <p:nvPr>
            <p:ph type="sldNum" sz="quarter" idx="10"/>
          </p:nvPr>
        </p:nvSpPr>
        <p:spPr/>
        <p:txBody>
          <a:bodyPr/>
          <a:lstStyle/>
          <a:p>
            <a:fld id="{E5265080-FFCC-40C9-AD15-30EF96A60E84}" type="slidenum">
              <a:rPr lang="de-AT" smtClean="0"/>
              <a:pPr/>
              <a:t>48</a:t>
            </a:fld>
            <a:endParaRPr lang="de-AT"/>
          </a:p>
        </p:txBody>
      </p:sp>
    </p:spTree>
    <p:extLst>
      <p:ext uri="{BB962C8B-B14F-4D97-AF65-F5344CB8AC3E}">
        <p14:creationId xmlns:p14="http://schemas.microsoft.com/office/powerpoint/2010/main" val="820378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err="1"/>
              <a:t>Phubbing</a:t>
            </a:r>
            <a:r>
              <a:rPr lang="de-DE"/>
              <a:t>: Unsitte in Gesellschaft seinem Mobilgerät mehr Aufmerksamkeit zu widmen als seinem Gegenüber</a:t>
            </a:r>
          </a:p>
        </p:txBody>
      </p:sp>
      <p:sp>
        <p:nvSpPr>
          <p:cNvPr id="4" name="Foliennummernplatzhalter 3"/>
          <p:cNvSpPr>
            <a:spLocks noGrp="1"/>
          </p:cNvSpPr>
          <p:nvPr>
            <p:ph type="sldNum" sz="quarter" idx="10"/>
          </p:nvPr>
        </p:nvSpPr>
        <p:spPr/>
        <p:txBody>
          <a:bodyPr/>
          <a:lstStyle/>
          <a:p>
            <a:fld id="{E5265080-FFCC-40C9-AD15-30EF96A60E84}" type="slidenum">
              <a:rPr lang="de-AT" smtClean="0"/>
              <a:pPr/>
              <a:t>51</a:t>
            </a:fld>
            <a:endParaRPr lang="de-AT"/>
          </a:p>
        </p:txBody>
      </p:sp>
    </p:spTree>
    <p:extLst>
      <p:ext uri="{BB962C8B-B14F-4D97-AF65-F5344CB8AC3E}">
        <p14:creationId xmlns:p14="http://schemas.microsoft.com/office/powerpoint/2010/main" val="69382620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AT"/>
              <a:t>Text Neck</a:t>
            </a:r>
          </a:p>
        </p:txBody>
      </p:sp>
      <p:sp>
        <p:nvSpPr>
          <p:cNvPr id="4" name="Foliennummernplatzhalter 3"/>
          <p:cNvSpPr>
            <a:spLocks noGrp="1"/>
          </p:cNvSpPr>
          <p:nvPr>
            <p:ph type="sldNum" sz="quarter" idx="10"/>
          </p:nvPr>
        </p:nvSpPr>
        <p:spPr/>
        <p:txBody>
          <a:bodyPr/>
          <a:lstStyle/>
          <a:p>
            <a:fld id="{E5265080-FFCC-40C9-AD15-30EF96A60E84}" type="slidenum">
              <a:rPr lang="de-AT" smtClean="0"/>
              <a:pPr/>
              <a:t>53</a:t>
            </a:fld>
            <a:endParaRPr lang="de-AT"/>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e-DE"/>
              <a:t>Titelmasterformat durch Klicken bearbeiten</a:t>
            </a:r>
            <a:endParaRPr lang="de-AT"/>
          </a:p>
        </p:txBody>
      </p:sp>
      <p:sp>
        <p:nvSpPr>
          <p:cNvPr id="3" name="Untertitel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de-DE"/>
              <a:t>Formatvorlage des Untertitelmasters durch Klicken bearbeiten</a:t>
            </a:r>
            <a:endParaRPr lang="de-AT"/>
          </a:p>
        </p:txBody>
      </p:sp>
      <p:sp>
        <p:nvSpPr>
          <p:cNvPr id="4" name="Datumsplatzhalter 3"/>
          <p:cNvSpPr>
            <a:spLocks noGrp="1"/>
          </p:cNvSpPr>
          <p:nvPr>
            <p:ph type="dt" sz="half" idx="10"/>
          </p:nvPr>
        </p:nvSpPr>
        <p:spPr/>
        <p:txBody>
          <a:bodyPr/>
          <a:lstStyle>
            <a:lvl1pPr>
              <a:defRPr/>
            </a:lvl1pPr>
          </a:lstStyle>
          <a:p>
            <a:endParaRPr lang="de-AT" altLang="de-DE"/>
          </a:p>
        </p:txBody>
      </p:sp>
      <p:sp>
        <p:nvSpPr>
          <p:cNvPr id="5" name="Fußzeilenplatzhalter 4"/>
          <p:cNvSpPr>
            <a:spLocks noGrp="1"/>
          </p:cNvSpPr>
          <p:nvPr>
            <p:ph type="ftr" sz="quarter" idx="11"/>
          </p:nvPr>
        </p:nvSpPr>
        <p:spPr/>
        <p:txBody>
          <a:bodyPr/>
          <a:lstStyle>
            <a:lvl1pPr>
              <a:defRPr/>
            </a:lvl1pPr>
          </a:lstStyle>
          <a:p>
            <a:endParaRPr lang="de-AT" altLang="de-DE"/>
          </a:p>
        </p:txBody>
      </p:sp>
      <p:sp>
        <p:nvSpPr>
          <p:cNvPr id="6" name="Foliennummernplatzhalter 5"/>
          <p:cNvSpPr>
            <a:spLocks noGrp="1"/>
          </p:cNvSpPr>
          <p:nvPr>
            <p:ph type="sldNum" sz="quarter" idx="12"/>
          </p:nvPr>
        </p:nvSpPr>
        <p:spPr/>
        <p:txBody>
          <a:bodyPr/>
          <a:lstStyle>
            <a:lvl1pPr>
              <a:defRPr/>
            </a:lvl1pPr>
          </a:lstStyle>
          <a:p>
            <a:fld id="{206989FD-D912-4E41-9CAD-93920F994C5B}" type="slidenum">
              <a:rPr lang="de-AT" altLang="de-DE"/>
              <a:pPr/>
              <a:t>‹Nr.›</a:t>
            </a:fld>
            <a:endParaRPr lang="de-AT" altLang="de-DE"/>
          </a:p>
        </p:txBody>
      </p:sp>
    </p:spTree>
    <p:extLst>
      <p:ext uri="{BB962C8B-B14F-4D97-AF65-F5344CB8AC3E}">
        <p14:creationId xmlns:p14="http://schemas.microsoft.com/office/powerpoint/2010/main" val="7531741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AT"/>
          </a:p>
        </p:txBody>
      </p:sp>
      <p:sp>
        <p:nvSpPr>
          <p:cNvPr id="3" name="Inhaltsplatzhalter 2"/>
          <p:cNvSpPr>
            <a:spLocks noGrp="1"/>
          </p:cNvSpPr>
          <p:nvPr>
            <p:ph idx="1"/>
          </p:nvPr>
        </p:nvSpPr>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p:cNvSpPr>
            <a:spLocks noGrp="1"/>
          </p:cNvSpPr>
          <p:nvPr>
            <p:ph type="dt" sz="half" idx="10"/>
          </p:nvPr>
        </p:nvSpPr>
        <p:spPr/>
        <p:txBody>
          <a:bodyPr/>
          <a:lstStyle>
            <a:lvl1pPr>
              <a:defRPr/>
            </a:lvl1pPr>
          </a:lstStyle>
          <a:p>
            <a:endParaRPr lang="de-AT" altLang="de-DE"/>
          </a:p>
        </p:txBody>
      </p:sp>
      <p:sp>
        <p:nvSpPr>
          <p:cNvPr id="5" name="Fußzeilenplatzhalter 4"/>
          <p:cNvSpPr>
            <a:spLocks noGrp="1"/>
          </p:cNvSpPr>
          <p:nvPr>
            <p:ph type="ftr" sz="quarter" idx="11"/>
          </p:nvPr>
        </p:nvSpPr>
        <p:spPr/>
        <p:txBody>
          <a:bodyPr/>
          <a:lstStyle>
            <a:lvl1pPr>
              <a:defRPr/>
            </a:lvl1pPr>
          </a:lstStyle>
          <a:p>
            <a:endParaRPr lang="de-AT" altLang="de-DE"/>
          </a:p>
        </p:txBody>
      </p:sp>
      <p:sp>
        <p:nvSpPr>
          <p:cNvPr id="6" name="Foliennummernplatzhalter 5"/>
          <p:cNvSpPr>
            <a:spLocks noGrp="1"/>
          </p:cNvSpPr>
          <p:nvPr>
            <p:ph type="sldNum" sz="quarter" idx="12"/>
          </p:nvPr>
        </p:nvSpPr>
        <p:spPr/>
        <p:txBody>
          <a:bodyPr/>
          <a:lstStyle>
            <a:lvl1pPr>
              <a:defRPr/>
            </a:lvl1pPr>
          </a:lstStyle>
          <a:p>
            <a:fld id="{6B475A42-AC01-44B6-B6A5-0975283E64E9}" type="slidenum">
              <a:rPr lang="de-AT" altLang="de-DE"/>
              <a:pPr/>
              <a:t>‹Nr.›</a:t>
            </a:fld>
            <a:endParaRPr lang="de-AT" altLang="de-DE"/>
          </a:p>
        </p:txBody>
      </p:sp>
    </p:spTree>
    <p:extLst>
      <p:ext uri="{BB962C8B-B14F-4D97-AF65-F5344CB8AC3E}">
        <p14:creationId xmlns:p14="http://schemas.microsoft.com/office/powerpoint/2010/main" val="39217343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a:t>Titelmasterformat durch Klicken bearbeiten</a:t>
            </a:r>
            <a:endParaRPr lang="de-AT"/>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a:t>Textmasterformat bearbeiten</a:t>
            </a:r>
          </a:p>
        </p:txBody>
      </p:sp>
      <p:sp>
        <p:nvSpPr>
          <p:cNvPr id="4" name="Datumsplatzhalter 3"/>
          <p:cNvSpPr>
            <a:spLocks noGrp="1"/>
          </p:cNvSpPr>
          <p:nvPr>
            <p:ph type="dt" sz="half" idx="10"/>
          </p:nvPr>
        </p:nvSpPr>
        <p:spPr/>
        <p:txBody>
          <a:bodyPr/>
          <a:lstStyle>
            <a:lvl1pPr>
              <a:defRPr/>
            </a:lvl1pPr>
          </a:lstStyle>
          <a:p>
            <a:endParaRPr lang="de-AT" altLang="de-DE"/>
          </a:p>
        </p:txBody>
      </p:sp>
      <p:sp>
        <p:nvSpPr>
          <p:cNvPr id="5" name="Fußzeilenplatzhalter 4"/>
          <p:cNvSpPr>
            <a:spLocks noGrp="1"/>
          </p:cNvSpPr>
          <p:nvPr>
            <p:ph type="ftr" sz="quarter" idx="11"/>
          </p:nvPr>
        </p:nvSpPr>
        <p:spPr/>
        <p:txBody>
          <a:bodyPr/>
          <a:lstStyle>
            <a:lvl1pPr>
              <a:defRPr/>
            </a:lvl1pPr>
          </a:lstStyle>
          <a:p>
            <a:endParaRPr lang="de-AT" altLang="de-DE"/>
          </a:p>
        </p:txBody>
      </p:sp>
      <p:sp>
        <p:nvSpPr>
          <p:cNvPr id="6" name="Foliennummernplatzhalter 5"/>
          <p:cNvSpPr>
            <a:spLocks noGrp="1"/>
          </p:cNvSpPr>
          <p:nvPr>
            <p:ph type="sldNum" sz="quarter" idx="12"/>
          </p:nvPr>
        </p:nvSpPr>
        <p:spPr/>
        <p:txBody>
          <a:bodyPr/>
          <a:lstStyle>
            <a:lvl1pPr>
              <a:defRPr/>
            </a:lvl1pPr>
          </a:lstStyle>
          <a:p>
            <a:fld id="{23ED1FFE-8D79-493B-BF10-8BC993FE2CBE}" type="slidenum">
              <a:rPr lang="de-AT" altLang="de-DE"/>
              <a:pPr/>
              <a:t>‹Nr.›</a:t>
            </a:fld>
            <a:endParaRPr lang="de-AT" altLang="de-DE"/>
          </a:p>
        </p:txBody>
      </p:sp>
    </p:spTree>
    <p:extLst>
      <p:ext uri="{BB962C8B-B14F-4D97-AF65-F5344CB8AC3E}">
        <p14:creationId xmlns:p14="http://schemas.microsoft.com/office/powerpoint/2010/main" val="5816235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AT"/>
          </a:p>
        </p:txBody>
      </p:sp>
      <p:sp>
        <p:nvSpPr>
          <p:cNvPr id="3" name="Inhaltsplatzhalt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Datumsplatzhalter 4"/>
          <p:cNvSpPr>
            <a:spLocks noGrp="1"/>
          </p:cNvSpPr>
          <p:nvPr>
            <p:ph type="dt" sz="half" idx="10"/>
          </p:nvPr>
        </p:nvSpPr>
        <p:spPr/>
        <p:txBody>
          <a:bodyPr/>
          <a:lstStyle>
            <a:lvl1pPr>
              <a:defRPr/>
            </a:lvl1pPr>
          </a:lstStyle>
          <a:p>
            <a:endParaRPr lang="de-AT" altLang="de-DE"/>
          </a:p>
        </p:txBody>
      </p:sp>
      <p:sp>
        <p:nvSpPr>
          <p:cNvPr id="6" name="Fußzeilenplatzhalter 5"/>
          <p:cNvSpPr>
            <a:spLocks noGrp="1"/>
          </p:cNvSpPr>
          <p:nvPr>
            <p:ph type="ftr" sz="quarter" idx="11"/>
          </p:nvPr>
        </p:nvSpPr>
        <p:spPr/>
        <p:txBody>
          <a:bodyPr/>
          <a:lstStyle>
            <a:lvl1pPr>
              <a:defRPr/>
            </a:lvl1pPr>
          </a:lstStyle>
          <a:p>
            <a:endParaRPr lang="de-AT" altLang="de-DE"/>
          </a:p>
        </p:txBody>
      </p:sp>
      <p:sp>
        <p:nvSpPr>
          <p:cNvPr id="7" name="Foliennummernplatzhalter 6"/>
          <p:cNvSpPr>
            <a:spLocks noGrp="1"/>
          </p:cNvSpPr>
          <p:nvPr>
            <p:ph type="sldNum" sz="quarter" idx="12"/>
          </p:nvPr>
        </p:nvSpPr>
        <p:spPr/>
        <p:txBody>
          <a:bodyPr/>
          <a:lstStyle>
            <a:lvl1pPr>
              <a:defRPr/>
            </a:lvl1pPr>
          </a:lstStyle>
          <a:p>
            <a:fld id="{0B225FEE-CAF8-4E0A-BD21-3D83E3B205E1}" type="slidenum">
              <a:rPr lang="de-AT" altLang="de-DE"/>
              <a:pPr/>
              <a:t>‹Nr.›</a:t>
            </a:fld>
            <a:endParaRPr lang="de-AT" altLang="de-DE"/>
          </a:p>
        </p:txBody>
      </p:sp>
    </p:spTree>
    <p:extLst>
      <p:ext uri="{BB962C8B-B14F-4D97-AF65-F5344CB8AC3E}">
        <p14:creationId xmlns:p14="http://schemas.microsoft.com/office/powerpoint/2010/main" val="18258504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de-DE"/>
              <a:t>Titelmasterformat durch Klicken bearbeiten</a:t>
            </a:r>
            <a:endParaRPr lang="de-AT"/>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7" name="Datumsplatzhalter 6"/>
          <p:cNvSpPr>
            <a:spLocks noGrp="1"/>
          </p:cNvSpPr>
          <p:nvPr>
            <p:ph type="dt" sz="half" idx="10"/>
          </p:nvPr>
        </p:nvSpPr>
        <p:spPr/>
        <p:txBody>
          <a:bodyPr/>
          <a:lstStyle>
            <a:lvl1pPr>
              <a:defRPr/>
            </a:lvl1pPr>
          </a:lstStyle>
          <a:p>
            <a:endParaRPr lang="de-AT" altLang="de-DE"/>
          </a:p>
        </p:txBody>
      </p:sp>
      <p:sp>
        <p:nvSpPr>
          <p:cNvPr id="8" name="Fußzeilenplatzhalter 7"/>
          <p:cNvSpPr>
            <a:spLocks noGrp="1"/>
          </p:cNvSpPr>
          <p:nvPr>
            <p:ph type="ftr" sz="quarter" idx="11"/>
          </p:nvPr>
        </p:nvSpPr>
        <p:spPr/>
        <p:txBody>
          <a:bodyPr/>
          <a:lstStyle>
            <a:lvl1pPr>
              <a:defRPr/>
            </a:lvl1pPr>
          </a:lstStyle>
          <a:p>
            <a:endParaRPr lang="de-AT" altLang="de-DE"/>
          </a:p>
        </p:txBody>
      </p:sp>
      <p:sp>
        <p:nvSpPr>
          <p:cNvPr id="9" name="Foliennummernplatzhalter 8"/>
          <p:cNvSpPr>
            <a:spLocks noGrp="1"/>
          </p:cNvSpPr>
          <p:nvPr>
            <p:ph type="sldNum" sz="quarter" idx="12"/>
          </p:nvPr>
        </p:nvSpPr>
        <p:spPr/>
        <p:txBody>
          <a:bodyPr/>
          <a:lstStyle>
            <a:lvl1pPr>
              <a:defRPr/>
            </a:lvl1pPr>
          </a:lstStyle>
          <a:p>
            <a:fld id="{E1E119C0-DAF9-4556-82F9-C1BA4CEC87B4}" type="slidenum">
              <a:rPr lang="de-AT" altLang="de-DE"/>
              <a:pPr/>
              <a:t>‹Nr.›</a:t>
            </a:fld>
            <a:endParaRPr lang="de-AT" altLang="de-DE"/>
          </a:p>
        </p:txBody>
      </p:sp>
    </p:spTree>
    <p:extLst>
      <p:ext uri="{BB962C8B-B14F-4D97-AF65-F5344CB8AC3E}">
        <p14:creationId xmlns:p14="http://schemas.microsoft.com/office/powerpoint/2010/main" val="1917117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AT"/>
          </a:p>
        </p:txBody>
      </p:sp>
      <p:sp>
        <p:nvSpPr>
          <p:cNvPr id="3" name="Datumsplatzhalter 2"/>
          <p:cNvSpPr>
            <a:spLocks noGrp="1"/>
          </p:cNvSpPr>
          <p:nvPr>
            <p:ph type="dt" sz="half" idx="10"/>
          </p:nvPr>
        </p:nvSpPr>
        <p:spPr/>
        <p:txBody>
          <a:bodyPr/>
          <a:lstStyle>
            <a:lvl1pPr>
              <a:defRPr/>
            </a:lvl1pPr>
          </a:lstStyle>
          <a:p>
            <a:endParaRPr lang="de-AT" altLang="de-DE"/>
          </a:p>
        </p:txBody>
      </p:sp>
      <p:sp>
        <p:nvSpPr>
          <p:cNvPr id="4" name="Fußzeilenplatzhalter 3"/>
          <p:cNvSpPr>
            <a:spLocks noGrp="1"/>
          </p:cNvSpPr>
          <p:nvPr>
            <p:ph type="ftr" sz="quarter" idx="11"/>
          </p:nvPr>
        </p:nvSpPr>
        <p:spPr/>
        <p:txBody>
          <a:bodyPr/>
          <a:lstStyle>
            <a:lvl1pPr>
              <a:defRPr/>
            </a:lvl1pPr>
          </a:lstStyle>
          <a:p>
            <a:endParaRPr lang="de-AT" altLang="de-DE"/>
          </a:p>
        </p:txBody>
      </p:sp>
      <p:sp>
        <p:nvSpPr>
          <p:cNvPr id="5" name="Foliennummernplatzhalter 4"/>
          <p:cNvSpPr>
            <a:spLocks noGrp="1"/>
          </p:cNvSpPr>
          <p:nvPr>
            <p:ph type="sldNum" sz="quarter" idx="12"/>
          </p:nvPr>
        </p:nvSpPr>
        <p:spPr/>
        <p:txBody>
          <a:bodyPr/>
          <a:lstStyle>
            <a:lvl1pPr>
              <a:defRPr/>
            </a:lvl1pPr>
          </a:lstStyle>
          <a:p>
            <a:fld id="{27225870-0946-4D07-B0BE-4848A1726A52}" type="slidenum">
              <a:rPr lang="de-AT" altLang="de-DE"/>
              <a:pPr/>
              <a:t>‹Nr.›</a:t>
            </a:fld>
            <a:endParaRPr lang="de-AT" altLang="de-DE"/>
          </a:p>
        </p:txBody>
      </p:sp>
    </p:spTree>
    <p:extLst>
      <p:ext uri="{BB962C8B-B14F-4D97-AF65-F5344CB8AC3E}">
        <p14:creationId xmlns:p14="http://schemas.microsoft.com/office/powerpoint/2010/main" val="37108595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lvl1pPr>
              <a:defRPr/>
            </a:lvl1pPr>
          </a:lstStyle>
          <a:p>
            <a:endParaRPr lang="de-AT" altLang="de-DE"/>
          </a:p>
        </p:txBody>
      </p:sp>
      <p:sp>
        <p:nvSpPr>
          <p:cNvPr id="3" name="Fußzeilenplatzhalter 2"/>
          <p:cNvSpPr>
            <a:spLocks noGrp="1"/>
          </p:cNvSpPr>
          <p:nvPr>
            <p:ph type="ftr" sz="quarter" idx="11"/>
          </p:nvPr>
        </p:nvSpPr>
        <p:spPr/>
        <p:txBody>
          <a:bodyPr/>
          <a:lstStyle>
            <a:lvl1pPr>
              <a:defRPr/>
            </a:lvl1pPr>
          </a:lstStyle>
          <a:p>
            <a:endParaRPr lang="de-AT" altLang="de-DE"/>
          </a:p>
        </p:txBody>
      </p:sp>
      <p:sp>
        <p:nvSpPr>
          <p:cNvPr id="4" name="Foliennummernplatzhalter 3"/>
          <p:cNvSpPr>
            <a:spLocks noGrp="1"/>
          </p:cNvSpPr>
          <p:nvPr>
            <p:ph type="sldNum" sz="quarter" idx="12"/>
          </p:nvPr>
        </p:nvSpPr>
        <p:spPr/>
        <p:txBody>
          <a:bodyPr/>
          <a:lstStyle>
            <a:lvl1pPr>
              <a:defRPr/>
            </a:lvl1pPr>
          </a:lstStyle>
          <a:p>
            <a:fld id="{A2DE3E18-6611-4271-90A2-75C31FFAF5A2}" type="slidenum">
              <a:rPr lang="de-AT" altLang="de-DE"/>
              <a:pPr/>
              <a:t>‹Nr.›</a:t>
            </a:fld>
            <a:endParaRPr lang="de-AT" altLang="de-DE"/>
          </a:p>
        </p:txBody>
      </p:sp>
    </p:spTree>
    <p:extLst>
      <p:ext uri="{BB962C8B-B14F-4D97-AF65-F5344CB8AC3E}">
        <p14:creationId xmlns:p14="http://schemas.microsoft.com/office/powerpoint/2010/main" val="6647265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a:t>Titelmasterformat durch Klicken bearbeiten</a:t>
            </a:r>
            <a:endParaRPr lang="de-AT"/>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 bearbeiten</a:t>
            </a:r>
          </a:p>
        </p:txBody>
      </p:sp>
      <p:sp>
        <p:nvSpPr>
          <p:cNvPr id="5" name="Datumsplatzhalter 4"/>
          <p:cNvSpPr>
            <a:spLocks noGrp="1"/>
          </p:cNvSpPr>
          <p:nvPr>
            <p:ph type="dt" sz="half" idx="10"/>
          </p:nvPr>
        </p:nvSpPr>
        <p:spPr/>
        <p:txBody>
          <a:bodyPr/>
          <a:lstStyle>
            <a:lvl1pPr>
              <a:defRPr/>
            </a:lvl1pPr>
          </a:lstStyle>
          <a:p>
            <a:endParaRPr lang="de-AT" altLang="de-DE"/>
          </a:p>
        </p:txBody>
      </p:sp>
      <p:sp>
        <p:nvSpPr>
          <p:cNvPr id="6" name="Fußzeilenplatzhalter 5"/>
          <p:cNvSpPr>
            <a:spLocks noGrp="1"/>
          </p:cNvSpPr>
          <p:nvPr>
            <p:ph type="ftr" sz="quarter" idx="11"/>
          </p:nvPr>
        </p:nvSpPr>
        <p:spPr/>
        <p:txBody>
          <a:bodyPr/>
          <a:lstStyle>
            <a:lvl1pPr>
              <a:defRPr/>
            </a:lvl1pPr>
          </a:lstStyle>
          <a:p>
            <a:endParaRPr lang="de-AT" altLang="de-DE"/>
          </a:p>
        </p:txBody>
      </p:sp>
      <p:sp>
        <p:nvSpPr>
          <p:cNvPr id="7" name="Foliennummernplatzhalter 6"/>
          <p:cNvSpPr>
            <a:spLocks noGrp="1"/>
          </p:cNvSpPr>
          <p:nvPr>
            <p:ph type="sldNum" sz="quarter" idx="12"/>
          </p:nvPr>
        </p:nvSpPr>
        <p:spPr/>
        <p:txBody>
          <a:bodyPr/>
          <a:lstStyle>
            <a:lvl1pPr>
              <a:defRPr/>
            </a:lvl1pPr>
          </a:lstStyle>
          <a:p>
            <a:fld id="{147482AF-411C-4159-B367-309D03D6F45F}" type="slidenum">
              <a:rPr lang="de-AT" altLang="de-DE"/>
              <a:pPr/>
              <a:t>‹Nr.›</a:t>
            </a:fld>
            <a:endParaRPr lang="de-AT" altLang="de-DE"/>
          </a:p>
        </p:txBody>
      </p:sp>
    </p:spTree>
    <p:extLst>
      <p:ext uri="{BB962C8B-B14F-4D97-AF65-F5344CB8AC3E}">
        <p14:creationId xmlns:p14="http://schemas.microsoft.com/office/powerpoint/2010/main" val="417921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a:t>Titelmasterformat durch Klicken bearbeiten</a:t>
            </a:r>
            <a:endParaRPr lang="de-AT"/>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 bearbeiten</a:t>
            </a:r>
          </a:p>
        </p:txBody>
      </p:sp>
      <p:sp>
        <p:nvSpPr>
          <p:cNvPr id="5" name="Datumsplatzhalter 4"/>
          <p:cNvSpPr>
            <a:spLocks noGrp="1"/>
          </p:cNvSpPr>
          <p:nvPr>
            <p:ph type="dt" sz="half" idx="10"/>
          </p:nvPr>
        </p:nvSpPr>
        <p:spPr/>
        <p:txBody>
          <a:bodyPr/>
          <a:lstStyle>
            <a:lvl1pPr>
              <a:defRPr/>
            </a:lvl1pPr>
          </a:lstStyle>
          <a:p>
            <a:endParaRPr lang="de-AT" altLang="de-DE"/>
          </a:p>
        </p:txBody>
      </p:sp>
      <p:sp>
        <p:nvSpPr>
          <p:cNvPr id="6" name="Fußzeilenplatzhalter 5"/>
          <p:cNvSpPr>
            <a:spLocks noGrp="1"/>
          </p:cNvSpPr>
          <p:nvPr>
            <p:ph type="ftr" sz="quarter" idx="11"/>
          </p:nvPr>
        </p:nvSpPr>
        <p:spPr/>
        <p:txBody>
          <a:bodyPr/>
          <a:lstStyle>
            <a:lvl1pPr>
              <a:defRPr/>
            </a:lvl1pPr>
          </a:lstStyle>
          <a:p>
            <a:endParaRPr lang="de-AT" altLang="de-DE"/>
          </a:p>
        </p:txBody>
      </p:sp>
      <p:sp>
        <p:nvSpPr>
          <p:cNvPr id="7" name="Foliennummernplatzhalter 6"/>
          <p:cNvSpPr>
            <a:spLocks noGrp="1"/>
          </p:cNvSpPr>
          <p:nvPr>
            <p:ph type="sldNum" sz="quarter" idx="12"/>
          </p:nvPr>
        </p:nvSpPr>
        <p:spPr/>
        <p:txBody>
          <a:bodyPr/>
          <a:lstStyle>
            <a:lvl1pPr>
              <a:defRPr/>
            </a:lvl1pPr>
          </a:lstStyle>
          <a:p>
            <a:fld id="{C8F9019E-B8A8-4749-8335-CD6E9EAD5596}" type="slidenum">
              <a:rPr lang="de-AT" altLang="de-DE"/>
              <a:pPr/>
              <a:t>‹Nr.›</a:t>
            </a:fld>
            <a:endParaRPr lang="de-AT" altLang="de-DE"/>
          </a:p>
        </p:txBody>
      </p:sp>
    </p:spTree>
    <p:extLst>
      <p:ext uri="{BB962C8B-B14F-4D97-AF65-F5344CB8AC3E}">
        <p14:creationId xmlns:p14="http://schemas.microsoft.com/office/powerpoint/2010/main" val="26256064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AT"/>
          </a:p>
        </p:txBody>
      </p:sp>
      <p:sp>
        <p:nvSpPr>
          <p:cNvPr id="3" name="Vertikaler Textplatzhalter 2"/>
          <p:cNvSpPr>
            <a:spLocks noGrp="1"/>
          </p:cNvSpPr>
          <p:nvPr>
            <p:ph type="body" orient="vert" idx="1"/>
          </p:nvPr>
        </p:nvSpPr>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p:cNvSpPr>
            <a:spLocks noGrp="1"/>
          </p:cNvSpPr>
          <p:nvPr>
            <p:ph type="dt" sz="half" idx="10"/>
          </p:nvPr>
        </p:nvSpPr>
        <p:spPr/>
        <p:txBody>
          <a:bodyPr/>
          <a:lstStyle>
            <a:lvl1pPr>
              <a:defRPr/>
            </a:lvl1pPr>
          </a:lstStyle>
          <a:p>
            <a:endParaRPr lang="de-AT" altLang="de-DE"/>
          </a:p>
        </p:txBody>
      </p:sp>
      <p:sp>
        <p:nvSpPr>
          <p:cNvPr id="5" name="Fußzeilenplatzhalter 4"/>
          <p:cNvSpPr>
            <a:spLocks noGrp="1"/>
          </p:cNvSpPr>
          <p:nvPr>
            <p:ph type="ftr" sz="quarter" idx="11"/>
          </p:nvPr>
        </p:nvSpPr>
        <p:spPr/>
        <p:txBody>
          <a:bodyPr/>
          <a:lstStyle>
            <a:lvl1pPr>
              <a:defRPr/>
            </a:lvl1pPr>
          </a:lstStyle>
          <a:p>
            <a:endParaRPr lang="de-AT" altLang="de-DE"/>
          </a:p>
        </p:txBody>
      </p:sp>
      <p:sp>
        <p:nvSpPr>
          <p:cNvPr id="6" name="Foliennummernplatzhalter 5"/>
          <p:cNvSpPr>
            <a:spLocks noGrp="1"/>
          </p:cNvSpPr>
          <p:nvPr>
            <p:ph type="sldNum" sz="quarter" idx="12"/>
          </p:nvPr>
        </p:nvSpPr>
        <p:spPr/>
        <p:txBody>
          <a:bodyPr/>
          <a:lstStyle>
            <a:lvl1pPr>
              <a:defRPr/>
            </a:lvl1pPr>
          </a:lstStyle>
          <a:p>
            <a:fld id="{6DD659F7-C766-48D6-874C-2B7B23A38221}" type="slidenum">
              <a:rPr lang="de-AT" altLang="de-DE"/>
              <a:pPr/>
              <a:t>‹Nr.›</a:t>
            </a:fld>
            <a:endParaRPr lang="de-AT" altLang="de-DE"/>
          </a:p>
        </p:txBody>
      </p:sp>
    </p:spTree>
    <p:extLst>
      <p:ext uri="{BB962C8B-B14F-4D97-AF65-F5344CB8AC3E}">
        <p14:creationId xmlns:p14="http://schemas.microsoft.com/office/powerpoint/2010/main" val="16001047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15100" y="609600"/>
            <a:ext cx="1943100" cy="5486400"/>
          </a:xfrm>
        </p:spPr>
        <p:txBody>
          <a:bodyPr vert="eaVert"/>
          <a:lstStyle/>
          <a:p>
            <a:r>
              <a:rPr lang="de-DE"/>
              <a:t>Titelmasterformat durch Klicken bearbeiten</a:t>
            </a:r>
            <a:endParaRPr lang="de-AT"/>
          </a:p>
        </p:txBody>
      </p:sp>
      <p:sp>
        <p:nvSpPr>
          <p:cNvPr id="3" name="Vertikaler Textplatzhalter 2"/>
          <p:cNvSpPr>
            <a:spLocks noGrp="1"/>
          </p:cNvSpPr>
          <p:nvPr>
            <p:ph type="body" orient="vert" idx="1"/>
          </p:nvPr>
        </p:nvSpPr>
        <p:spPr>
          <a:xfrm>
            <a:off x="685800" y="609600"/>
            <a:ext cx="5676900" cy="5486400"/>
          </a:xfrm>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p:cNvSpPr>
            <a:spLocks noGrp="1"/>
          </p:cNvSpPr>
          <p:nvPr>
            <p:ph type="dt" sz="half" idx="10"/>
          </p:nvPr>
        </p:nvSpPr>
        <p:spPr/>
        <p:txBody>
          <a:bodyPr/>
          <a:lstStyle>
            <a:lvl1pPr>
              <a:defRPr/>
            </a:lvl1pPr>
          </a:lstStyle>
          <a:p>
            <a:endParaRPr lang="de-AT" altLang="de-DE"/>
          </a:p>
        </p:txBody>
      </p:sp>
      <p:sp>
        <p:nvSpPr>
          <p:cNvPr id="5" name="Fußzeilenplatzhalter 4"/>
          <p:cNvSpPr>
            <a:spLocks noGrp="1"/>
          </p:cNvSpPr>
          <p:nvPr>
            <p:ph type="ftr" sz="quarter" idx="11"/>
          </p:nvPr>
        </p:nvSpPr>
        <p:spPr/>
        <p:txBody>
          <a:bodyPr/>
          <a:lstStyle>
            <a:lvl1pPr>
              <a:defRPr/>
            </a:lvl1pPr>
          </a:lstStyle>
          <a:p>
            <a:endParaRPr lang="de-AT" altLang="de-DE"/>
          </a:p>
        </p:txBody>
      </p:sp>
      <p:sp>
        <p:nvSpPr>
          <p:cNvPr id="6" name="Foliennummernplatzhalter 5"/>
          <p:cNvSpPr>
            <a:spLocks noGrp="1"/>
          </p:cNvSpPr>
          <p:nvPr>
            <p:ph type="sldNum" sz="quarter" idx="12"/>
          </p:nvPr>
        </p:nvSpPr>
        <p:spPr/>
        <p:txBody>
          <a:bodyPr/>
          <a:lstStyle>
            <a:lvl1pPr>
              <a:defRPr/>
            </a:lvl1pPr>
          </a:lstStyle>
          <a:p>
            <a:fld id="{6C3951BD-4CE8-44F2-8023-86E1A8DE97FD}" type="slidenum">
              <a:rPr lang="de-AT" altLang="de-DE"/>
              <a:pPr/>
              <a:t>‹Nr.›</a:t>
            </a:fld>
            <a:endParaRPr lang="de-AT" altLang="de-DE"/>
          </a:p>
        </p:txBody>
      </p:sp>
    </p:spTree>
    <p:extLst>
      <p:ext uri="{BB962C8B-B14F-4D97-AF65-F5344CB8AC3E}">
        <p14:creationId xmlns:p14="http://schemas.microsoft.com/office/powerpoint/2010/main" val="22905006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vmlDrawing" Target="../drawings/vmlDrawing1.v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oleObject" Target="../embeddings/oleObject1.bin"/></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de-AT" altLang="de-DE"/>
              <a:t>Klicken Sie, um das Titelformat zu bearbeiten</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de-AT" altLang="de-DE"/>
              <a:t>Klicken Sie, um die Formate des Vorlagentextes zu bearbeiten</a:t>
            </a:r>
          </a:p>
          <a:p>
            <a:pPr lvl="1"/>
            <a:r>
              <a:rPr lang="de-AT" altLang="de-DE"/>
              <a:t>Zweite Ebene</a:t>
            </a:r>
          </a:p>
          <a:p>
            <a:pPr lvl="2"/>
            <a:r>
              <a:rPr lang="de-AT" altLang="de-DE"/>
              <a:t>Dritte Ebene</a:t>
            </a:r>
          </a:p>
          <a:p>
            <a:pPr lvl="3"/>
            <a:r>
              <a:rPr lang="de-AT" altLang="de-DE"/>
              <a:t>Vierte Ebene</a:t>
            </a:r>
          </a:p>
          <a:p>
            <a:pPr lvl="4"/>
            <a:r>
              <a:rPr lang="de-AT" altLang="de-DE"/>
              <a:t>Fünfte Ebene</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de-AT" altLang="de-DE"/>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de-AT" altLang="de-DE"/>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EB273992-E2C6-4FBD-8913-3FD5F6022E23}" type="slidenum">
              <a:rPr lang="de-AT" altLang="de-DE"/>
              <a:pPr/>
              <a:t>‹Nr.›</a:t>
            </a:fld>
            <a:endParaRPr lang="de-AT" altLang="de-DE"/>
          </a:p>
        </p:txBody>
      </p:sp>
      <p:graphicFrame>
        <p:nvGraphicFramePr>
          <p:cNvPr id="1031" name="Object 7"/>
          <p:cNvGraphicFramePr>
            <a:graphicFrameLocks noChangeAspect="1"/>
          </p:cNvGraphicFramePr>
          <p:nvPr userDrawn="1"/>
        </p:nvGraphicFramePr>
        <p:xfrm>
          <a:off x="6096000" y="0"/>
          <a:ext cx="2743200" cy="1371600"/>
        </p:xfrm>
        <a:graphic>
          <a:graphicData uri="http://schemas.openxmlformats.org/presentationml/2006/ole">
            <mc:AlternateContent xmlns:mc="http://schemas.openxmlformats.org/markup-compatibility/2006">
              <mc:Choice xmlns:v="urn:schemas-microsoft-com:vml" Requires="v">
                <p:oleObj spid="_x0000_s1027" name="Photo Editor Photo" r:id="rId14" imgW="16876190" imgH="8438095" progId="">
                  <p:embed/>
                </p:oleObj>
              </mc:Choice>
              <mc:Fallback>
                <p:oleObj name="Photo Editor Photo" r:id="rId14" imgW="16876190" imgH="8438095" progId="">
                  <p:embed/>
                  <p:pic>
                    <p:nvPicPr>
                      <p:cNvPr id="1031" name="Object 7"/>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6096000" y="0"/>
                        <a:ext cx="2743200" cy="1371600"/>
                      </a:xfrm>
                      <a:prstGeom prst="rect">
                        <a:avLst/>
                      </a:prstGeom>
                      <a:noFill/>
                      <a:ln>
                        <a:noFill/>
                      </a:ln>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itchFamily="18" charset="0"/>
        </a:defRPr>
      </a:lvl2pPr>
      <a:lvl3pPr algn="ctr" rtl="0" fontAlgn="base">
        <a:spcBef>
          <a:spcPct val="0"/>
        </a:spcBef>
        <a:spcAft>
          <a:spcPct val="0"/>
        </a:spcAft>
        <a:defRPr sz="4400">
          <a:solidFill>
            <a:schemeClr val="tx2"/>
          </a:solidFill>
          <a:latin typeface="Times New Roman" pitchFamily="18" charset="0"/>
        </a:defRPr>
      </a:lvl3pPr>
      <a:lvl4pPr algn="ctr" rtl="0" fontAlgn="base">
        <a:spcBef>
          <a:spcPct val="0"/>
        </a:spcBef>
        <a:spcAft>
          <a:spcPct val="0"/>
        </a:spcAft>
        <a:defRPr sz="4400">
          <a:solidFill>
            <a:schemeClr val="tx2"/>
          </a:solidFill>
          <a:latin typeface="Times New Roman" pitchFamily="18" charset="0"/>
        </a:defRPr>
      </a:lvl4pPr>
      <a:lvl5pPr algn="ctr" rtl="0" fontAlgn="base">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6.jp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jpg"/></Relationships>
</file>

<file path=ppt/slides/_rels/slide8.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8.jpg"/><Relationship Id="rId7" Type="http://schemas.openxmlformats.org/officeDocument/2006/relationships/image" Target="../media/image12.jp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1.jpg"/><Relationship Id="rId5" Type="http://schemas.openxmlformats.org/officeDocument/2006/relationships/image" Target="../media/image10.jp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chart" Target="../charts/chart3.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notesSlide" Target="../notesSlides/notesSlide15.xml"/><Relationship Id="rId7" Type="http://schemas.openxmlformats.org/officeDocument/2006/relationships/image" Target="../media/image28.png"/><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oleObject" Target="../embeddings/oleObject2.bin"/><Relationship Id="rId5" Type="http://schemas.openxmlformats.org/officeDocument/2006/relationships/image" Target="../media/image6.jpg"/><Relationship Id="rId4" Type="http://schemas.openxmlformats.org/officeDocument/2006/relationships/image" Target="../media/image30.png"/><Relationship Id="rId9" Type="http://schemas.openxmlformats.org/officeDocument/2006/relationships/image" Target="../media/image29.wmf"/></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5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feld 1"/>
          <p:cNvSpPr txBox="1"/>
          <p:nvPr/>
        </p:nvSpPr>
        <p:spPr>
          <a:xfrm>
            <a:off x="539552" y="1412776"/>
            <a:ext cx="7992888" cy="1563377"/>
          </a:xfrm>
          <a:prstGeom prst="rect">
            <a:avLst/>
          </a:prstGeom>
          <a:noFill/>
        </p:spPr>
        <p:txBody>
          <a:bodyPr wrap="square" rtlCol="0">
            <a:spAutoFit/>
          </a:bodyPr>
          <a:lstStyle/>
          <a:p>
            <a:pPr algn="ctr"/>
            <a:r>
              <a:rPr lang="de-DE" sz="3959">
                <a:solidFill>
                  <a:srgbClr val="C00000"/>
                </a:solidFill>
                <a:latin typeface="+mj-lt"/>
                <a:ea typeface="+mj-ea"/>
                <a:cs typeface="+mj-cs"/>
              </a:rPr>
              <a:t>SMARTPHONEABHÄNGIGKEIT</a:t>
            </a:r>
          </a:p>
          <a:p>
            <a:pPr algn="ctr"/>
            <a:r>
              <a:rPr lang="de-DE" sz="2800">
                <a:solidFill>
                  <a:srgbClr val="C00000"/>
                </a:solidFill>
                <a:latin typeface="+mj-lt"/>
                <a:ea typeface="+mj-ea"/>
                <a:cs typeface="+mj-cs"/>
              </a:rPr>
              <a:t>KRANKMACHEREI ODER REALE BEDROHUNG?</a:t>
            </a:r>
          </a:p>
        </p:txBody>
      </p:sp>
      <p:sp>
        <p:nvSpPr>
          <p:cNvPr id="3" name="Textfeld 2"/>
          <p:cNvSpPr txBox="1"/>
          <p:nvPr/>
        </p:nvSpPr>
        <p:spPr>
          <a:xfrm>
            <a:off x="2987824" y="2996952"/>
            <a:ext cx="3240360" cy="830997"/>
          </a:xfrm>
          <a:prstGeom prst="rect">
            <a:avLst/>
          </a:prstGeom>
          <a:noFill/>
        </p:spPr>
        <p:txBody>
          <a:bodyPr wrap="square" rtlCol="0">
            <a:spAutoFit/>
          </a:bodyPr>
          <a:lstStyle/>
          <a:p>
            <a:pPr algn="ctr"/>
            <a:r>
              <a:rPr lang="de-AT"/>
              <a:t>Oliver Scheibenbogen Michael Ziegler</a:t>
            </a:r>
          </a:p>
        </p:txBody>
      </p:sp>
      <p:sp>
        <p:nvSpPr>
          <p:cNvPr id="8" name="Rechteck 7"/>
          <p:cNvSpPr/>
          <p:nvPr/>
        </p:nvSpPr>
        <p:spPr>
          <a:xfrm>
            <a:off x="1043608" y="5373216"/>
            <a:ext cx="7272808" cy="276999"/>
          </a:xfrm>
          <a:prstGeom prst="rect">
            <a:avLst/>
          </a:prstGeom>
        </p:spPr>
        <p:txBody>
          <a:bodyPr wrap="square">
            <a:spAutoFit/>
          </a:bodyPr>
          <a:lstStyle/>
          <a:p>
            <a:pPr algn="ctr"/>
            <a:r>
              <a:rPr lang="de-AT" sz="1200"/>
              <a:t>http://activemindsblog.org/stress-less-week-download-these-mental-health-apps-today/</a:t>
            </a:r>
          </a:p>
        </p:txBody>
      </p:sp>
      <p:pic>
        <p:nvPicPr>
          <p:cNvPr id="9" name="Grafik 8" descr="mental-health-apps-SFWAD.jpg"/>
          <p:cNvPicPr>
            <a:picLocks noChangeAspect="1"/>
          </p:cNvPicPr>
          <p:nvPr/>
        </p:nvPicPr>
        <p:blipFill>
          <a:blip r:embed="rId3" cstate="print"/>
          <a:stretch>
            <a:fillRect/>
          </a:stretch>
        </p:blipFill>
        <p:spPr>
          <a:xfrm>
            <a:off x="1475656" y="2852936"/>
            <a:ext cx="6191250" cy="2476500"/>
          </a:xfrm>
          <a:prstGeom prst="rect">
            <a:avLst/>
          </a:prstGeom>
        </p:spPr>
      </p:pic>
      <p:sp>
        <p:nvSpPr>
          <p:cNvPr id="7" name="Textfeld 6"/>
          <p:cNvSpPr txBox="1"/>
          <p:nvPr/>
        </p:nvSpPr>
        <p:spPr>
          <a:xfrm>
            <a:off x="0" y="5805264"/>
            <a:ext cx="9144000" cy="830997"/>
          </a:xfrm>
          <a:prstGeom prst="rect">
            <a:avLst/>
          </a:prstGeom>
          <a:noFill/>
        </p:spPr>
        <p:txBody>
          <a:bodyPr wrap="square" rtlCol="0">
            <a:spAutoFit/>
          </a:bodyPr>
          <a:lstStyle/>
          <a:p>
            <a:pPr lvl="1" algn="ctr"/>
            <a:r>
              <a:rPr lang="de-AT" dirty="0"/>
              <a:t>Oliver </a:t>
            </a:r>
            <a:r>
              <a:rPr lang="de-AT" dirty="0" smtClean="0"/>
              <a:t>Scheibenbogen</a:t>
            </a:r>
          </a:p>
          <a:p>
            <a:pPr lvl="1" algn="ctr"/>
            <a:r>
              <a:rPr lang="de-AT" dirty="0" smtClean="0"/>
              <a:t>Fachtagung Schloss </a:t>
            </a:r>
            <a:r>
              <a:rPr lang="de-AT" dirty="0" err="1" smtClean="0"/>
              <a:t>Puchberg</a:t>
            </a:r>
            <a:r>
              <a:rPr lang="de-AT" dirty="0" smtClean="0"/>
              <a:t> 9. Okt. 2020</a:t>
            </a:r>
            <a:r>
              <a:rPr lang="de-AT" dirty="0" smtClean="0"/>
              <a:t> </a:t>
            </a:r>
            <a:r>
              <a:rPr lang="de-AT" dirty="0"/>
              <a:t>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85800" y="1054224"/>
            <a:ext cx="7772400" cy="1143000"/>
          </a:xfrm>
        </p:spPr>
        <p:txBody>
          <a:bodyPr/>
          <a:lstStyle/>
          <a:p>
            <a:r>
              <a:rPr lang="de-DE">
                <a:solidFill>
                  <a:srgbClr val="C00000"/>
                </a:solidFill>
              </a:rPr>
              <a:t>Haltung gegenüber Smartphones</a:t>
            </a:r>
          </a:p>
        </p:txBody>
      </p:sp>
      <p:sp>
        <p:nvSpPr>
          <p:cNvPr id="3" name="Inhaltsplatzhalter 2"/>
          <p:cNvSpPr>
            <a:spLocks noGrp="1"/>
          </p:cNvSpPr>
          <p:nvPr>
            <p:ph idx="1"/>
          </p:nvPr>
        </p:nvSpPr>
        <p:spPr>
          <a:xfrm>
            <a:off x="251520" y="3429000"/>
            <a:ext cx="3022104" cy="655712"/>
          </a:xfrm>
          <a:ln>
            <a:solidFill>
              <a:srgbClr val="C00000"/>
            </a:solidFill>
          </a:ln>
        </p:spPr>
        <p:txBody>
          <a:bodyPr/>
          <a:lstStyle/>
          <a:p>
            <a:pPr marL="0" indent="0">
              <a:buNone/>
            </a:pPr>
            <a:r>
              <a:rPr lang="de-DE">
                <a:solidFill>
                  <a:srgbClr val="C00000"/>
                </a:solidFill>
              </a:rPr>
              <a:t>Digitale</a:t>
            </a:r>
            <a:r>
              <a:rPr lang="de-DE"/>
              <a:t> </a:t>
            </a:r>
            <a:r>
              <a:rPr lang="de-DE">
                <a:solidFill>
                  <a:srgbClr val="C00000"/>
                </a:solidFill>
              </a:rPr>
              <a:t>Demenz</a:t>
            </a:r>
          </a:p>
        </p:txBody>
      </p:sp>
      <p:sp>
        <p:nvSpPr>
          <p:cNvPr id="4" name="Inhaltsplatzhalter 2"/>
          <p:cNvSpPr txBox="1">
            <a:spLocks/>
          </p:cNvSpPr>
          <p:nvPr/>
        </p:nvSpPr>
        <p:spPr bwMode="auto">
          <a:xfrm>
            <a:off x="5724128" y="3429000"/>
            <a:ext cx="3022104" cy="655712"/>
          </a:xfrm>
          <a:prstGeom prst="rect">
            <a:avLst/>
          </a:prstGeom>
          <a:noFill/>
          <a:ln w="9525">
            <a:solidFill>
              <a:srgbClr val="C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pPr>
            <a:r>
              <a:rPr lang="de-DE" kern="0">
                <a:solidFill>
                  <a:srgbClr val="C00000"/>
                </a:solidFill>
              </a:rPr>
              <a:t>Digitale Hysterie</a:t>
            </a:r>
          </a:p>
        </p:txBody>
      </p:sp>
      <p:cxnSp>
        <p:nvCxnSpPr>
          <p:cNvPr id="6" name="Gerade Verbindung mit Pfeil 5"/>
          <p:cNvCxnSpPr/>
          <p:nvPr/>
        </p:nvCxnSpPr>
        <p:spPr>
          <a:xfrm>
            <a:off x="1405930" y="4660776"/>
            <a:ext cx="6192688" cy="0"/>
          </a:xfrm>
          <a:prstGeom prst="straightConnector1">
            <a:avLst/>
          </a:prstGeom>
          <a:ln w="123825">
            <a:solidFill>
              <a:srgbClr val="C0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7" name="Textfeld 6"/>
          <p:cNvSpPr txBox="1"/>
          <p:nvPr/>
        </p:nvSpPr>
        <p:spPr>
          <a:xfrm>
            <a:off x="3887924" y="2773288"/>
            <a:ext cx="1368152" cy="1323439"/>
          </a:xfrm>
          <a:prstGeom prst="rect">
            <a:avLst/>
          </a:prstGeom>
          <a:noFill/>
        </p:spPr>
        <p:txBody>
          <a:bodyPr wrap="square" rtlCol="0">
            <a:spAutoFit/>
          </a:bodyPr>
          <a:lstStyle/>
          <a:p>
            <a:pPr algn="ctr"/>
            <a:r>
              <a:rPr lang="de-DE" sz="8000">
                <a:solidFill>
                  <a:srgbClr val="C00000"/>
                </a:solidFill>
              </a:rPr>
              <a:t>?</a:t>
            </a:r>
          </a:p>
        </p:txBody>
      </p:sp>
      <p:sp>
        <p:nvSpPr>
          <p:cNvPr id="8" name="Textfeld 7"/>
          <p:cNvSpPr txBox="1"/>
          <p:nvPr/>
        </p:nvSpPr>
        <p:spPr>
          <a:xfrm>
            <a:off x="685800" y="5517232"/>
            <a:ext cx="7818387" cy="461665"/>
          </a:xfrm>
          <a:prstGeom prst="rect">
            <a:avLst/>
          </a:prstGeom>
          <a:noFill/>
        </p:spPr>
        <p:txBody>
          <a:bodyPr wrap="square" rtlCol="0">
            <a:spAutoFit/>
          </a:bodyPr>
          <a:lstStyle/>
          <a:p>
            <a:r>
              <a:rPr lang="de-DE">
                <a:solidFill>
                  <a:srgbClr val="C00000"/>
                </a:solidFill>
              </a:rPr>
              <a:t>Ist ein Smartphone so vernünftig zu benutzen wie ein Föhn? </a:t>
            </a:r>
          </a:p>
        </p:txBody>
      </p:sp>
    </p:spTree>
    <p:extLst>
      <p:ext uri="{BB962C8B-B14F-4D97-AF65-F5344CB8AC3E}">
        <p14:creationId xmlns:p14="http://schemas.microsoft.com/office/powerpoint/2010/main" val="16041820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58700" rIns="0" bIns="158700" numCol="1" anchor="ctr" anchorCtr="0" compatLnSpc="1">
            <a:prstTxWarp prst="textNoShape">
              <a:avLst/>
            </a:prstTxWarp>
            <a:spAutoFit/>
          </a:bodyPr>
          <a:lstStyle/>
          <a:p>
            <a:endParaRPr lang="de-DE"/>
          </a:p>
        </p:txBody>
      </p:sp>
      <p:sp>
        <p:nvSpPr>
          <p:cNvPr id="3" name="Rectangle 2"/>
          <p:cNvSpPr>
            <a:spLocks noChangeArrowheads="1"/>
          </p:cNvSpPr>
          <p:nvPr/>
        </p:nvSpPr>
        <p:spPr bwMode="auto">
          <a:xfrm>
            <a:off x="278786" y="2132856"/>
            <a:ext cx="8716683"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de-DE" altLang="de-DE" sz="2000" b="0" i="0" u="none" strike="noStrike" cap="none" normalizeH="0" baseline="0">
                <a:ln>
                  <a:noFill/>
                </a:ln>
                <a:solidFill>
                  <a:schemeClr val="tx1"/>
                </a:solidFill>
                <a:effectLst/>
                <a:latin typeface="Arial" panose="020B0604020202020204" pitchFamily="34" charset="0"/>
              </a:rPr>
              <a:t>„So lange die Welt stehet, sind keine Erscheinungen so merkwürdig gewesen als in Deutschland die </a:t>
            </a:r>
            <a:r>
              <a:rPr kumimoji="0" lang="de-DE" altLang="de-DE" sz="2000" b="0" i="0" u="none" strike="noStrike" cap="none" normalizeH="0" baseline="0" err="1">
                <a:ln>
                  <a:noFill/>
                </a:ln>
                <a:solidFill>
                  <a:schemeClr val="tx1"/>
                </a:solidFill>
                <a:effectLst/>
                <a:latin typeface="Arial" panose="020B0604020202020204" pitchFamily="34" charset="0"/>
              </a:rPr>
              <a:t>Romanleserey</a:t>
            </a:r>
            <a:r>
              <a:rPr kumimoji="0" lang="de-DE" altLang="de-DE" sz="2000" b="0" i="0" u="none" strike="noStrike" cap="none" normalizeH="0" baseline="0">
                <a:ln>
                  <a:noFill/>
                </a:ln>
                <a:solidFill>
                  <a:schemeClr val="tx1"/>
                </a:solidFill>
                <a:effectLst/>
                <a:latin typeface="Arial" panose="020B0604020202020204" pitchFamily="34" charset="0"/>
              </a:rPr>
              <a:t>, und in Frankreich die Revolution. Diese </a:t>
            </a:r>
            <a:r>
              <a:rPr kumimoji="0" lang="de-DE" altLang="de-DE" sz="2000" b="0" i="0" u="none" strike="noStrike" cap="none" normalizeH="0" baseline="0" err="1">
                <a:ln>
                  <a:noFill/>
                </a:ln>
                <a:solidFill>
                  <a:schemeClr val="tx1"/>
                </a:solidFill>
                <a:effectLst/>
                <a:latin typeface="Arial" panose="020B0604020202020204" pitchFamily="34" charset="0"/>
              </a:rPr>
              <a:t>zwey</a:t>
            </a:r>
            <a:r>
              <a:rPr kumimoji="0" lang="de-DE" altLang="de-DE" sz="2000" b="0" i="0" u="none" strike="noStrike" cap="none" normalizeH="0" baseline="0">
                <a:ln>
                  <a:noFill/>
                </a:ln>
                <a:solidFill>
                  <a:schemeClr val="tx1"/>
                </a:solidFill>
                <a:effectLst/>
                <a:latin typeface="Arial" panose="020B0604020202020204" pitchFamily="34" charset="0"/>
              </a:rPr>
              <a:t> Extreme sind ziemlich zugleich mit einander großgewachsen, und es ist nicht ganz unwahrscheinlich, dass die Romane wohl eben so viel im Geheimen Menschen und Familien unglücklich gemacht haben, als es die so schreckbare französische Revolution öffentlich </a:t>
            </a:r>
            <a:r>
              <a:rPr kumimoji="0" lang="de-DE" altLang="de-DE" sz="2000" b="0" i="0" u="none" strike="noStrike" cap="none" normalizeH="0" baseline="0" err="1">
                <a:ln>
                  <a:noFill/>
                </a:ln>
                <a:solidFill>
                  <a:schemeClr val="tx1"/>
                </a:solidFill>
                <a:effectLst/>
                <a:latin typeface="Arial" panose="020B0604020202020204" pitchFamily="34" charset="0"/>
              </a:rPr>
              <a:t>thut</a:t>
            </a:r>
            <a:r>
              <a:rPr kumimoji="0" lang="de-DE" altLang="de-DE" sz="2000" b="0" i="0" u="none" strike="noStrike" cap="none" normalizeH="0" baseline="0">
                <a:ln>
                  <a:noFill/>
                </a:ln>
                <a:solidFill>
                  <a:schemeClr val="tx1"/>
                </a:solidFill>
                <a:effectLst/>
                <a:latin typeface="Arial" panose="020B0604020202020204" pitchFamily="34" charset="0"/>
              </a:rPr>
              <a:t>.“ </a:t>
            </a:r>
          </a:p>
        </p:txBody>
      </p:sp>
      <p:sp>
        <p:nvSpPr>
          <p:cNvPr id="4" name="Textfeld 3"/>
          <p:cNvSpPr txBox="1"/>
          <p:nvPr/>
        </p:nvSpPr>
        <p:spPr>
          <a:xfrm>
            <a:off x="225118" y="1340768"/>
            <a:ext cx="5472608" cy="461665"/>
          </a:xfrm>
          <a:prstGeom prst="rect">
            <a:avLst/>
          </a:prstGeom>
          <a:noFill/>
        </p:spPr>
        <p:txBody>
          <a:bodyPr wrap="square" rtlCol="0">
            <a:spAutoFit/>
          </a:bodyPr>
          <a:lstStyle/>
          <a:p>
            <a:r>
              <a:rPr lang="de-DE" b="1">
                <a:solidFill>
                  <a:srgbClr val="FF4F4F"/>
                </a:solidFill>
              </a:rPr>
              <a:t>Die „Lesesucht“</a:t>
            </a:r>
            <a:r>
              <a:rPr lang="de-AT" b="1">
                <a:solidFill>
                  <a:srgbClr val="FF4F4F"/>
                </a:solidFill>
              </a:rPr>
              <a:t> </a:t>
            </a:r>
            <a:endParaRPr lang="de-DE" b="1">
              <a:solidFill>
                <a:srgbClr val="FF4F4F"/>
              </a:solidFill>
            </a:endParaRPr>
          </a:p>
        </p:txBody>
      </p:sp>
      <p:sp>
        <p:nvSpPr>
          <p:cNvPr id="5" name="Textfeld 4"/>
          <p:cNvSpPr txBox="1"/>
          <p:nvPr/>
        </p:nvSpPr>
        <p:spPr>
          <a:xfrm>
            <a:off x="5175919" y="4559937"/>
            <a:ext cx="3529353" cy="584775"/>
          </a:xfrm>
          <a:prstGeom prst="rect">
            <a:avLst/>
          </a:prstGeom>
          <a:noFill/>
        </p:spPr>
        <p:txBody>
          <a:bodyPr wrap="square" rtlCol="0">
            <a:spAutoFit/>
          </a:bodyPr>
          <a:lstStyle/>
          <a:p>
            <a:r>
              <a:rPr lang="de-DE" altLang="de-DE" sz="1600">
                <a:latin typeface="Arial" panose="020B0604020202020204" pitchFamily="34" charset="0"/>
              </a:rPr>
              <a:t>Johann Georg Heinzmann: 1795</a:t>
            </a:r>
          </a:p>
          <a:p>
            <a:endParaRPr lang="de-DE" sz="1600"/>
          </a:p>
        </p:txBody>
      </p:sp>
      <p:pic>
        <p:nvPicPr>
          <p:cNvPr id="8" name="Grafik 7">
            <a:extLst>
              <a:ext uri="{FF2B5EF4-FFF2-40B4-BE49-F238E27FC236}">
                <a16:creationId xmlns:a16="http://schemas.microsoft.com/office/drawing/2014/main" id="{B858FD59-FB09-444A-BCF8-2C94221C23B0}"/>
              </a:ext>
            </a:extLst>
          </p:cNvPr>
          <p:cNvPicPr>
            <a:picLocks noChangeAspect="1"/>
          </p:cNvPicPr>
          <p:nvPr/>
        </p:nvPicPr>
        <p:blipFill>
          <a:blip r:embed="rId3"/>
          <a:stretch>
            <a:fillRect/>
          </a:stretch>
        </p:blipFill>
        <p:spPr>
          <a:xfrm>
            <a:off x="1200727" y="4572000"/>
            <a:ext cx="3048000" cy="2286000"/>
          </a:xfrm>
          <a:prstGeom prst="rect">
            <a:avLst/>
          </a:prstGeom>
        </p:spPr>
      </p:pic>
      <p:sp>
        <p:nvSpPr>
          <p:cNvPr id="9" name="Textfeld 8">
            <a:extLst>
              <a:ext uri="{FF2B5EF4-FFF2-40B4-BE49-F238E27FC236}">
                <a16:creationId xmlns:a16="http://schemas.microsoft.com/office/drawing/2014/main" id="{BDF1C39E-44C6-C944-A0EA-3437DE2C6A6C}"/>
              </a:ext>
            </a:extLst>
          </p:cNvPr>
          <p:cNvSpPr txBox="1"/>
          <p:nvPr/>
        </p:nvSpPr>
        <p:spPr>
          <a:xfrm>
            <a:off x="4419602" y="6396335"/>
            <a:ext cx="1828800" cy="461665"/>
          </a:xfrm>
          <a:prstGeom prst="rect">
            <a:avLst/>
          </a:prstGeom>
          <a:noFill/>
        </p:spPr>
        <p:txBody>
          <a:bodyPr wrap="square" rtlCol="0">
            <a:spAutoFit/>
          </a:bodyPr>
          <a:lstStyle/>
          <a:p>
            <a:pPr algn="l"/>
            <a:r>
              <a:rPr lang="de-DE" sz="800"/>
              <a:t>http://</a:t>
            </a:r>
            <a:r>
              <a:rPr lang="de-DE" sz="800" err="1"/>
              <a:t>www.colbymarshall.com</a:t>
            </a:r>
            <a:r>
              <a:rPr lang="de-DE" sz="800"/>
              <a:t>/blog/2013/04/02/book-addiction-an-a-to-z-challenge-shenanigan</a:t>
            </a:r>
          </a:p>
        </p:txBody>
      </p:sp>
    </p:spTree>
    <p:extLst>
      <p:ext uri="{BB962C8B-B14F-4D97-AF65-F5344CB8AC3E}">
        <p14:creationId xmlns:p14="http://schemas.microsoft.com/office/powerpoint/2010/main" val="39253652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p:cNvSpPr/>
          <p:nvPr/>
        </p:nvSpPr>
        <p:spPr>
          <a:xfrm>
            <a:off x="575556" y="2136338"/>
            <a:ext cx="7992888" cy="3077766"/>
          </a:xfrm>
          <a:prstGeom prst="rect">
            <a:avLst/>
          </a:prstGeom>
        </p:spPr>
        <p:txBody>
          <a:bodyPr wrap="square">
            <a:spAutoFit/>
          </a:bodyPr>
          <a:lstStyle/>
          <a:p>
            <a:pPr>
              <a:spcAft>
                <a:spcPts val="0"/>
              </a:spcAft>
            </a:pPr>
            <a:r>
              <a:rPr lang="de-DE" sz="1800">
                <a:ea typeface="Times New Roman" panose="02020603050405020304" pitchFamily="18" charset="0"/>
              </a:rPr>
              <a:t> </a:t>
            </a:r>
            <a:endParaRPr lang="de-DE" sz="1800">
              <a:ea typeface="Calibri" panose="020F0502020204030204" pitchFamily="34" charset="0"/>
            </a:endParaRPr>
          </a:p>
          <a:p>
            <a:pPr algn="just">
              <a:spcAft>
                <a:spcPts val="0"/>
              </a:spcAft>
            </a:pPr>
            <a:r>
              <a:rPr lang="de-DE" sz="2000">
                <a:ea typeface="Times New Roman" panose="02020603050405020304" pitchFamily="18" charset="0"/>
              </a:rPr>
              <a:t>In den 1950er Jahren kam es im Bildungsbürgertum zu einer verstärkten Abneigung gegen dieses Medium Fernsehen zugunsten früherer „Technologien“ wie dem Lesen.</a:t>
            </a:r>
          </a:p>
          <a:p>
            <a:pPr algn="just">
              <a:spcAft>
                <a:spcPts val="0"/>
              </a:spcAft>
            </a:pPr>
            <a:endParaRPr lang="de-DE" sz="2000">
              <a:ea typeface="Calibri" panose="020F0502020204030204" pitchFamily="34" charset="0"/>
            </a:endParaRPr>
          </a:p>
          <a:p>
            <a:pPr algn="just">
              <a:spcAft>
                <a:spcPts val="0"/>
              </a:spcAft>
            </a:pPr>
            <a:r>
              <a:rPr lang="de-DE" sz="2000">
                <a:ea typeface="Calibri" panose="020F0502020204030204" pitchFamily="34" charset="0"/>
              </a:rPr>
              <a:t>„Kind pass auf, schau nicht zu lange fern, sonst bekommst Du eckige Augen!“</a:t>
            </a:r>
          </a:p>
          <a:p>
            <a:pPr>
              <a:spcAft>
                <a:spcPts val="0"/>
              </a:spcAft>
            </a:pPr>
            <a:r>
              <a:rPr lang="de-DE" sz="2000">
                <a:ea typeface="Times New Roman" panose="02020603050405020304" pitchFamily="18" charset="0"/>
              </a:rPr>
              <a:t> </a:t>
            </a:r>
            <a:endParaRPr lang="de-DE" sz="2000">
              <a:ea typeface="Calibri" panose="020F0502020204030204" pitchFamily="34" charset="0"/>
            </a:endParaRPr>
          </a:p>
          <a:p>
            <a:pPr>
              <a:spcAft>
                <a:spcPts val="0"/>
              </a:spcAft>
            </a:pPr>
            <a:r>
              <a:rPr lang="de-DE" sz="1800">
                <a:ea typeface="Times New Roman" panose="02020603050405020304" pitchFamily="18" charset="0"/>
              </a:rPr>
              <a:t> </a:t>
            </a:r>
            <a:endParaRPr lang="de-DE" sz="1800">
              <a:ea typeface="Calibri" panose="020F0502020204030204" pitchFamily="34" charset="0"/>
            </a:endParaRPr>
          </a:p>
          <a:p>
            <a:pPr>
              <a:spcAft>
                <a:spcPts val="0"/>
              </a:spcAft>
            </a:pPr>
            <a:r>
              <a:rPr lang="de-DE" sz="1800">
                <a:ea typeface="Times New Roman" panose="02020603050405020304" pitchFamily="18" charset="0"/>
              </a:rPr>
              <a:t> </a:t>
            </a:r>
            <a:endParaRPr lang="de-DE" sz="1800">
              <a:ea typeface="Calibri" panose="020F0502020204030204" pitchFamily="34" charset="0"/>
            </a:endParaRPr>
          </a:p>
        </p:txBody>
      </p:sp>
      <p:sp>
        <p:nvSpPr>
          <p:cNvPr id="3" name="Textfeld 2"/>
          <p:cNvSpPr txBox="1"/>
          <p:nvPr/>
        </p:nvSpPr>
        <p:spPr>
          <a:xfrm>
            <a:off x="225118" y="1340768"/>
            <a:ext cx="5472608" cy="461665"/>
          </a:xfrm>
          <a:prstGeom prst="rect">
            <a:avLst/>
          </a:prstGeom>
          <a:noFill/>
        </p:spPr>
        <p:txBody>
          <a:bodyPr wrap="square" rtlCol="0">
            <a:spAutoFit/>
          </a:bodyPr>
          <a:lstStyle/>
          <a:p>
            <a:r>
              <a:rPr lang="de-DE"/>
              <a:t>Die „Fernsehsucht“</a:t>
            </a:r>
          </a:p>
        </p:txBody>
      </p:sp>
      <p:pic>
        <p:nvPicPr>
          <p:cNvPr id="6" name="Grafik 5">
            <a:extLst>
              <a:ext uri="{FF2B5EF4-FFF2-40B4-BE49-F238E27FC236}">
                <a16:creationId xmlns:a16="http://schemas.microsoft.com/office/drawing/2014/main" id="{93F79D84-D26C-8545-860F-568AF77315D2}"/>
              </a:ext>
            </a:extLst>
          </p:cNvPr>
          <p:cNvPicPr>
            <a:picLocks noChangeAspect="1"/>
          </p:cNvPicPr>
          <p:nvPr/>
        </p:nvPicPr>
        <p:blipFill>
          <a:blip r:embed="rId3"/>
          <a:stretch>
            <a:fillRect/>
          </a:stretch>
        </p:blipFill>
        <p:spPr>
          <a:xfrm>
            <a:off x="2122054" y="4326228"/>
            <a:ext cx="3304309" cy="2197677"/>
          </a:xfrm>
          <a:prstGeom prst="rect">
            <a:avLst/>
          </a:prstGeom>
        </p:spPr>
      </p:pic>
      <p:sp>
        <p:nvSpPr>
          <p:cNvPr id="7" name="Textfeld 6">
            <a:extLst>
              <a:ext uri="{FF2B5EF4-FFF2-40B4-BE49-F238E27FC236}">
                <a16:creationId xmlns:a16="http://schemas.microsoft.com/office/drawing/2014/main" id="{2004A9C9-3BA0-2445-873C-31C99567C5C9}"/>
              </a:ext>
            </a:extLst>
          </p:cNvPr>
          <p:cNvSpPr txBox="1"/>
          <p:nvPr/>
        </p:nvSpPr>
        <p:spPr>
          <a:xfrm>
            <a:off x="5524545" y="6151419"/>
            <a:ext cx="1828800" cy="461665"/>
          </a:xfrm>
          <a:prstGeom prst="rect">
            <a:avLst/>
          </a:prstGeom>
          <a:noFill/>
        </p:spPr>
        <p:txBody>
          <a:bodyPr wrap="square" rtlCol="0">
            <a:spAutoFit/>
          </a:bodyPr>
          <a:lstStyle/>
          <a:p>
            <a:pPr algn="l"/>
            <a:r>
              <a:rPr lang="de-DE" sz="800"/>
              <a:t>https://</a:t>
            </a:r>
            <a:r>
              <a:rPr lang="de-DE" sz="800" err="1"/>
              <a:t>www.der-postillon.com</a:t>
            </a:r>
            <a:r>
              <a:rPr lang="de-DE" sz="800"/>
              <a:t>/2015/08/neues-augenformiges-tv-gerat-verhindert.html</a:t>
            </a:r>
          </a:p>
        </p:txBody>
      </p:sp>
    </p:spTree>
    <p:extLst>
      <p:ext uri="{BB962C8B-B14F-4D97-AF65-F5344CB8AC3E}">
        <p14:creationId xmlns:p14="http://schemas.microsoft.com/office/powerpoint/2010/main" val="25425414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feld 1"/>
          <p:cNvSpPr txBox="1"/>
          <p:nvPr/>
        </p:nvSpPr>
        <p:spPr>
          <a:xfrm>
            <a:off x="1331640" y="1446713"/>
            <a:ext cx="6480720" cy="830997"/>
          </a:xfrm>
          <a:prstGeom prst="rect">
            <a:avLst/>
          </a:prstGeom>
          <a:noFill/>
        </p:spPr>
        <p:txBody>
          <a:bodyPr wrap="square" rtlCol="0">
            <a:spAutoFit/>
          </a:bodyPr>
          <a:lstStyle/>
          <a:p>
            <a:pPr algn="ctr"/>
            <a:r>
              <a:rPr lang="de-DE" b="1"/>
              <a:t>Früher: </a:t>
            </a:r>
            <a:r>
              <a:rPr lang="de-DE"/>
              <a:t>Genuss war verpönt, das Übel des Müßigganges und der Beginn des Lotterlebens</a:t>
            </a:r>
          </a:p>
        </p:txBody>
      </p:sp>
      <p:sp>
        <p:nvSpPr>
          <p:cNvPr id="3" name="Textfeld 2"/>
          <p:cNvSpPr txBox="1"/>
          <p:nvPr/>
        </p:nvSpPr>
        <p:spPr>
          <a:xfrm>
            <a:off x="1331640" y="2780928"/>
            <a:ext cx="6480720" cy="830997"/>
          </a:xfrm>
          <a:prstGeom prst="rect">
            <a:avLst/>
          </a:prstGeom>
          <a:noFill/>
        </p:spPr>
        <p:txBody>
          <a:bodyPr wrap="square" rtlCol="0">
            <a:spAutoFit/>
          </a:bodyPr>
          <a:lstStyle/>
          <a:p>
            <a:pPr algn="ctr"/>
            <a:r>
              <a:rPr lang="de-DE" b="1"/>
              <a:t>Heute: </a:t>
            </a:r>
            <a:r>
              <a:rPr lang="de-DE"/>
              <a:t>Genuss = Normal</a:t>
            </a:r>
            <a:br>
              <a:rPr lang="de-DE"/>
            </a:br>
            <a:r>
              <a:rPr lang="de-DE"/>
              <a:t>Unterschied: Genuss – Missbrauch</a:t>
            </a:r>
          </a:p>
        </p:txBody>
      </p:sp>
      <p:sp>
        <p:nvSpPr>
          <p:cNvPr id="4" name="Textfeld 3"/>
          <p:cNvSpPr txBox="1"/>
          <p:nvPr/>
        </p:nvSpPr>
        <p:spPr>
          <a:xfrm>
            <a:off x="1640235" y="4366092"/>
            <a:ext cx="2376264" cy="1384995"/>
          </a:xfrm>
          <a:prstGeom prst="rect">
            <a:avLst/>
          </a:prstGeom>
          <a:noFill/>
        </p:spPr>
        <p:txBody>
          <a:bodyPr wrap="square" rtlCol="0">
            <a:spAutoFit/>
          </a:bodyPr>
          <a:lstStyle/>
          <a:p>
            <a:r>
              <a:rPr lang="de-DE"/>
              <a:t>Konsum rein zu Genusszwecken </a:t>
            </a:r>
            <a:r>
              <a:rPr lang="de-DE" sz="1800"/>
              <a:t>(mäßig und unregelmäßig)</a:t>
            </a:r>
          </a:p>
        </p:txBody>
      </p:sp>
      <p:sp>
        <p:nvSpPr>
          <p:cNvPr id="5" name="Textfeld 4"/>
          <p:cNvSpPr txBox="1"/>
          <p:nvPr/>
        </p:nvSpPr>
        <p:spPr>
          <a:xfrm>
            <a:off x="5312643" y="4360784"/>
            <a:ext cx="2376264" cy="1384995"/>
          </a:xfrm>
          <a:prstGeom prst="rect">
            <a:avLst/>
          </a:prstGeom>
          <a:noFill/>
        </p:spPr>
        <p:txBody>
          <a:bodyPr wrap="square" rtlCol="0">
            <a:spAutoFit/>
          </a:bodyPr>
          <a:lstStyle/>
          <a:p>
            <a:r>
              <a:rPr lang="de-DE"/>
              <a:t>Konsum hat eine andere Funktion </a:t>
            </a:r>
            <a:r>
              <a:rPr lang="de-DE" sz="1800"/>
              <a:t>(unmäßig und regelmäßig)</a:t>
            </a:r>
          </a:p>
        </p:txBody>
      </p:sp>
      <p:cxnSp>
        <p:nvCxnSpPr>
          <p:cNvPr id="7" name="Gerade Verbindung mit Pfeil 6"/>
          <p:cNvCxnSpPr/>
          <p:nvPr/>
        </p:nvCxnSpPr>
        <p:spPr>
          <a:xfrm flipH="1">
            <a:off x="3368427" y="3712712"/>
            <a:ext cx="720080" cy="504056"/>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Gerade Verbindung mit Pfeil 8"/>
          <p:cNvCxnSpPr/>
          <p:nvPr/>
        </p:nvCxnSpPr>
        <p:spPr>
          <a:xfrm>
            <a:off x="5888707" y="3712712"/>
            <a:ext cx="612068" cy="504056"/>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0" name="Textfeld 9"/>
          <p:cNvSpPr txBox="1"/>
          <p:nvPr/>
        </p:nvSpPr>
        <p:spPr>
          <a:xfrm>
            <a:off x="3491880" y="6043589"/>
            <a:ext cx="2529383" cy="461665"/>
          </a:xfrm>
          <a:prstGeom prst="rect">
            <a:avLst/>
          </a:prstGeom>
          <a:noFill/>
        </p:spPr>
        <p:txBody>
          <a:bodyPr wrap="square" rtlCol="0">
            <a:spAutoFit/>
          </a:bodyPr>
          <a:lstStyle/>
          <a:p>
            <a:pPr algn="ctr"/>
            <a:r>
              <a:rPr lang="de-DE">
                <a:solidFill>
                  <a:srgbClr val="C00000"/>
                </a:solidFill>
              </a:rPr>
              <a:t>Smartphone?</a:t>
            </a:r>
          </a:p>
        </p:txBody>
      </p:sp>
      <p:cxnSp>
        <p:nvCxnSpPr>
          <p:cNvPr id="15" name="Gerader Verbinder 14"/>
          <p:cNvCxnSpPr/>
          <p:nvPr/>
        </p:nvCxnSpPr>
        <p:spPr>
          <a:xfrm>
            <a:off x="395536" y="2483118"/>
            <a:ext cx="8208912"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65046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99792" y="2276872"/>
            <a:ext cx="3514724" cy="2695574"/>
          </a:xfrm>
          <a:prstGeom prst="rect">
            <a:avLst/>
          </a:prstGeom>
        </p:spPr>
      </p:pic>
      <p:sp>
        <p:nvSpPr>
          <p:cNvPr id="3" name="Textfeld 2"/>
          <p:cNvSpPr txBox="1"/>
          <p:nvPr/>
        </p:nvSpPr>
        <p:spPr>
          <a:xfrm>
            <a:off x="395536" y="908720"/>
            <a:ext cx="4896544" cy="461665"/>
          </a:xfrm>
          <a:prstGeom prst="rect">
            <a:avLst/>
          </a:prstGeom>
          <a:noFill/>
        </p:spPr>
        <p:txBody>
          <a:bodyPr wrap="square" rtlCol="0">
            <a:spAutoFit/>
          </a:bodyPr>
          <a:lstStyle/>
          <a:p>
            <a:r>
              <a:rPr lang="de-DE"/>
              <a:t>Gummihand-Illusion</a:t>
            </a:r>
          </a:p>
        </p:txBody>
      </p:sp>
      <p:sp>
        <p:nvSpPr>
          <p:cNvPr id="4" name="Textfeld 3"/>
          <p:cNvSpPr txBox="1"/>
          <p:nvPr/>
        </p:nvSpPr>
        <p:spPr>
          <a:xfrm>
            <a:off x="1043608" y="5029349"/>
            <a:ext cx="7272808" cy="1569660"/>
          </a:xfrm>
          <a:prstGeom prst="rect">
            <a:avLst/>
          </a:prstGeom>
          <a:noFill/>
        </p:spPr>
        <p:txBody>
          <a:bodyPr wrap="square" rtlCol="0">
            <a:spAutoFit/>
          </a:bodyPr>
          <a:lstStyle/>
          <a:p>
            <a:r>
              <a:rPr lang="de-DE"/>
              <a:t>Für einige Minuten wird die eigene Hand als auch die Gummihand synchron mit einem Pinsel gestreichelt. </a:t>
            </a:r>
            <a:br>
              <a:rPr lang="de-DE"/>
            </a:br>
            <a:r>
              <a:rPr lang="de-DE"/>
              <a:t>=&gt; Eine Hand aus Gummi fühlt sich so an, als gehöre sie zum eigenen Körper.</a:t>
            </a:r>
          </a:p>
        </p:txBody>
      </p:sp>
      <p:pic>
        <p:nvPicPr>
          <p:cNvPr id="5" name="Grafi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67497" y="2852936"/>
            <a:ext cx="855538" cy="936104"/>
          </a:xfrm>
          <a:prstGeom prst="rect">
            <a:avLst/>
          </a:prstGeom>
        </p:spPr>
      </p:pic>
      <p:grpSp>
        <p:nvGrpSpPr>
          <p:cNvPr id="9" name="Gruppieren 8"/>
          <p:cNvGrpSpPr/>
          <p:nvPr/>
        </p:nvGrpSpPr>
        <p:grpSpPr>
          <a:xfrm>
            <a:off x="2678038" y="1454523"/>
            <a:ext cx="1800200" cy="792726"/>
            <a:chOff x="2699792" y="1628162"/>
            <a:chExt cx="1800200" cy="792726"/>
          </a:xfrm>
        </p:grpSpPr>
        <p:sp>
          <p:nvSpPr>
            <p:cNvPr id="7" name="Pfeil nach rechts 6"/>
            <p:cNvSpPr/>
            <p:nvPr/>
          </p:nvSpPr>
          <p:spPr>
            <a:xfrm>
              <a:off x="3107457" y="2060848"/>
              <a:ext cx="792088" cy="360040"/>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Textfeld 7"/>
            <p:cNvSpPr txBox="1"/>
            <p:nvPr/>
          </p:nvSpPr>
          <p:spPr>
            <a:xfrm>
              <a:off x="2699792" y="1628162"/>
              <a:ext cx="1800200" cy="276999"/>
            </a:xfrm>
            <a:prstGeom prst="rect">
              <a:avLst/>
            </a:prstGeom>
            <a:noFill/>
          </p:spPr>
          <p:txBody>
            <a:bodyPr wrap="square" rtlCol="0">
              <a:spAutoFit/>
            </a:bodyPr>
            <a:lstStyle/>
            <a:p>
              <a:r>
                <a:rPr lang="de-DE" sz="1200">
                  <a:solidFill>
                    <a:srgbClr val="FF0000"/>
                  </a:solidFill>
                </a:rPr>
                <a:t>„propriozeptiver Drift</a:t>
              </a:r>
              <a:r>
                <a:rPr lang="de-DE" sz="1200"/>
                <a:t>“</a:t>
              </a:r>
            </a:p>
          </p:txBody>
        </p:sp>
      </p:grpSp>
    </p:spTree>
    <p:extLst>
      <p:ext uri="{BB962C8B-B14F-4D97-AF65-F5344CB8AC3E}">
        <p14:creationId xmlns:p14="http://schemas.microsoft.com/office/powerpoint/2010/main" val="3423366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99792" y="2276872"/>
            <a:ext cx="3514724" cy="2695574"/>
          </a:xfrm>
          <a:prstGeom prst="rect">
            <a:avLst/>
          </a:prstGeom>
        </p:spPr>
      </p:pic>
      <p:sp>
        <p:nvSpPr>
          <p:cNvPr id="3" name="Textfeld 2"/>
          <p:cNvSpPr txBox="1"/>
          <p:nvPr/>
        </p:nvSpPr>
        <p:spPr>
          <a:xfrm>
            <a:off x="395536" y="908720"/>
            <a:ext cx="4896544" cy="461665"/>
          </a:xfrm>
          <a:prstGeom prst="rect">
            <a:avLst/>
          </a:prstGeom>
          <a:noFill/>
        </p:spPr>
        <p:txBody>
          <a:bodyPr wrap="square" rtlCol="0">
            <a:spAutoFit/>
          </a:bodyPr>
          <a:lstStyle/>
          <a:p>
            <a:r>
              <a:rPr lang="de-DE"/>
              <a:t>Gummihand-Illusion</a:t>
            </a:r>
          </a:p>
        </p:txBody>
      </p:sp>
      <p:sp>
        <p:nvSpPr>
          <p:cNvPr id="4" name="Textfeld 3"/>
          <p:cNvSpPr txBox="1"/>
          <p:nvPr/>
        </p:nvSpPr>
        <p:spPr>
          <a:xfrm>
            <a:off x="1043608" y="5124515"/>
            <a:ext cx="7272808" cy="1569660"/>
          </a:xfrm>
          <a:prstGeom prst="rect">
            <a:avLst/>
          </a:prstGeom>
          <a:noFill/>
        </p:spPr>
        <p:txBody>
          <a:bodyPr wrap="square" rtlCol="0">
            <a:spAutoFit/>
          </a:bodyPr>
          <a:lstStyle/>
          <a:p>
            <a:r>
              <a:rPr lang="de-DE"/>
              <a:t>Nur das Smartphone erzeugt eine ähnlich starke Illusion wie die Gummihand. Neben der Ähnlichkeit zum eigenen Körperteil dürfte auch die Vertrautheit mit den Gegenständen eine wichtige Rolle spielen. </a:t>
            </a:r>
          </a:p>
        </p:txBody>
      </p:sp>
      <p:pic>
        <p:nvPicPr>
          <p:cNvPr id="6" name="Grafi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50022" y="2510913"/>
            <a:ext cx="855538" cy="1285645"/>
          </a:xfrm>
          <a:prstGeom prst="rect">
            <a:avLst/>
          </a:prstGeom>
        </p:spPr>
      </p:pic>
      <p:grpSp>
        <p:nvGrpSpPr>
          <p:cNvPr id="9" name="Gruppieren 8"/>
          <p:cNvGrpSpPr/>
          <p:nvPr/>
        </p:nvGrpSpPr>
        <p:grpSpPr>
          <a:xfrm>
            <a:off x="2678038" y="1454523"/>
            <a:ext cx="1800200" cy="792726"/>
            <a:chOff x="2699792" y="1628162"/>
            <a:chExt cx="1800200" cy="792726"/>
          </a:xfrm>
        </p:grpSpPr>
        <p:sp>
          <p:nvSpPr>
            <p:cNvPr id="7" name="Pfeil nach rechts 6"/>
            <p:cNvSpPr/>
            <p:nvPr/>
          </p:nvSpPr>
          <p:spPr>
            <a:xfrm>
              <a:off x="3107457" y="2060848"/>
              <a:ext cx="792088" cy="360040"/>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Textfeld 7"/>
            <p:cNvSpPr txBox="1"/>
            <p:nvPr/>
          </p:nvSpPr>
          <p:spPr>
            <a:xfrm>
              <a:off x="2699792" y="1628162"/>
              <a:ext cx="1800200" cy="276999"/>
            </a:xfrm>
            <a:prstGeom prst="rect">
              <a:avLst/>
            </a:prstGeom>
            <a:noFill/>
          </p:spPr>
          <p:txBody>
            <a:bodyPr wrap="square" rtlCol="0">
              <a:spAutoFit/>
            </a:bodyPr>
            <a:lstStyle/>
            <a:p>
              <a:r>
                <a:rPr lang="de-DE" sz="1200">
                  <a:solidFill>
                    <a:srgbClr val="FF0000"/>
                  </a:solidFill>
                </a:rPr>
                <a:t>„propriozeptiver Drift</a:t>
              </a:r>
              <a:r>
                <a:rPr lang="de-DE" sz="1200"/>
                <a:t>“</a:t>
              </a:r>
            </a:p>
          </p:txBody>
        </p:sp>
      </p:grpSp>
      <p:grpSp>
        <p:nvGrpSpPr>
          <p:cNvPr id="16" name="Gruppieren 15"/>
          <p:cNvGrpSpPr/>
          <p:nvPr/>
        </p:nvGrpSpPr>
        <p:grpSpPr>
          <a:xfrm>
            <a:off x="2898936" y="1450095"/>
            <a:ext cx="1008112" cy="689325"/>
            <a:chOff x="6012160" y="1566469"/>
            <a:chExt cx="1008112" cy="689325"/>
          </a:xfrm>
        </p:grpSpPr>
        <p:cxnSp>
          <p:nvCxnSpPr>
            <p:cNvPr id="11" name="Gerader Verbinder 10"/>
            <p:cNvCxnSpPr/>
            <p:nvPr/>
          </p:nvCxnSpPr>
          <p:spPr>
            <a:xfrm>
              <a:off x="6012160" y="1592477"/>
              <a:ext cx="1008112" cy="654772"/>
            </a:xfrm>
            <a:prstGeom prst="line">
              <a:avLst/>
            </a:prstGeom>
            <a:ln w="4762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2" name="Gerader Verbinder 11"/>
            <p:cNvCxnSpPr/>
            <p:nvPr/>
          </p:nvCxnSpPr>
          <p:spPr>
            <a:xfrm flipV="1">
              <a:off x="6113338" y="1566469"/>
              <a:ext cx="805756" cy="689325"/>
            </a:xfrm>
            <a:prstGeom prst="line">
              <a:avLst/>
            </a:prstGeom>
            <a:ln w="47625">
              <a:solidFill>
                <a:srgbClr val="C000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7333277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9632" y="2204864"/>
            <a:ext cx="1743075" cy="2619375"/>
          </a:xfrm>
          <a:prstGeom prst="rect">
            <a:avLst/>
          </a:prstGeom>
        </p:spPr>
      </p:pic>
      <p:sp>
        <p:nvSpPr>
          <p:cNvPr id="5" name="Textfeld 4"/>
          <p:cNvSpPr txBox="1"/>
          <p:nvPr/>
        </p:nvSpPr>
        <p:spPr>
          <a:xfrm>
            <a:off x="1259632" y="5013176"/>
            <a:ext cx="1743075" cy="369332"/>
          </a:xfrm>
          <a:prstGeom prst="rect">
            <a:avLst/>
          </a:prstGeom>
          <a:noFill/>
        </p:spPr>
        <p:txBody>
          <a:bodyPr wrap="square" rtlCol="0">
            <a:spAutoFit/>
          </a:bodyPr>
          <a:lstStyle/>
          <a:p>
            <a:pPr algn="ctr"/>
            <a:r>
              <a:rPr lang="de-DE" sz="1800"/>
              <a:t>Neil </a:t>
            </a:r>
            <a:r>
              <a:rPr lang="de-DE" sz="1800" err="1"/>
              <a:t>Harbisson</a:t>
            </a:r>
            <a:endParaRPr lang="de-DE" sz="1800"/>
          </a:p>
        </p:txBody>
      </p:sp>
      <p:pic>
        <p:nvPicPr>
          <p:cNvPr id="6" name="Grafi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47488" y="5547317"/>
            <a:ext cx="1494111" cy="1016215"/>
          </a:xfrm>
          <a:prstGeom prst="rect">
            <a:avLst/>
          </a:prstGeom>
        </p:spPr>
      </p:pic>
      <p:sp>
        <p:nvSpPr>
          <p:cNvPr id="7" name="Textfeld 6"/>
          <p:cNvSpPr txBox="1"/>
          <p:nvPr/>
        </p:nvSpPr>
        <p:spPr>
          <a:xfrm>
            <a:off x="1259632" y="1268760"/>
            <a:ext cx="1743075" cy="461665"/>
          </a:xfrm>
          <a:prstGeom prst="rect">
            <a:avLst/>
          </a:prstGeom>
          <a:noFill/>
        </p:spPr>
        <p:txBody>
          <a:bodyPr wrap="square" rtlCol="0">
            <a:spAutoFit/>
          </a:bodyPr>
          <a:lstStyle/>
          <a:p>
            <a:pPr algn="ctr"/>
            <a:r>
              <a:rPr lang="de-DE"/>
              <a:t>Cyborg</a:t>
            </a:r>
          </a:p>
        </p:txBody>
      </p:sp>
      <p:pic>
        <p:nvPicPr>
          <p:cNvPr id="8" name="Grafik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60032" y="5343024"/>
            <a:ext cx="1512168" cy="1512168"/>
          </a:xfrm>
          <a:prstGeom prst="rect">
            <a:avLst/>
          </a:prstGeom>
        </p:spPr>
      </p:pic>
      <p:pic>
        <p:nvPicPr>
          <p:cNvPr id="9" name="Grafik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23340" y="4119854"/>
            <a:ext cx="1504844" cy="1001406"/>
          </a:xfrm>
          <a:prstGeom prst="rect">
            <a:avLst/>
          </a:prstGeom>
        </p:spPr>
      </p:pic>
      <p:pic>
        <p:nvPicPr>
          <p:cNvPr id="10" name="Grafik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596336" y="4112983"/>
            <a:ext cx="928545" cy="928545"/>
          </a:xfrm>
          <a:prstGeom prst="rect">
            <a:avLst/>
          </a:prstGeom>
        </p:spPr>
      </p:pic>
      <p:sp>
        <p:nvSpPr>
          <p:cNvPr id="11" name="Textfeld 10"/>
          <p:cNvSpPr txBox="1"/>
          <p:nvPr/>
        </p:nvSpPr>
        <p:spPr>
          <a:xfrm>
            <a:off x="5988918" y="1406067"/>
            <a:ext cx="1743075" cy="461665"/>
          </a:xfrm>
          <a:prstGeom prst="rect">
            <a:avLst/>
          </a:prstGeom>
          <a:noFill/>
        </p:spPr>
        <p:txBody>
          <a:bodyPr wrap="square" rtlCol="0">
            <a:spAutoFit/>
          </a:bodyPr>
          <a:lstStyle/>
          <a:p>
            <a:pPr algn="ctr"/>
            <a:r>
              <a:rPr lang="de-DE"/>
              <a:t>Cyborg ?</a:t>
            </a:r>
          </a:p>
        </p:txBody>
      </p:sp>
      <p:pic>
        <p:nvPicPr>
          <p:cNvPr id="14" name="Grafik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167027" y="2029629"/>
            <a:ext cx="3136774" cy="1568387"/>
          </a:xfrm>
          <a:prstGeom prst="rect">
            <a:avLst/>
          </a:prstGeom>
        </p:spPr>
      </p:pic>
    </p:spTree>
    <p:extLst>
      <p:ext uri="{BB962C8B-B14F-4D97-AF65-F5344CB8AC3E}">
        <p14:creationId xmlns:p14="http://schemas.microsoft.com/office/powerpoint/2010/main" val="1917577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23529" y="1772816"/>
            <a:ext cx="5976664" cy="1143000"/>
          </a:xfrm>
        </p:spPr>
        <p:txBody>
          <a:bodyPr/>
          <a:lstStyle/>
          <a:p>
            <a:r>
              <a:rPr lang="de-DE"/>
              <a:t>1. Frage: Wer von Ihnen trägt eine Armbanduhr?</a:t>
            </a:r>
          </a:p>
        </p:txBody>
      </p:sp>
      <p:sp>
        <p:nvSpPr>
          <p:cNvPr id="3" name="Inhaltsplatzhalter 2"/>
          <p:cNvSpPr>
            <a:spLocks noGrp="1"/>
          </p:cNvSpPr>
          <p:nvPr>
            <p:ph idx="1"/>
          </p:nvPr>
        </p:nvSpPr>
        <p:spPr>
          <a:xfrm>
            <a:off x="2411760" y="4005064"/>
            <a:ext cx="6435799" cy="1512168"/>
          </a:xfrm>
        </p:spPr>
        <p:txBody>
          <a:bodyPr/>
          <a:lstStyle/>
          <a:p>
            <a:pPr marL="0" indent="0">
              <a:buNone/>
              <a:tabLst>
                <a:tab pos="266700" algn="l"/>
              </a:tabLst>
            </a:pPr>
            <a:r>
              <a:rPr lang="de-DE" sz="4400">
                <a:solidFill>
                  <a:schemeClr val="tx2"/>
                </a:solidFill>
                <a:latin typeface="+mj-lt"/>
                <a:ea typeface="+mj-ea"/>
                <a:cs typeface="+mj-cs"/>
              </a:rPr>
              <a:t>2. Frage: Wer von Ihnen benutzt einen Wecker zum Aufstehen?</a:t>
            </a:r>
          </a:p>
        </p:txBody>
      </p:sp>
      <p:pic>
        <p:nvPicPr>
          <p:cNvPr id="4" name="Grafi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28184" y="1573349"/>
            <a:ext cx="2619375" cy="1743075"/>
          </a:xfrm>
          <a:prstGeom prst="rect">
            <a:avLst/>
          </a:prstGeom>
        </p:spPr>
      </p:pic>
      <p:pic>
        <p:nvPicPr>
          <p:cNvPr id="7" name="Grafik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529" y="4077072"/>
            <a:ext cx="1766638" cy="1855373"/>
          </a:xfrm>
          <a:prstGeom prst="rect">
            <a:avLst/>
          </a:prstGeom>
        </p:spPr>
      </p:pic>
    </p:spTree>
    <p:extLst>
      <p:ext uri="{BB962C8B-B14F-4D97-AF65-F5344CB8AC3E}">
        <p14:creationId xmlns:p14="http://schemas.microsoft.com/office/powerpoint/2010/main" val="18535549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lgn="l"/>
            <a:r>
              <a:rPr lang="de-DE" sz="2800">
                <a:solidFill>
                  <a:srgbClr val="C00000"/>
                </a:solidFill>
              </a:rPr>
              <a:t>Wöchentliche </a:t>
            </a:r>
            <a:r>
              <a:rPr lang="de-DE" sz="2800" err="1">
                <a:solidFill>
                  <a:srgbClr val="C00000"/>
                </a:solidFill>
              </a:rPr>
              <a:t>Smartphonenutzung</a:t>
            </a:r>
            <a:r>
              <a:rPr lang="de-DE" sz="2800">
                <a:solidFill>
                  <a:srgbClr val="C00000"/>
                </a:solidFill>
              </a:rPr>
              <a:t> </a:t>
            </a:r>
            <a:br>
              <a:rPr lang="de-DE" sz="2800">
                <a:solidFill>
                  <a:srgbClr val="C00000"/>
                </a:solidFill>
              </a:rPr>
            </a:br>
            <a:r>
              <a:rPr lang="de-DE" sz="2800">
                <a:solidFill>
                  <a:srgbClr val="C00000"/>
                </a:solidFill>
              </a:rPr>
              <a:t>in der Freizeit</a:t>
            </a:r>
          </a:p>
        </p:txBody>
      </p:sp>
      <p:graphicFrame>
        <p:nvGraphicFramePr>
          <p:cNvPr id="6" name="Inhaltsplatzhalter 5"/>
          <p:cNvGraphicFramePr>
            <a:graphicFrameLocks noGrp="1"/>
          </p:cNvGraphicFramePr>
          <p:nvPr>
            <p:ph idx="1"/>
            <p:extLst>
              <p:ext uri="{D42A27DB-BD31-4B8C-83A1-F6EECF244321}">
                <p14:modId xmlns:p14="http://schemas.microsoft.com/office/powerpoint/2010/main" val="568528387"/>
              </p:ext>
            </p:extLst>
          </p:nvPr>
        </p:nvGraphicFramePr>
        <p:xfrm>
          <a:off x="902940" y="1969334"/>
          <a:ext cx="7772400" cy="4114800"/>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feld 6"/>
          <p:cNvSpPr txBox="1"/>
          <p:nvPr/>
        </p:nvSpPr>
        <p:spPr>
          <a:xfrm>
            <a:off x="746760" y="6026862"/>
            <a:ext cx="8206680" cy="707886"/>
          </a:xfrm>
          <a:prstGeom prst="rect">
            <a:avLst/>
          </a:prstGeom>
          <a:noFill/>
        </p:spPr>
        <p:txBody>
          <a:bodyPr wrap="square" rtlCol="0">
            <a:spAutoFit/>
          </a:bodyPr>
          <a:lstStyle/>
          <a:p>
            <a:r>
              <a:rPr lang="de-DE" sz="2000"/>
              <a:t>Wie häufig sehen Sie auf Ihre Armbanduhr um die aktuelle Zeit festzustellen und bemerken, dass Sie neue Nachrichten haben?</a:t>
            </a:r>
          </a:p>
        </p:txBody>
      </p:sp>
      <p:sp>
        <p:nvSpPr>
          <p:cNvPr id="3" name="Textfeld 2">
            <a:extLst>
              <a:ext uri="{FF2B5EF4-FFF2-40B4-BE49-F238E27FC236}">
                <a16:creationId xmlns:a16="http://schemas.microsoft.com/office/drawing/2014/main" id="{54E5CCA2-D056-2B47-A369-62EAB8E1283B}"/>
              </a:ext>
            </a:extLst>
          </p:cNvPr>
          <p:cNvSpPr txBox="1"/>
          <p:nvPr/>
        </p:nvSpPr>
        <p:spPr>
          <a:xfrm>
            <a:off x="3804964" y="2381903"/>
            <a:ext cx="911052" cy="461665"/>
          </a:xfrm>
          <a:prstGeom prst="rect">
            <a:avLst/>
          </a:prstGeom>
          <a:noFill/>
        </p:spPr>
        <p:txBody>
          <a:bodyPr wrap="square" rtlCol="0">
            <a:spAutoFit/>
          </a:bodyPr>
          <a:lstStyle/>
          <a:p>
            <a:pPr algn="l"/>
            <a:r>
              <a:rPr lang="de-AT"/>
              <a:t>6fach</a:t>
            </a:r>
            <a:endParaRPr lang="de-DE"/>
          </a:p>
        </p:txBody>
      </p:sp>
      <p:cxnSp>
        <p:nvCxnSpPr>
          <p:cNvPr id="8" name="Gerade Verbindung mit Pfeil 7"/>
          <p:cNvCxnSpPr/>
          <p:nvPr/>
        </p:nvCxnSpPr>
        <p:spPr>
          <a:xfrm flipH="1">
            <a:off x="1907704" y="2596570"/>
            <a:ext cx="165618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Gerade Verbindung mit Pfeil 9"/>
          <p:cNvCxnSpPr/>
          <p:nvPr/>
        </p:nvCxnSpPr>
        <p:spPr>
          <a:xfrm>
            <a:off x="4716016" y="2564904"/>
            <a:ext cx="309634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Gerader Verbinder 12"/>
          <p:cNvCxnSpPr/>
          <p:nvPr/>
        </p:nvCxnSpPr>
        <p:spPr>
          <a:xfrm>
            <a:off x="7812360" y="2489357"/>
            <a:ext cx="0" cy="252028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74296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899592" y="592460"/>
            <a:ext cx="7772400" cy="1143000"/>
          </a:xfrm>
        </p:spPr>
        <p:txBody>
          <a:bodyPr/>
          <a:lstStyle/>
          <a:p>
            <a:pPr algn="l"/>
            <a:r>
              <a:rPr lang="de-DE" sz="2800">
                <a:solidFill>
                  <a:srgbClr val="C00000"/>
                </a:solidFill>
              </a:rPr>
              <a:t>Wöchentliche </a:t>
            </a:r>
            <a:r>
              <a:rPr lang="de-DE" sz="2800" err="1">
                <a:solidFill>
                  <a:srgbClr val="C00000"/>
                </a:solidFill>
              </a:rPr>
              <a:t>Smartphonenutzung</a:t>
            </a:r>
            <a:r>
              <a:rPr lang="de-DE" sz="2800">
                <a:solidFill>
                  <a:srgbClr val="C00000"/>
                </a:solidFill>
              </a:rPr>
              <a:t> </a:t>
            </a:r>
            <a:br>
              <a:rPr lang="de-DE" sz="2800">
                <a:solidFill>
                  <a:srgbClr val="C00000"/>
                </a:solidFill>
              </a:rPr>
            </a:br>
            <a:r>
              <a:rPr lang="de-DE" sz="2800">
                <a:solidFill>
                  <a:srgbClr val="C00000"/>
                </a:solidFill>
              </a:rPr>
              <a:t>in der Freizeit</a:t>
            </a:r>
          </a:p>
        </p:txBody>
      </p:sp>
      <p:graphicFrame>
        <p:nvGraphicFramePr>
          <p:cNvPr id="6" name="Inhaltsplatzhalter 5"/>
          <p:cNvGraphicFramePr>
            <a:graphicFrameLocks noGrp="1"/>
          </p:cNvGraphicFramePr>
          <p:nvPr>
            <p:ph idx="1"/>
            <p:extLst>
              <p:ext uri="{D42A27DB-BD31-4B8C-83A1-F6EECF244321}">
                <p14:modId xmlns:p14="http://schemas.microsoft.com/office/powerpoint/2010/main" val="2666273254"/>
              </p:ext>
            </p:extLst>
          </p:nvPr>
        </p:nvGraphicFramePr>
        <p:xfrm>
          <a:off x="2088840" y="2060848"/>
          <a:ext cx="4966320" cy="3384376"/>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feld 6"/>
          <p:cNvSpPr txBox="1"/>
          <p:nvPr/>
        </p:nvSpPr>
        <p:spPr>
          <a:xfrm>
            <a:off x="1907704" y="6096000"/>
            <a:ext cx="6048672" cy="461665"/>
          </a:xfrm>
          <a:prstGeom prst="rect">
            <a:avLst/>
          </a:prstGeom>
          <a:noFill/>
        </p:spPr>
        <p:txBody>
          <a:bodyPr wrap="square" rtlCol="0">
            <a:spAutoFit/>
          </a:bodyPr>
          <a:lstStyle/>
          <a:p>
            <a:r>
              <a:rPr lang="de-DE"/>
              <a:t>Ich nutze mein Smartphone als Wecker.</a:t>
            </a:r>
          </a:p>
        </p:txBody>
      </p:sp>
      <p:sp>
        <p:nvSpPr>
          <p:cNvPr id="8" name="Textfeld 7"/>
          <p:cNvSpPr txBox="1"/>
          <p:nvPr/>
        </p:nvSpPr>
        <p:spPr>
          <a:xfrm>
            <a:off x="6372200" y="5589240"/>
            <a:ext cx="2592288" cy="369332"/>
          </a:xfrm>
          <a:prstGeom prst="rect">
            <a:avLst/>
          </a:prstGeom>
          <a:noFill/>
        </p:spPr>
        <p:txBody>
          <a:bodyPr wrap="square" rtlCol="0">
            <a:spAutoFit/>
          </a:bodyPr>
          <a:lstStyle/>
          <a:p>
            <a:pPr algn="r"/>
            <a:r>
              <a:rPr lang="de-DE" sz="1800"/>
              <a:t>(Montag et al., 2015)</a:t>
            </a:r>
          </a:p>
        </p:txBody>
      </p:sp>
      <p:sp>
        <p:nvSpPr>
          <p:cNvPr id="3" name="Textfeld 2">
            <a:extLst>
              <a:ext uri="{FF2B5EF4-FFF2-40B4-BE49-F238E27FC236}">
                <a16:creationId xmlns:a16="http://schemas.microsoft.com/office/drawing/2014/main" id="{6B939876-14B2-A64E-BD1C-E60A0CF6AC7A}"/>
              </a:ext>
            </a:extLst>
          </p:cNvPr>
          <p:cNvSpPr txBox="1"/>
          <p:nvPr/>
        </p:nvSpPr>
        <p:spPr>
          <a:xfrm>
            <a:off x="3804964" y="2381903"/>
            <a:ext cx="911052" cy="461665"/>
          </a:xfrm>
          <a:prstGeom prst="rect">
            <a:avLst/>
          </a:prstGeom>
          <a:noFill/>
        </p:spPr>
        <p:txBody>
          <a:bodyPr wrap="square" rtlCol="0">
            <a:spAutoFit/>
          </a:bodyPr>
          <a:lstStyle/>
          <a:p>
            <a:pPr algn="l"/>
            <a:r>
              <a:rPr lang="de-AT"/>
              <a:t>2fach</a:t>
            </a:r>
            <a:endParaRPr lang="de-DE"/>
          </a:p>
        </p:txBody>
      </p:sp>
      <p:cxnSp>
        <p:nvCxnSpPr>
          <p:cNvPr id="4" name="Gerade Verbindung mit Pfeil 3">
            <a:extLst>
              <a:ext uri="{FF2B5EF4-FFF2-40B4-BE49-F238E27FC236}">
                <a16:creationId xmlns:a16="http://schemas.microsoft.com/office/drawing/2014/main" id="{D2F0FEA2-2977-C84B-8D0F-497C55552646}"/>
              </a:ext>
            </a:extLst>
          </p:cNvPr>
          <p:cNvCxnSpPr>
            <a:cxnSpLocks/>
          </p:cNvCxnSpPr>
          <p:nvPr/>
        </p:nvCxnSpPr>
        <p:spPr>
          <a:xfrm flipV="1">
            <a:off x="3567545" y="2237887"/>
            <a:ext cx="2035179" cy="11216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88359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5576" y="1491543"/>
            <a:ext cx="8100392" cy="5390443"/>
          </a:xfrm>
          <a:prstGeom prst="rect">
            <a:avLst/>
          </a:prstGeom>
        </p:spPr>
      </p:pic>
      <p:sp>
        <p:nvSpPr>
          <p:cNvPr id="2" name="Titel 1"/>
          <p:cNvSpPr>
            <a:spLocks noGrp="1"/>
          </p:cNvSpPr>
          <p:nvPr>
            <p:ph type="title"/>
          </p:nvPr>
        </p:nvSpPr>
        <p:spPr/>
        <p:txBody>
          <a:bodyPr/>
          <a:lstStyle/>
          <a:p>
            <a:pPr algn="l"/>
            <a:r>
              <a:rPr lang="de-DE" sz="3200"/>
              <a:t>Studie: Mobile-Marketing 2017</a:t>
            </a:r>
          </a:p>
        </p:txBody>
      </p:sp>
      <p:sp>
        <p:nvSpPr>
          <p:cNvPr id="3" name="Inhaltsplatzhalter 2"/>
          <p:cNvSpPr>
            <a:spLocks noGrp="1"/>
          </p:cNvSpPr>
          <p:nvPr>
            <p:ph idx="1"/>
          </p:nvPr>
        </p:nvSpPr>
        <p:spPr>
          <a:xfrm>
            <a:off x="685800" y="3212976"/>
            <a:ext cx="7772400" cy="2883024"/>
          </a:xfrm>
        </p:spPr>
        <p:txBody>
          <a:bodyPr/>
          <a:lstStyle/>
          <a:p>
            <a:pPr marL="0" indent="0">
              <a:buNone/>
            </a:pPr>
            <a:r>
              <a:rPr lang="de-DE" sz="1800"/>
              <a:t>94 Prozent der Österreicher nutzen ein Smartphone</a:t>
            </a:r>
          </a:p>
          <a:p>
            <a:pPr marL="0" indent="0">
              <a:buNone/>
            </a:pPr>
            <a:r>
              <a:rPr lang="de-DE" sz="1800"/>
              <a:t>93 Prozent surfen mit ihrem Smartphone im Internet</a:t>
            </a:r>
          </a:p>
          <a:p>
            <a:pPr marL="0" indent="0">
              <a:buNone/>
            </a:pPr>
            <a:r>
              <a:rPr lang="de-DE" sz="1800"/>
              <a:t>Die tägliche Handynutzung liegt bei mehr als drei Stunden</a:t>
            </a:r>
          </a:p>
          <a:p>
            <a:pPr marL="0" indent="0">
              <a:buNone/>
            </a:pPr>
            <a:r>
              <a:rPr lang="de-DE" sz="1800"/>
              <a:t>Das Telefonieren bleibt die meistgenutzte Smartphone-Funktion</a:t>
            </a:r>
          </a:p>
          <a:p>
            <a:pPr marL="0" indent="0">
              <a:buNone/>
            </a:pPr>
            <a:r>
              <a:rPr lang="de-DE" sz="1800"/>
              <a:t>65 Prozent der Smartphone-Nutzer verwenden das Handy als Einkaufsberater</a:t>
            </a:r>
          </a:p>
          <a:p>
            <a:pPr marL="0" indent="0">
              <a:buNone/>
            </a:pPr>
            <a:r>
              <a:rPr lang="de-DE" sz="1800"/>
              <a:t>40 Prozent schauen mindestens einmal pro Woche Videos am Smartphone</a:t>
            </a:r>
          </a:p>
          <a:p>
            <a:endParaRPr lang="de-DE" sz="1800"/>
          </a:p>
        </p:txBody>
      </p:sp>
    </p:spTree>
    <p:extLst>
      <p:ext uri="{BB962C8B-B14F-4D97-AF65-F5344CB8AC3E}">
        <p14:creationId xmlns:p14="http://schemas.microsoft.com/office/powerpoint/2010/main" val="26598770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lgn="l"/>
            <a:r>
              <a:rPr lang="de-DE" sz="3959">
                <a:solidFill>
                  <a:srgbClr val="C00000"/>
                </a:solidFill>
              </a:rPr>
              <a:t>Smartphone = Schweizer Taschenmesser</a:t>
            </a:r>
          </a:p>
        </p:txBody>
      </p:sp>
      <p:pic>
        <p:nvPicPr>
          <p:cNvPr id="4" name="Grafi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1602" y="4365104"/>
            <a:ext cx="2524125" cy="1809750"/>
          </a:xfrm>
          <a:prstGeom prst="rect">
            <a:avLst/>
          </a:prstGeom>
        </p:spPr>
      </p:pic>
      <p:pic>
        <p:nvPicPr>
          <p:cNvPr id="5" name="Grafi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528" y="2108956"/>
            <a:ext cx="2200275" cy="2076450"/>
          </a:xfrm>
          <a:prstGeom prst="rect">
            <a:avLst/>
          </a:prstGeom>
        </p:spPr>
      </p:pic>
      <p:sp>
        <p:nvSpPr>
          <p:cNvPr id="7" name="Rechteck 6"/>
          <p:cNvSpPr/>
          <p:nvPr/>
        </p:nvSpPr>
        <p:spPr>
          <a:xfrm>
            <a:off x="6516216" y="6381328"/>
            <a:ext cx="2411760" cy="261610"/>
          </a:xfrm>
          <a:prstGeom prst="rect">
            <a:avLst/>
          </a:prstGeom>
        </p:spPr>
        <p:txBody>
          <a:bodyPr wrap="square">
            <a:spAutoFit/>
          </a:bodyPr>
          <a:lstStyle/>
          <a:p>
            <a:r>
              <a:rPr lang="de-AT" sz="1000"/>
              <a:t>Quelle: </a:t>
            </a:r>
            <a:r>
              <a:rPr lang="de-DE" sz="1100" err="1"/>
              <a:t>Bitkom</a:t>
            </a:r>
            <a:r>
              <a:rPr lang="de-DE" sz="1100"/>
              <a:t> Research 2017</a:t>
            </a:r>
            <a:endParaRPr lang="de-AT" sz="400"/>
          </a:p>
        </p:txBody>
      </p:sp>
      <p:pic>
        <p:nvPicPr>
          <p:cNvPr id="8" name="Grafik 7"/>
          <p:cNvPicPr>
            <a:picLocks noChangeAspect="1"/>
          </p:cNvPicPr>
          <p:nvPr/>
        </p:nvPicPr>
        <p:blipFill>
          <a:blip r:embed="rId4"/>
          <a:stretch>
            <a:fillRect/>
          </a:stretch>
        </p:blipFill>
        <p:spPr>
          <a:xfrm>
            <a:off x="2915816" y="2420888"/>
            <a:ext cx="5823120" cy="2995981"/>
          </a:xfrm>
          <a:prstGeom prst="rect">
            <a:avLst/>
          </a:prstGeom>
        </p:spPr>
      </p:pic>
    </p:spTree>
    <p:extLst>
      <p:ext uri="{BB962C8B-B14F-4D97-AF65-F5344CB8AC3E}">
        <p14:creationId xmlns:p14="http://schemas.microsoft.com/office/powerpoint/2010/main" val="5939916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a:p>
        </p:txBody>
      </p:sp>
      <p:sp>
        <p:nvSpPr>
          <p:cNvPr id="3" name="Inhaltsplatzhalter 2"/>
          <p:cNvSpPr>
            <a:spLocks noGrp="1"/>
          </p:cNvSpPr>
          <p:nvPr>
            <p:ph idx="1"/>
          </p:nvPr>
        </p:nvSpPr>
        <p:spPr/>
        <p:txBody>
          <a:bodyPr/>
          <a:lstStyle/>
          <a:p>
            <a:endParaRPr lang="de-DE"/>
          </a:p>
        </p:txBody>
      </p:sp>
      <p:pic>
        <p:nvPicPr>
          <p:cNvPr id="4" name="Grafik 3"/>
          <p:cNvPicPr>
            <a:picLocks noChangeAspect="1"/>
          </p:cNvPicPr>
          <p:nvPr/>
        </p:nvPicPr>
        <p:blipFill>
          <a:blip r:embed="rId2"/>
          <a:stretch>
            <a:fillRect/>
          </a:stretch>
        </p:blipFill>
        <p:spPr>
          <a:xfrm>
            <a:off x="323528" y="1049021"/>
            <a:ext cx="8702005" cy="4759957"/>
          </a:xfrm>
          <a:prstGeom prst="rect">
            <a:avLst/>
          </a:prstGeom>
        </p:spPr>
      </p:pic>
      <p:sp>
        <p:nvSpPr>
          <p:cNvPr id="5" name="Rechteck 4"/>
          <p:cNvSpPr/>
          <p:nvPr/>
        </p:nvSpPr>
        <p:spPr>
          <a:xfrm>
            <a:off x="6516216" y="6381328"/>
            <a:ext cx="2411760" cy="261610"/>
          </a:xfrm>
          <a:prstGeom prst="rect">
            <a:avLst/>
          </a:prstGeom>
        </p:spPr>
        <p:txBody>
          <a:bodyPr wrap="square">
            <a:spAutoFit/>
          </a:bodyPr>
          <a:lstStyle/>
          <a:p>
            <a:r>
              <a:rPr lang="de-AT" sz="1000"/>
              <a:t>Quelle: </a:t>
            </a:r>
            <a:r>
              <a:rPr lang="de-DE" sz="1100" err="1"/>
              <a:t>Bitkom</a:t>
            </a:r>
            <a:r>
              <a:rPr lang="de-DE" sz="1100"/>
              <a:t> Research 2017</a:t>
            </a:r>
            <a:endParaRPr lang="de-AT" sz="400"/>
          </a:p>
        </p:txBody>
      </p:sp>
    </p:spTree>
    <p:extLst>
      <p:ext uri="{BB962C8B-B14F-4D97-AF65-F5344CB8AC3E}">
        <p14:creationId xmlns:p14="http://schemas.microsoft.com/office/powerpoint/2010/main" val="20130675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a:p>
        </p:txBody>
      </p:sp>
      <p:sp>
        <p:nvSpPr>
          <p:cNvPr id="3" name="Inhaltsplatzhalter 2"/>
          <p:cNvSpPr>
            <a:spLocks noGrp="1"/>
          </p:cNvSpPr>
          <p:nvPr>
            <p:ph idx="1"/>
          </p:nvPr>
        </p:nvSpPr>
        <p:spPr/>
        <p:txBody>
          <a:bodyPr/>
          <a:lstStyle/>
          <a:p>
            <a:endParaRPr lang="de-DE"/>
          </a:p>
        </p:txBody>
      </p:sp>
      <p:pic>
        <p:nvPicPr>
          <p:cNvPr id="4" name="Grafik 3"/>
          <p:cNvPicPr>
            <a:picLocks noChangeAspect="1"/>
          </p:cNvPicPr>
          <p:nvPr/>
        </p:nvPicPr>
        <p:blipFill>
          <a:blip r:embed="rId2"/>
          <a:stretch>
            <a:fillRect/>
          </a:stretch>
        </p:blipFill>
        <p:spPr>
          <a:xfrm>
            <a:off x="0" y="1268760"/>
            <a:ext cx="9144000" cy="4650665"/>
          </a:xfrm>
          <a:prstGeom prst="rect">
            <a:avLst/>
          </a:prstGeom>
        </p:spPr>
      </p:pic>
      <p:sp>
        <p:nvSpPr>
          <p:cNvPr id="5" name="Rechteck 4"/>
          <p:cNvSpPr/>
          <p:nvPr/>
        </p:nvSpPr>
        <p:spPr>
          <a:xfrm>
            <a:off x="6516216" y="6381328"/>
            <a:ext cx="2411760" cy="261610"/>
          </a:xfrm>
          <a:prstGeom prst="rect">
            <a:avLst/>
          </a:prstGeom>
        </p:spPr>
        <p:txBody>
          <a:bodyPr wrap="square">
            <a:spAutoFit/>
          </a:bodyPr>
          <a:lstStyle/>
          <a:p>
            <a:r>
              <a:rPr lang="de-AT" sz="1000"/>
              <a:t>Quelle: </a:t>
            </a:r>
            <a:r>
              <a:rPr lang="de-DE" sz="1100" err="1"/>
              <a:t>Bitkom</a:t>
            </a:r>
            <a:r>
              <a:rPr lang="de-DE" sz="1100"/>
              <a:t> Research 2017</a:t>
            </a:r>
            <a:endParaRPr lang="de-AT" sz="400"/>
          </a:p>
        </p:txBody>
      </p:sp>
    </p:spTree>
    <p:extLst>
      <p:ext uri="{BB962C8B-B14F-4D97-AF65-F5344CB8AC3E}">
        <p14:creationId xmlns:p14="http://schemas.microsoft.com/office/powerpoint/2010/main" val="23578497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Shape 54"/>
          <p:cNvSpPr>
            <a:spLocks noGrp="1"/>
          </p:cNvSpPr>
          <p:nvPr>
            <p:ph type="title"/>
          </p:nvPr>
        </p:nvSpPr>
        <p:spPr>
          <a:prstGeom prst="rect">
            <a:avLst/>
          </a:prstGeom>
        </p:spPr>
        <p:txBody>
          <a:bodyPr/>
          <a:lstStyle/>
          <a:p>
            <a:pPr lvl="0" algn="l">
              <a:defRPr sz="1800"/>
            </a:pPr>
            <a:r>
              <a:rPr sz="3959">
                <a:solidFill>
                  <a:srgbClr val="C00000"/>
                </a:solidFill>
              </a:rPr>
              <a:t>Definition</a:t>
            </a:r>
            <a:r>
              <a:rPr lang="de-AT" sz="3959">
                <a:solidFill>
                  <a:srgbClr val="C00000"/>
                </a:solidFill>
              </a:rPr>
              <a:t>en</a:t>
            </a:r>
            <a:endParaRPr sz="3959">
              <a:solidFill>
                <a:srgbClr val="C00000"/>
              </a:solidFill>
            </a:endParaRPr>
          </a:p>
        </p:txBody>
      </p:sp>
      <p:sp>
        <p:nvSpPr>
          <p:cNvPr id="55" name="Shape 55"/>
          <p:cNvSpPr>
            <a:spLocks noGrp="1"/>
          </p:cNvSpPr>
          <p:nvPr>
            <p:ph type="body" idx="1"/>
          </p:nvPr>
        </p:nvSpPr>
        <p:spPr>
          <a:xfrm>
            <a:off x="673993" y="1779290"/>
            <a:ext cx="7772400" cy="4114800"/>
          </a:xfrm>
          <a:prstGeom prst="rect">
            <a:avLst/>
          </a:prstGeom>
        </p:spPr>
        <p:txBody>
          <a:bodyPr/>
          <a:lstStyle/>
          <a:p>
            <a:pPr lvl="0">
              <a:defRPr sz="1800"/>
            </a:pPr>
            <a:r>
              <a:rPr sz="2400">
                <a:solidFill>
                  <a:srgbClr val="C00000"/>
                </a:solidFill>
              </a:rPr>
              <a:t>"handy"</a:t>
            </a:r>
            <a:r>
              <a:rPr lang="de-AT" sz="2400">
                <a:solidFill>
                  <a:srgbClr val="C00000"/>
                </a:solidFill>
              </a:rPr>
              <a:t>:</a:t>
            </a:r>
            <a:r>
              <a:rPr sz="2400">
                <a:solidFill>
                  <a:srgbClr val="C00000"/>
                </a:solidFill>
              </a:rPr>
              <a:t> </a:t>
            </a:r>
            <a:r>
              <a:rPr sz="2400" err="1"/>
              <a:t>Adjektiv</a:t>
            </a:r>
            <a:r>
              <a:rPr sz="2400"/>
              <a:t> </a:t>
            </a:r>
            <a:r>
              <a:rPr sz="2400" err="1"/>
              <a:t>aus</a:t>
            </a:r>
            <a:r>
              <a:rPr sz="2400"/>
              <a:t> </a:t>
            </a:r>
            <a:r>
              <a:rPr sz="2400" err="1"/>
              <a:t>dem</a:t>
            </a:r>
            <a:r>
              <a:rPr sz="2400"/>
              <a:t> </a:t>
            </a:r>
            <a:r>
              <a:rPr sz="2400" err="1"/>
              <a:t>Englischen</a:t>
            </a:r>
            <a:r>
              <a:rPr sz="2400"/>
              <a:t> "</a:t>
            </a:r>
            <a:r>
              <a:rPr sz="2400" err="1"/>
              <a:t>handlich</a:t>
            </a:r>
            <a:r>
              <a:rPr sz="2400"/>
              <a:t>, </a:t>
            </a:r>
            <a:r>
              <a:rPr sz="2400" err="1"/>
              <a:t>griffbereit</a:t>
            </a:r>
            <a:r>
              <a:rPr sz="2400"/>
              <a:t>"</a:t>
            </a:r>
            <a:r>
              <a:rPr lang="de-AT" sz="2400"/>
              <a:t/>
            </a:r>
            <a:br>
              <a:rPr lang="de-AT" sz="2400"/>
            </a:br>
            <a:endParaRPr sz="2400"/>
          </a:p>
          <a:p>
            <a:pPr lvl="0">
              <a:defRPr sz="1800"/>
            </a:pPr>
            <a:r>
              <a:rPr sz="2400">
                <a:solidFill>
                  <a:srgbClr val="C00000"/>
                </a:solidFill>
              </a:rPr>
              <a:t>Cell(</a:t>
            </a:r>
            <a:r>
              <a:rPr sz="2400" err="1">
                <a:solidFill>
                  <a:srgbClr val="C00000"/>
                </a:solidFill>
              </a:rPr>
              <a:t>ular</a:t>
            </a:r>
            <a:r>
              <a:rPr sz="2400">
                <a:solidFill>
                  <a:srgbClr val="C00000"/>
                </a:solidFill>
              </a:rPr>
              <a:t>) phone</a:t>
            </a:r>
            <a:r>
              <a:rPr sz="2400"/>
              <a:t>, </a:t>
            </a:r>
            <a:r>
              <a:rPr sz="2400">
                <a:solidFill>
                  <a:srgbClr val="C00000"/>
                </a:solidFill>
              </a:rPr>
              <a:t>mobile phone</a:t>
            </a:r>
            <a:r>
              <a:rPr sz="2400"/>
              <a:t>, </a:t>
            </a:r>
            <a:r>
              <a:rPr sz="2400">
                <a:solidFill>
                  <a:srgbClr val="C00000"/>
                </a:solidFill>
              </a:rPr>
              <a:t>mobile</a:t>
            </a:r>
            <a:r>
              <a:rPr lang="de-AT" sz="2400">
                <a:solidFill>
                  <a:srgbClr val="C00000"/>
                </a:solidFill>
              </a:rPr>
              <a:t/>
            </a:r>
            <a:br>
              <a:rPr lang="de-AT" sz="2400">
                <a:solidFill>
                  <a:srgbClr val="C00000"/>
                </a:solidFill>
              </a:rPr>
            </a:br>
            <a:endParaRPr sz="2400">
              <a:solidFill>
                <a:srgbClr val="C00000"/>
              </a:solidFill>
            </a:endParaRPr>
          </a:p>
          <a:p>
            <a:pPr lvl="0">
              <a:defRPr sz="1800"/>
            </a:pPr>
            <a:r>
              <a:rPr sz="2400">
                <a:solidFill>
                  <a:srgbClr val="C00000"/>
                </a:solidFill>
              </a:rPr>
              <a:t>Smartphone</a:t>
            </a:r>
            <a:r>
              <a:rPr sz="2400"/>
              <a:t>: </a:t>
            </a:r>
            <a:r>
              <a:rPr sz="2400" err="1"/>
              <a:t>mobiler</a:t>
            </a:r>
            <a:r>
              <a:rPr sz="2400"/>
              <a:t> </a:t>
            </a:r>
            <a:r>
              <a:rPr sz="2400" err="1"/>
              <a:t>Internetzugang</a:t>
            </a:r>
            <a:r>
              <a:rPr sz="2400"/>
              <a:t> </a:t>
            </a:r>
            <a:r>
              <a:rPr lang="de-AT" sz="2400"/>
              <a:t/>
            </a:r>
            <a:br>
              <a:rPr lang="de-AT" sz="2400"/>
            </a:br>
            <a:endParaRPr sz="2400"/>
          </a:p>
          <a:p>
            <a:pPr lvl="0">
              <a:defRPr sz="1800"/>
            </a:pPr>
            <a:r>
              <a:rPr sz="2400">
                <a:solidFill>
                  <a:srgbClr val="C00000"/>
                </a:solidFill>
              </a:rPr>
              <a:t>Smart Natives</a:t>
            </a:r>
            <a:r>
              <a:rPr sz="2400"/>
              <a:t>: </a:t>
            </a:r>
            <a:r>
              <a:rPr sz="2400" err="1"/>
              <a:t>sind</a:t>
            </a:r>
            <a:r>
              <a:rPr sz="2400"/>
              <a:t> </a:t>
            </a:r>
            <a:r>
              <a:rPr sz="2400" err="1"/>
              <a:t>mit</a:t>
            </a:r>
            <a:r>
              <a:rPr sz="2400"/>
              <a:t> </a:t>
            </a:r>
            <a:r>
              <a:rPr sz="2400" err="1"/>
              <a:t>dem</a:t>
            </a:r>
            <a:r>
              <a:rPr sz="2400"/>
              <a:t> Internet </a:t>
            </a:r>
            <a:r>
              <a:rPr sz="2400" err="1"/>
              <a:t>aufgewachsen</a:t>
            </a:r>
            <a:r>
              <a:rPr sz="2400"/>
              <a:t> und </a:t>
            </a:r>
            <a:r>
              <a:rPr sz="2400" err="1"/>
              <a:t>sind</a:t>
            </a:r>
            <a:r>
              <a:rPr sz="2400"/>
              <a:t> </a:t>
            </a:r>
            <a:r>
              <a:rPr sz="2400" err="1"/>
              <a:t>häufig</a:t>
            </a:r>
            <a:r>
              <a:rPr sz="2400"/>
              <a:t> "</a:t>
            </a:r>
            <a:r>
              <a:rPr sz="2400">
                <a:solidFill>
                  <a:srgbClr val="C00000"/>
                </a:solidFill>
              </a:rPr>
              <a:t>Early Adopter</a:t>
            </a:r>
            <a:r>
              <a:rPr sz="2400"/>
              <a:t>"</a:t>
            </a:r>
            <a:r>
              <a:rPr lang="de-DE" sz="2400"/>
              <a:t/>
            </a:r>
            <a:br>
              <a:rPr lang="de-DE" sz="2400"/>
            </a:br>
            <a:endParaRPr lang="de-DE" sz="2400"/>
          </a:p>
          <a:p>
            <a:pPr lvl="0">
              <a:defRPr sz="1800"/>
            </a:pPr>
            <a:r>
              <a:rPr lang="de-DE" sz="2400" err="1">
                <a:solidFill>
                  <a:srgbClr val="C00000"/>
                </a:solidFill>
              </a:rPr>
              <a:t>Smombies</a:t>
            </a:r>
            <a:r>
              <a:rPr lang="de-DE" sz="2400"/>
              <a:t>: Smartphone Zombies (Jugendwort des Jahres 2015)</a:t>
            </a:r>
            <a:endParaRPr sz="2400"/>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Shape 58"/>
          <p:cNvSpPr>
            <a:spLocks noGrp="1"/>
          </p:cNvSpPr>
          <p:nvPr>
            <p:ph type="title"/>
          </p:nvPr>
        </p:nvSpPr>
        <p:spPr>
          <a:prstGeom prst="rect">
            <a:avLst/>
          </a:prstGeom>
        </p:spPr>
        <p:txBody>
          <a:bodyPr/>
          <a:lstStyle/>
          <a:p>
            <a:pPr lvl="0" algn="l">
              <a:defRPr sz="1800"/>
            </a:pPr>
            <a:r>
              <a:rPr sz="3959">
                <a:solidFill>
                  <a:srgbClr val="C00000"/>
                </a:solidFill>
              </a:rPr>
              <a:t>Definition</a:t>
            </a:r>
            <a:r>
              <a:rPr lang="de-AT" sz="3959">
                <a:solidFill>
                  <a:srgbClr val="C00000"/>
                </a:solidFill>
              </a:rPr>
              <a:t>en</a:t>
            </a:r>
            <a:r>
              <a:rPr sz="4400"/>
              <a:t> </a:t>
            </a:r>
          </a:p>
        </p:txBody>
      </p:sp>
      <p:sp>
        <p:nvSpPr>
          <p:cNvPr id="59" name="Shape 59"/>
          <p:cNvSpPr>
            <a:spLocks noGrp="1"/>
          </p:cNvSpPr>
          <p:nvPr>
            <p:ph type="body" idx="1"/>
          </p:nvPr>
        </p:nvSpPr>
        <p:spPr>
          <a:xfrm>
            <a:off x="683568" y="1844824"/>
            <a:ext cx="8064896" cy="4114800"/>
          </a:xfrm>
          <a:prstGeom prst="rect">
            <a:avLst/>
          </a:prstGeom>
        </p:spPr>
        <p:txBody>
          <a:bodyPr/>
          <a:lstStyle/>
          <a:p>
            <a:pPr lvl="0">
              <a:buNone/>
              <a:defRPr sz="1800"/>
            </a:pPr>
            <a:r>
              <a:rPr sz="2400">
                <a:solidFill>
                  <a:srgbClr val="C00000"/>
                </a:solidFill>
              </a:rPr>
              <a:t>thumb culture</a:t>
            </a:r>
            <a:r>
              <a:rPr lang="de-AT" sz="2400">
                <a:solidFill>
                  <a:srgbClr val="C00000"/>
                </a:solidFill>
              </a:rPr>
              <a:t/>
            </a:r>
            <a:br>
              <a:rPr lang="de-AT" sz="2400">
                <a:solidFill>
                  <a:srgbClr val="C00000"/>
                </a:solidFill>
              </a:rPr>
            </a:br>
            <a:r>
              <a:rPr lang="de-AT" sz="2400"/>
              <a:t>„</a:t>
            </a:r>
            <a:r>
              <a:rPr sz="2400"/>
              <a:t>Smartphones </a:t>
            </a:r>
            <a:r>
              <a:rPr sz="2400" err="1"/>
              <a:t>beeinflussen</a:t>
            </a:r>
            <a:r>
              <a:rPr sz="2400"/>
              <a:t> </a:t>
            </a:r>
            <a:r>
              <a:rPr sz="2400" err="1"/>
              <a:t>unser</a:t>
            </a:r>
            <a:r>
              <a:rPr sz="2400"/>
              <a:t> </a:t>
            </a:r>
            <a:r>
              <a:rPr sz="2400" err="1"/>
              <a:t>Handeln</a:t>
            </a:r>
            <a:r>
              <a:rPr sz="2400"/>
              <a:t> </a:t>
            </a:r>
            <a:r>
              <a:rPr sz="2400" err="1"/>
              <a:t>dermaßen</a:t>
            </a:r>
            <a:r>
              <a:rPr sz="2400"/>
              <a:t>, </a:t>
            </a:r>
            <a:r>
              <a:rPr sz="2400" err="1"/>
              <a:t>dass</a:t>
            </a:r>
            <a:r>
              <a:rPr sz="2400"/>
              <a:t> </a:t>
            </a:r>
            <a:r>
              <a:rPr sz="2400" err="1"/>
              <a:t>sich</a:t>
            </a:r>
            <a:r>
              <a:rPr sz="2400"/>
              <a:t>  die  </a:t>
            </a:r>
            <a:r>
              <a:rPr sz="2400" err="1"/>
              <a:t>Kultur</a:t>
            </a:r>
            <a:r>
              <a:rPr sz="2400"/>
              <a:t> der </a:t>
            </a:r>
            <a:r>
              <a:rPr sz="2400" err="1"/>
              <a:t>ganzen</a:t>
            </a:r>
            <a:r>
              <a:rPr sz="2400"/>
              <a:t> </a:t>
            </a:r>
            <a:r>
              <a:rPr sz="2400" err="1"/>
              <a:t>Gesellschaft</a:t>
            </a:r>
            <a:r>
              <a:rPr sz="2400"/>
              <a:t> </a:t>
            </a:r>
            <a:r>
              <a:rPr sz="2400" err="1"/>
              <a:t>ve</a:t>
            </a:r>
            <a:r>
              <a:rPr lang="de-AT" sz="2400"/>
              <a:t>r</a:t>
            </a:r>
            <a:r>
              <a:rPr sz="2400" err="1"/>
              <a:t>ändert</a:t>
            </a:r>
            <a:r>
              <a:rPr lang="de-AT" sz="2400"/>
              <a:t>"</a:t>
            </a:r>
            <a:r>
              <a:rPr sz="2400"/>
              <a:t> (</a:t>
            </a:r>
            <a:r>
              <a:rPr sz="2400" err="1"/>
              <a:t>Fortunati</a:t>
            </a:r>
            <a:r>
              <a:rPr sz="2400"/>
              <a:t>, 2005)</a:t>
            </a:r>
            <a:r>
              <a:rPr lang="de-AT" sz="2400"/>
              <a:t/>
            </a:r>
            <a:br>
              <a:rPr lang="de-AT" sz="2400"/>
            </a:br>
            <a:r>
              <a:rPr sz="2400"/>
              <a:t> </a:t>
            </a:r>
          </a:p>
          <a:p>
            <a:pPr marL="358775" lvl="0" indent="0">
              <a:buNone/>
              <a:tabLst>
                <a:tab pos="358775" algn="l"/>
              </a:tabLst>
              <a:defRPr sz="1800"/>
            </a:pPr>
            <a:r>
              <a:rPr sz="2400"/>
              <a:t>"Es </a:t>
            </a:r>
            <a:r>
              <a:rPr sz="2400" err="1"/>
              <a:t>ist</a:t>
            </a:r>
            <a:r>
              <a:rPr sz="2400"/>
              <a:t> </a:t>
            </a:r>
            <a:r>
              <a:rPr sz="2400" err="1"/>
              <a:t>diese</a:t>
            </a:r>
            <a:r>
              <a:rPr sz="2400"/>
              <a:t> </a:t>
            </a:r>
            <a:r>
              <a:rPr sz="2400" err="1"/>
              <a:t>Daumenkultur</a:t>
            </a:r>
            <a:r>
              <a:rPr sz="2400"/>
              <a:t>, die </a:t>
            </a:r>
            <a:r>
              <a:rPr sz="2400" err="1"/>
              <a:t>die</a:t>
            </a:r>
            <a:r>
              <a:rPr sz="2400"/>
              <a:t> </a:t>
            </a:r>
            <a:r>
              <a:rPr sz="2400" err="1"/>
              <a:t>Bedeutung</a:t>
            </a:r>
            <a:r>
              <a:rPr sz="2400"/>
              <a:t> von </a:t>
            </a:r>
            <a:r>
              <a:rPr sz="2400" err="1"/>
              <a:t>Mobiltelefonen</a:t>
            </a:r>
            <a:r>
              <a:rPr sz="2400"/>
              <a:t> </a:t>
            </a:r>
            <a:r>
              <a:rPr sz="2400" err="1"/>
              <a:t>für</a:t>
            </a:r>
            <a:r>
              <a:rPr sz="2400"/>
              <a:t> die </a:t>
            </a:r>
            <a:r>
              <a:rPr sz="2400" err="1"/>
              <a:t>Gesellschaft</a:t>
            </a:r>
            <a:r>
              <a:rPr sz="2400"/>
              <a:t> </a:t>
            </a:r>
            <a:r>
              <a:rPr sz="2400" err="1"/>
              <a:t>definieren</a:t>
            </a:r>
            <a:r>
              <a:rPr lang="de-AT" sz="2400"/>
              <a:t>"</a:t>
            </a:r>
            <a:r>
              <a:rPr sz="2400"/>
              <a:t> (</a:t>
            </a:r>
            <a:r>
              <a:rPr sz="2400" err="1"/>
              <a:t>Glotz</a:t>
            </a:r>
            <a:r>
              <a:rPr sz="2400"/>
              <a:t>, </a:t>
            </a:r>
            <a:r>
              <a:rPr sz="2400" err="1"/>
              <a:t>Bertschi</a:t>
            </a:r>
            <a:r>
              <a:rPr sz="2400"/>
              <a:t> &amp; Locke, 2006)</a:t>
            </a:r>
            <a:r>
              <a:rPr lang="de-AT" sz="2400"/>
              <a:t/>
            </a:r>
            <a:br>
              <a:rPr lang="de-AT" sz="2400"/>
            </a:br>
            <a:endParaRPr lang="de-AT" sz="2400"/>
          </a:p>
          <a:p>
            <a:pPr marL="358775" lvl="0" indent="-358775">
              <a:buNone/>
              <a:tabLst>
                <a:tab pos="358775" algn="l"/>
              </a:tabLst>
              <a:defRPr sz="1800"/>
            </a:pPr>
            <a:r>
              <a:rPr lang="de-AT" sz="2400" err="1">
                <a:solidFill>
                  <a:srgbClr val="C00000"/>
                </a:solidFill>
              </a:rPr>
              <a:t>checking</a:t>
            </a:r>
            <a:r>
              <a:rPr lang="de-AT" sz="2400">
                <a:solidFill>
                  <a:srgbClr val="C00000"/>
                </a:solidFill>
              </a:rPr>
              <a:t> </a:t>
            </a:r>
            <a:r>
              <a:rPr lang="de-AT" sz="2400" err="1">
                <a:solidFill>
                  <a:srgbClr val="C00000"/>
                </a:solidFill>
              </a:rPr>
              <a:t>habit</a:t>
            </a:r>
            <a:r>
              <a:rPr lang="de-AT">
                <a:solidFill>
                  <a:srgbClr val="C00000"/>
                </a:solidFill>
              </a:rPr>
              <a:t/>
            </a:r>
            <a:br>
              <a:rPr lang="de-AT">
                <a:solidFill>
                  <a:srgbClr val="C00000"/>
                </a:solidFill>
              </a:rPr>
            </a:br>
            <a:r>
              <a:rPr lang="de-AT" sz="2400"/>
              <a:t>ständig das Smartphone auf Neuigkeiten überprüfen </a:t>
            </a:r>
            <a:br>
              <a:rPr lang="de-AT" sz="2400"/>
            </a:br>
            <a:r>
              <a:rPr lang="de-AT" sz="2400"/>
              <a:t>=&gt; Nutzen für </a:t>
            </a:r>
            <a:r>
              <a:rPr lang="de-AT" sz="2400" err="1"/>
              <a:t>mHApps</a:t>
            </a:r>
            <a:r>
              <a:rPr lang="de-AT" sz="2400"/>
              <a:t>!</a:t>
            </a:r>
          </a:p>
          <a:p>
            <a:pPr marL="358775" indent="-358775">
              <a:buNone/>
              <a:tabLst>
                <a:tab pos="358775" algn="l"/>
              </a:tabLst>
              <a:defRPr sz="1800"/>
            </a:pPr>
            <a:endParaRPr lang="de-AT" sz="2400"/>
          </a:p>
          <a:p>
            <a:pPr marL="358775" lvl="0" indent="0">
              <a:buNone/>
              <a:tabLst>
                <a:tab pos="358775" algn="l"/>
              </a:tabLst>
              <a:defRPr sz="1800"/>
            </a:pPr>
            <a:endParaRPr sz="2400"/>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685800" y="2708920"/>
            <a:ext cx="7772400" cy="3387080"/>
          </a:xfrm>
        </p:spPr>
        <p:txBody>
          <a:bodyPr/>
          <a:lstStyle/>
          <a:p>
            <a:pPr algn="ctr">
              <a:buNone/>
            </a:pPr>
            <a:r>
              <a:rPr lang="de-AT"/>
              <a:t>a </a:t>
            </a:r>
            <a:r>
              <a:rPr lang="de-AT" err="1"/>
              <a:t>nationally</a:t>
            </a:r>
            <a:r>
              <a:rPr lang="de-AT"/>
              <a:t> </a:t>
            </a:r>
            <a:r>
              <a:rPr lang="de-AT" err="1"/>
              <a:t>representive</a:t>
            </a:r>
            <a:r>
              <a:rPr lang="de-AT"/>
              <a:t>, </a:t>
            </a:r>
            <a:r>
              <a:rPr lang="de-AT" err="1"/>
              <a:t>telephone</a:t>
            </a:r>
            <a:r>
              <a:rPr lang="de-AT"/>
              <a:t> </a:t>
            </a:r>
            <a:r>
              <a:rPr lang="de-AT" err="1"/>
              <a:t>survey</a:t>
            </a:r>
            <a:r>
              <a:rPr lang="de-AT"/>
              <a:t> (USA)</a:t>
            </a:r>
            <a:br>
              <a:rPr lang="de-AT"/>
            </a:br>
            <a:endParaRPr lang="de-AT"/>
          </a:p>
          <a:p>
            <a:pPr algn="ctr">
              <a:buNone/>
            </a:pPr>
            <a:r>
              <a:rPr lang="de-AT"/>
              <a:t>n= 1.011 </a:t>
            </a:r>
            <a:r>
              <a:rPr lang="de-AT" err="1"/>
              <a:t>respondents</a:t>
            </a:r>
            <a:r>
              <a:rPr lang="de-AT"/>
              <a:t/>
            </a:r>
            <a:br>
              <a:rPr lang="de-AT"/>
            </a:br>
            <a:endParaRPr lang="de-AT"/>
          </a:p>
          <a:p>
            <a:pPr algn="ctr">
              <a:buNone/>
            </a:pPr>
            <a:r>
              <a:rPr lang="de-AT" err="1"/>
              <a:t>april</a:t>
            </a:r>
            <a:r>
              <a:rPr lang="de-AT"/>
              <a:t> 13 – 26, 2015</a:t>
            </a: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8338" y="476672"/>
            <a:ext cx="4725165" cy="9821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hteck 3"/>
          <p:cNvSpPr/>
          <p:nvPr/>
        </p:nvSpPr>
        <p:spPr>
          <a:xfrm>
            <a:off x="1151620" y="6237312"/>
            <a:ext cx="6840760" cy="253916"/>
          </a:xfrm>
          <a:prstGeom prst="rect">
            <a:avLst/>
          </a:prstGeom>
        </p:spPr>
        <p:txBody>
          <a:bodyPr wrap="square">
            <a:spAutoFit/>
          </a:bodyPr>
          <a:lstStyle/>
          <a:p>
            <a:r>
              <a:rPr lang="de-AT" sz="1050"/>
              <a:t>http://newsroom.bankofamerica.com/files/doc_library/additional/2015_BAC_Trends_in_Consumer_Mobility_Report.pdf</a:t>
            </a:r>
          </a:p>
        </p:txBody>
      </p:sp>
    </p:spTree>
    <p:extLst>
      <p:ext uri="{BB962C8B-B14F-4D97-AF65-F5344CB8AC3E}">
        <p14:creationId xmlns:p14="http://schemas.microsoft.com/office/powerpoint/2010/main" val="42083211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a:xfrm>
            <a:off x="652153" y="3884871"/>
            <a:ext cx="7648178" cy="679514"/>
          </a:xfrm>
          <a:solidFill>
            <a:schemeClr val="bg1"/>
          </a:solidFill>
        </p:spPr>
        <p:txBody>
          <a:bodyPr/>
          <a:lstStyle/>
          <a:p>
            <a:pPr marL="0" indent="0">
              <a:buNone/>
            </a:pPr>
            <a:r>
              <a:rPr lang="de-AT" sz="1600">
                <a:solidFill>
                  <a:srgbClr val="FF4F4F"/>
                </a:solidFill>
                <a:latin typeface="Arial" panose="020B0604020202020204" pitchFamily="34" charset="0"/>
                <a:cs typeface="Arial" panose="020B0604020202020204" pitchFamily="34" charset="0"/>
              </a:rPr>
              <a:t>    First </a:t>
            </a:r>
            <a:r>
              <a:rPr lang="de-AT" sz="1600" err="1">
                <a:solidFill>
                  <a:srgbClr val="FF4F4F"/>
                </a:solidFill>
                <a:latin typeface="Arial" panose="020B0604020202020204" pitchFamily="34" charset="0"/>
                <a:cs typeface="Arial" panose="020B0604020202020204" pitchFamily="34" charset="0"/>
              </a:rPr>
              <a:t>thing</a:t>
            </a:r>
            <a:r>
              <a:rPr lang="de-AT" sz="1600">
                <a:solidFill>
                  <a:srgbClr val="FF4F4F"/>
                </a:solidFill>
                <a:latin typeface="Arial" panose="020B0604020202020204" pitchFamily="34" charset="0"/>
                <a:cs typeface="Arial" panose="020B0604020202020204" pitchFamily="34" charset="0"/>
              </a:rPr>
              <a:t> on </a:t>
            </a:r>
            <a:r>
              <a:rPr lang="de-AT" sz="1600" err="1">
                <a:solidFill>
                  <a:srgbClr val="FF4F4F"/>
                </a:solidFill>
                <a:latin typeface="Arial" panose="020B0604020202020204" pitchFamily="34" charset="0"/>
                <a:cs typeface="Arial" panose="020B0604020202020204" pitchFamily="34" charset="0"/>
              </a:rPr>
              <a:t>our</a:t>
            </a:r>
            <a:r>
              <a:rPr lang="de-AT" sz="1600">
                <a:solidFill>
                  <a:srgbClr val="FF4F4F"/>
                </a:solidFill>
                <a:latin typeface="Arial" panose="020B0604020202020204" pitchFamily="34" charset="0"/>
                <a:cs typeface="Arial" panose="020B0604020202020204" pitchFamily="34" charset="0"/>
              </a:rPr>
              <a:t> </a:t>
            </a:r>
            <a:r>
              <a:rPr lang="de-AT" sz="1600" err="1">
                <a:solidFill>
                  <a:srgbClr val="FF4F4F"/>
                </a:solidFill>
                <a:latin typeface="Arial" panose="020B0604020202020204" pitchFamily="34" charset="0"/>
                <a:cs typeface="Arial" panose="020B0604020202020204" pitchFamily="34" charset="0"/>
              </a:rPr>
              <a:t>minds</a:t>
            </a:r>
            <a:r>
              <a:rPr lang="de-AT" sz="1600">
                <a:solidFill>
                  <a:srgbClr val="FF4F4F"/>
                </a:solidFill>
                <a:latin typeface="Arial" panose="020B0604020202020204" pitchFamily="34" charset="0"/>
                <a:cs typeface="Arial" panose="020B0604020202020204" pitchFamily="34" charset="0"/>
              </a:rPr>
              <a:t> in </a:t>
            </a:r>
            <a:r>
              <a:rPr lang="de-AT" sz="1600" err="1">
                <a:solidFill>
                  <a:srgbClr val="FF4F4F"/>
                </a:solidFill>
                <a:latin typeface="Arial" panose="020B0604020202020204" pitchFamily="34" charset="0"/>
                <a:cs typeface="Arial" panose="020B0604020202020204" pitchFamily="34" charset="0"/>
              </a:rPr>
              <a:t>the</a:t>
            </a:r>
            <a:r>
              <a:rPr lang="de-AT" sz="1600">
                <a:solidFill>
                  <a:srgbClr val="FF4F4F"/>
                </a:solidFill>
                <a:latin typeface="Arial" panose="020B0604020202020204" pitchFamily="34" charset="0"/>
                <a:cs typeface="Arial" panose="020B0604020202020204" pitchFamily="34" charset="0"/>
              </a:rPr>
              <a:t> </a:t>
            </a:r>
            <a:r>
              <a:rPr lang="de-AT" sz="1600" err="1">
                <a:solidFill>
                  <a:srgbClr val="FF4F4F"/>
                </a:solidFill>
                <a:latin typeface="Arial" panose="020B0604020202020204" pitchFamily="34" charset="0"/>
                <a:cs typeface="Arial" panose="020B0604020202020204" pitchFamily="34" charset="0"/>
              </a:rPr>
              <a:t>morning</a:t>
            </a:r>
            <a:r>
              <a:rPr lang="de-AT" sz="1600">
                <a:solidFill>
                  <a:srgbClr val="FF4F4F"/>
                </a:solidFill>
                <a:latin typeface="Arial" panose="020B0604020202020204" pitchFamily="34" charset="0"/>
                <a:cs typeface="Arial" panose="020B0604020202020204" pitchFamily="34" charset="0"/>
              </a:rPr>
              <a:t> …</a:t>
            </a:r>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8338" y="476672"/>
            <a:ext cx="4725165" cy="9821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hteck 3"/>
          <p:cNvSpPr/>
          <p:nvPr/>
        </p:nvSpPr>
        <p:spPr>
          <a:xfrm>
            <a:off x="1151620" y="6237312"/>
            <a:ext cx="6840760" cy="253916"/>
          </a:xfrm>
          <a:prstGeom prst="rect">
            <a:avLst/>
          </a:prstGeom>
        </p:spPr>
        <p:txBody>
          <a:bodyPr wrap="square">
            <a:spAutoFit/>
          </a:bodyPr>
          <a:lstStyle/>
          <a:p>
            <a:r>
              <a:rPr lang="de-AT" sz="1050"/>
              <a:t>http://newsroom.bankofamerica.com/files/doc_library/additional/2015_BAC_Trends_in_Consumer_Mobility_Report.pdf</a:t>
            </a:r>
          </a:p>
        </p:txBody>
      </p:sp>
      <p:pic>
        <p:nvPicPr>
          <p:cNvPr id="3075"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8338" y="1700808"/>
            <a:ext cx="7648178" cy="2169974"/>
          </a:xfrm>
          <a:prstGeom prst="rect">
            <a:avLst/>
          </a:prstGeom>
          <a:solidFill>
            <a:schemeClr val="bg1"/>
          </a:solidFill>
          <a:ln>
            <a:noFill/>
          </a:ln>
        </p:spPr>
      </p:pic>
      <p:pic>
        <p:nvPicPr>
          <p:cNvPr id="3076"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5968" y="4221088"/>
            <a:ext cx="7680548" cy="15966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146776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8338" y="476672"/>
            <a:ext cx="4725165" cy="9821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hteck 3"/>
          <p:cNvSpPr/>
          <p:nvPr/>
        </p:nvSpPr>
        <p:spPr>
          <a:xfrm>
            <a:off x="1151620" y="6237312"/>
            <a:ext cx="6840760" cy="253916"/>
          </a:xfrm>
          <a:prstGeom prst="rect">
            <a:avLst/>
          </a:prstGeom>
        </p:spPr>
        <p:txBody>
          <a:bodyPr wrap="square">
            <a:spAutoFit/>
          </a:bodyPr>
          <a:lstStyle/>
          <a:p>
            <a:r>
              <a:rPr lang="de-AT" sz="1050"/>
              <a:t>http://newsroom.bankofamerica.com/files/doc_library/additional/2015_BAC_Trends_in_Consumer_Mobility_Report.pdf</a:t>
            </a:r>
          </a:p>
        </p:txBody>
      </p:sp>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9401" y="2348880"/>
            <a:ext cx="8002261" cy="37562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Inhaltsplatzhalter 1"/>
          <p:cNvSpPr>
            <a:spLocks noGrp="1"/>
          </p:cNvSpPr>
          <p:nvPr>
            <p:ph idx="1"/>
          </p:nvPr>
        </p:nvSpPr>
        <p:spPr>
          <a:xfrm>
            <a:off x="445121" y="1577075"/>
            <a:ext cx="7648178" cy="771805"/>
          </a:xfrm>
          <a:solidFill>
            <a:schemeClr val="bg1"/>
          </a:solidFill>
        </p:spPr>
        <p:txBody>
          <a:bodyPr/>
          <a:lstStyle/>
          <a:p>
            <a:pPr marL="0" indent="0">
              <a:buNone/>
            </a:pPr>
            <a:r>
              <a:rPr lang="de-AT" sz="2000">
                <a:solidFill>
                  <a:srgbClr val="FF4F4F"/>
                </a:solidFill>
                <a:latin typeface="Arial" panose="020B0604020202020204" pitchFamily="34" charset="0"/>
                <a:cs typeface="Arial" panose="020B0604020202020204" pitchFamily="34" charset="0"/>
              </a:rPr>
              <a:t>  </a:t>
            </a:r>
            <a:r>
              <a:rPr lang="de-AT" sz="2000" err="1">
                <a:solidFill>
                  <a:srgbClr val="FF4F4F"/>
                </a:solidFill>
                <a:latin typeface="Arial" panose="020B0604020202020204" pitchFamily="34" charset="0"/>
                <a:cs typeface="Arial" panose="020B0604020202020204" pitchFamily="34" charset="0"/>
              </a:rPr>
              <a:t>Always</a:t>
            </a:r>
            <a:r>
              <a:rPr lang="de-AT" sz="2000">
                <a:solidFill>
                  <a:srgbClr val="FF4F4F"/>
                </a:solidFill>
                <a:latin typeface="Arial" panose="020B0604020202020204" pitchFamily="34" charset="0"/>
                <a:cs typeface="Arial" panose="020B0604020202020204" pitchFamily="34" charset="0"/>
              </a:rPr>
              <a:t> On</a:t>
            </a:r>
          </a:p>
          <a:p>
            <a:pPr marL="0" indent="0">
              <a:buNone/>
            </a:pPr>
            <a:r>
              <a:rPr lang="de-AT" sz="1400">
                <a:solidFill>
                  <a:srgbClr val="FF4F4F"/>
                </a:solidFill>
                <a:latin typeface="Arial" panose="020B0604020202020204" pitchFamily="34" charset="0"/>
                <a:cs typeface="Arial" panose="020B0604020202020204" pitchFamily="34" charset="0"/>
              </a:rPr>
              <a:t>   </a:t>
            </a:r>
            <a:r>
              <a:rPr lang="de-AT" sz="1400" err="1">
                <a:solidFill>
                  <a:srgbClr val="FF4F4F"/>
                </a:solidFill>
                <a:latin typeface="Arial" panose="020B0604020202020204" pitchFamily="34" charset="0"/>
                <a:cs typeface="Arial" panose="020B0604020202020204" pitchFamily="34" charset="0"/>
              </a:rPr>
              <a:t>Constantly</a:t>
            </a:r>
            <a:r>
              <a:rPr lang="de-AT" sz="1400">
                <a:solidFill>
                  <a:srgbClr val="FF4F4F"/>
                </a:solidFill>
                <a:latin typeface="Arial" panose="020B0604020202020204" pitchFamily="34" charset="0"/>
                <a:cs typeface="Arial" panose="020B0604020202020204" pitchFamily="34" charset="0"/>
              </a:rPr>
              <a:t> </a:t>
            </a:r>
            <a:r>
              <a:rPr lang="de-AT" sz="1400" err="1">
                <a:solidFill>
                  <a:srgbClr val="FF4F4F"/>
                </a:solidFill>
                <a:latin typeface="Arial" panose="020B0604020202020204" pitchFamily="34" charset="0"/>
                <a:cs typeface="Arial" panose="020B0604020202020204" pitchFamily="34" charset="0"/>
              </a:rPr>
              <a:t>connected</a:t>
            </a:r>
            <a:endParaRPr lang="de-AT" sz="1400">
              <a:solidFill>
                <a:srgbClr val="FF4F4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29578219"/>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8338" y="476672"/>
            <a:ext cx="4725165" cy="9821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hteck 3"/>
          <p:cNvSpPr/>
          <p:nvPr/>
        </p:nvSpPr>
        <p:spPr>
          <a:xfrm>
            <a:off x="1151620" y="6237312"/>
            <a:ext cx="6840760" cy="253916"/>
          </a:xfrm>
          <a:prstGeom prst="rect">
            <a:avLst/>
          </a:prstGeom>
        </p:spPr>
        <p:txBody>
          <a:bodyPr wrap="square">
            <a:spAutoFit/>
          </a:bodyPr>
          <a:lstStyle/>
          <a:p>
            <a:r>
              <a:rPr lang="de-AT" sz="1050"/>
              <a:t>http://newsroom.bankofamerica.com/files/doc_library/additional/2015_BAC_Trends_in_Consumer_Mobility_Report.pdf</a:t>
            </a:r>
          </a:p>
        </p:txBody>
      </p:sp>
      <p:pic>
        <p:nvPicPr>
          <p:cNvPr id="614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7688" y="1628800"/>
            <a:ext cx="8048625" cy="4238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04207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8338" y="476672"/>
            <a:ext cx="4725165" cy="9821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hteck 3"/>
          <p:cNvSpPr/>
          <p:nvPr/>
        </p:nvSpPr>
        <p:spPr>
          <a:xfrm>
            <a:off x="1151620" y="6237312"/>
            <a:ext cx="6840760" cy="253916"/>
          </a:xfrm>
          <a:prstGeom prst="rect">
            <a:avLst/>
          </a:prstGeom>
        </p:spPr>
        <p:txBody>
          <a:bodyPr wrap="square">
            <a:spAutoFit/>
          </a:bodyPr>
          <a:lstStyle/>
          <a:p>
            <a:r>
              <a:rPr lang="de-AT" sz="1050"/>
              <a:t>http://newsroom.bankofamerica.com/files/doc_library/additional/2015_BAC_Trends_in_Consumer_Mobility_Report.pdf</a:t>
            </a:r>
          </a:p>
        </p:txBody>
      </p:sp>
      <p:graphicFrame>
        <p:nvGraphicFramePr>
          <p:cNvPr id="2" name="Diagramm 1"/>
          <p:cNvGraphicFramePr/>
          <p:nvPr>
            <p:extLst>
              <p:ext uri="{D42A27DB-BD31-4B8C-83A1-F6EECF244321}">
                <p14:modId xmlns:p14="http://schemas.microsoft.com/office/powerpoint/2010/main" val="534063511"/>
              </p:ext>
            </p:extLst>
          </p:nvPr>
        </p:nvGraphicFramePr>
        <p:xfrm>
          <a:off x="911932" y="1916832"/>
          <a:ext cx="7080448" cy="406400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9031049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8338" y="476672"/>
            <a:ext cx="4725165" cy="9821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hteck 3"/>
          <p:cNvSpPr/>
          <p:nvPr/>
        </p:nvSpPr>
        <p:spPr>
          <a:xfrm>
            <a:off x="1151620" y="6237312"/>
            <a:ext cx="6840760" cy="253916"/>
          </a:xfrm>
          <a:prstGeom prst="rect">
            <a:avLst/>
          </a:prstGeom>
        </p:spPr>
        <p:txBody>
          <a:bodyPr wrap="square">
            <a:spAutoFit/>
          </a:bodyPr>
          <a:lstStyle/>
          <a:p>
            <a:r>
              <a:rPr lang="de-AT" sz="1050"/>
              <a:t>http://newsroom.bankofamerica.com/files/doc_library/additional/2015_BAC_Trends_in_Consumer_Mobility_Report.pdf</a:t>
            </a:r>
          </a:p>
        </p:txBody>
      </p:sp>
      <p:pic>
        <p:nvPicPr>
          <p:cNvPr id="8194"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 y="2245847"/>
            <a:ext cx="9144000" cy="26261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941024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Shape 77"/>
          <p:cNvSpPr>
            <a:spLocks noGrp="1"/>
          </p:cNvSpPr>
          <p:nvPr>
            <p:ph type="title"/>
          </p:nvPr>
        </p:nvSpPr>
        <p:spPr>
          <a:prstGeom prst="rect">
            <a:avLst/>
          </a:prstGeom>
        </p:spPr>
        <p:txBody>
          <a:bodyPr/>
          <a:lstStyle/>
          <a:p>
            <a:pPr lvl="0" algn="l">
              <a:defRPr sz="1800"/>
            </a:pPr>
            <a:r>
              <a:rPr sz="4400" err="1">
                <a:solidFill>
                  <a:srgbClr val="C00000"/>
                </a:solidFill>
              </a:rPr>
              <a:t>Exzess</a:t>
            </a:r>
            <a:r>
              <a:rPr sz="4400">
                <a:solidFill>
                  <a:srgbClr val="C00000"/>
                </a:solidFill>
              </a:rPr>
              <a:t> </a:t>
            </a:r>
            <a:r>
              <a:rPr sz="4400" err="1">
                <a:solidFill>
                  <a:srgbClr val="C00000"/>
                </a:solidFill>
              </a:rPr>
              <a:t>oder</a:t>
            </a:r>
            <a:r>
              <a:rPr sz="4400">
                <a:solidFill>
                  <a:srgbClr val="C00000"/>
                </a:solidFill>
              </a:rPr>
              <a:t> </a:t>
            </a:r>
            <a:r>
              <a:rPr sz="4400" err="1">
                <a:solidFill>
                  <a:srgbClr val="C00000"/>
                </a:solidFill>
              </a:rPr>
              <a:t>Sucht</a:t>
            </a:r>
            <a:r>
              <a:rPr sz="4400">
                <a:solidFill>
                  <a:srgbClr val="C00000"/>
                </a:solidFill>
              </a:rPr>
              <a:t>?</a:t>
            </a:r>
          </a:p>
        </p:txBody>
      </p:sp>
      <p:sp>
        <p:nvSpPr>
          <p:cNvPr id="78" name="Shape 78"/>
          <p:cNvSpPr>
            <a:spLocks noGrp="1"/>
          </p:cNvSpPr>
          <p:nvPr>
            <p:ph type="body" idx="1"/>
          </p:nvPr>
        </p:nvSpPr>
        <p:spPr>
          <a:xfrm>
            <a:off x="683568" y="1772816"/>
            <a:ext cx="7772400" cy="4876800"/>
          </a:xfrm>
          <a:prstGeom prst="rect">
            <a:avLst/>
          </a:prstGeom>
        </p:spPr>
        <p:txBody>
          <a:bodyPr/>
          <a:lstStyle/>
          <a:p>
            <a:pPr lvl="0">
              <a:defRPr sz="1800"/>
            </a:pPr>
            <a:r>
              <a:rPr sz="2400" err="1"/>
              <a:t>Nich</a:t>
            </a:r>
            <a:r>
              <a:rPr lang="de-AT" sz="2400"/>
              <a:t>t</a:t>
            </a:r>
            <a:r>
              <a:rPr sz="2400"/>
              <a:t> </a:t>
            </a:r>
            <a:r>
              <a:rPr sz="2400" err="1"/>
              <a:t>jede</a:t>
            </a:r>
            <a:r>
              <a:rPr sz="2400"/>
              <a:t> ex</a:t>
            </a:r>
            <a:r>
              <a:rPr lang="de-AT" sz="2400"/>
              <a:t>z</a:t>
            </a:r>
            <a:r>
              <a:rPr sz="2400" err="1"/>
              <a:t>essive</a:t>
            </a:r>
            <a:r>
              <a:rPr sz="2400"/>
              <a:t> </a:t>
            </a:r>
            <a:r>
              <a:rPr sz="2400" err="1"/>
              <a:t>Verhaltensweise</a:t>
            </a:r>
            <a:r>
              <a:rPr sz="2400"/>
              <a:t> </a:t>
            </a:r>
            <a:r>
              <a:rPr sz="2400" err="1"/>
              <a:t>ist</a:t>
            </a:r>
            <a:r>
              <a:rPr sz="2400"/>
              <a:t> </a:t>
            </a:r>
            <a:r>
              <a:rPr sz="2400" err="1"/>
              <a:t>sogleich</a:t>
            </a:r>
            <a:r>
              <a:rPr sz="2400"/>
              <a:t> </a:t>
            </a:r>
            <a:r>
              <a:rPr lang="de-AT" sz="2400"/>
              <a:t>s</a:t>
            </a:r>
            <a:r>
              <a:rPr sz="2400" err="1"/>
              <a:t>üchtiges</a:t>
            </a:r>
            <a:r>
              <a:rPr sz="2400"/>
              <a:t> </a:t>
            </a:r>
            <a:r>
              <a:rPr sz="2400" err="1"/>
              <a:t>Verhalten</a:t>
            </a:r>
            <a:r>
              <a:rPr sz="2400"/>
              <a:t>. Das </a:t>
            </a:r>
            <a:r>
              <a:rPr sz="2400" err="1"/>
              <a:t>akzeptable</a:t>
            </a:r>
            <a:r>
              <a:rPr sz="2400"/>
              <a:t> </a:t>
            </a:r>
            <a:r>
              <a:rPr sz="2400" err="1"/>
              <a:t>Ausmaß</a:t>
            </a:r>
            <a:r>
              <a:rPr sz="2400"/>
              <a:t> </a:t>
            </a:r>
            <a:r>
              <a:rPr sz="2400" err="1"/>
              <a:t>unterliegt</a:t>
            </a:r>
            <a:r>
              <a:rPr sz="2400"/>
              <a:t> </a:t>
            </a:r>
            <a:r>
              <a:rPr sz="2400" err="1"/>
              <a:t>gesellschaftlichen</a:t>
            </a:r>
            <a:r>
              <a:rPr sz="2400"/>
              <a:t> </a:t>
            </a:r>
            <a:r>
              <a:rPr sz="2400" err="1"/>
              <a:t>Konven</a:t>
            </a:r>
            <a:r>
              <a:rPr lang="de-AT" sz="2400"/>
              <a:t>t</a:t>
            </a:r>
            <a:r>
              <a:rPr sz="2400" err="1"/>
              <a:t>ionen</a:t>
            </a:r>
            <a:r>
              <a:rPr sz="2400"/>
              <a:t>.</a:t>
            </a:r>
            <a:r>
              <a:rPr lang="de-AT" sz="2400"/>
              <a:t/>
            </a:r>
            <a:br>
              <a:rPr lang="de-AT" sz="2400"/>
            </a:br>
            <a:endParaRPr sz="2400"/>
          </a:p>
          <a:p>
            <a:pPr lvl="0">
              <a:defRPr sz="1800"/>
            </a:pPr>
            <a:r>
              <a:rPr sz="2400" err="1"/>
              <a:t>Mediennutzungsverhalten</a:t>
            </a:r>
            <a:r>
              <a:rPr sz="2400"/>
              <a:t> </a:t>
            </a:r>
            <a:r>
              <a:rPr sz="2400" err="1"/>
              <a:t>orientiert</a:t>
            </a:r>
            <a:r>
              <a:rPr sz="2400"/>
              <a:t> </a:t>
            </a:r>
            <a:r>
              <a:rPr sz="2400" err="1"/>
              <a:t>sich</a:t>
            </a:r>
            <a:r>
              <a:rPr sz="2400"/>
              <a:t> am P</a:t>
            </a:r>
            <a:r>
              <a:rPr lang="de-AT" sz="2400"/>
              <a:t>a</a:t>
            </a:r>
            <a:r>
              <a:rPr sz="2400" err="1"/>
              <a:t>thologischen</a:t>
            </a:r>
            <a:r>
              <a:rPr sz="2400"/>
              <a:t> </a:t>
            </a:r>
            <a:r>
              <a:rPr sz="2400" err="1"/>
              <a:t>Glücksspiel</a:t>
            </a:r>
            <a:r>
              <a:rPr lang="de-AT" sz="2400"/>
              <a:t/>
            </a:r>
            <a:br>
              <a:rPr lang="de-AT" sz="2400"/>
            </a:br>
            <a:endParaRPr lang="de-AT" sz="2400"/>
          </a:p>
          <a:p>
            <a:pPr lvl="0">
              <a:defRPr sz="1800"/>
            </a:pPr>
            <a:r>
              <a:rPr lang="de-AT" sz="2400"/>
              <a:t>Jedoch beim Smartphone: </a:t>
            </a:r>
            <a:r>
              <a:rPr lang="de-AT" sz="2400">
                <a:solidFill>
                  <a:srgbClr val="FF0000"/>
                </a:solidFill>
              </a:rPr>
              <a:t>Ubiquität </a:t>
            </a:r>
            <a:r>
              <a:rPr lang="de-AT" sz="2400">
                <a:solidFill>
                  <a:schemeClr val="tx1"/>
                </a:solidFill>
              </a:rPr>
              <a:t>und</a:t>
            </a:r>
            <a:r>
              <a:rPr lang="de-AT" sz="2400">
                <a:solidFill>
                  <a:srgbClr val="FF0000"/>
                </a:solidFill>
              </a:rPr>
              <a:t> Mobilität </a:t>
            </a:r>
            <a:r>
              <a:rPr lang="de-AT" sz="2400"/>
              <a:t>als Grundlage für die Entstehung und Aufrechterhaltung süchtigen Verhaltens</a:t>
            </a:r>
            <a:br>
              <a:rPr lang="de-AT" sz="2400"/>
            </a:br>
            <a:endParaRPr sz="2400" err="1"/>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lgn="l"/>
            <a:r>
              <a:rPr lang="de-AT">
                <a:solidFill>
                  <a:srgbClr val="C00000"/>
                </a:solidFill>
              </a:rPr>
              <a:t>Problematischer </a:t>
            </a:r>
            <a:r>
              <a:rPr lang="de-AT" err="1">
                <a:solidFill>
                  <a:srgbClr val="C00000"/>
                </a:solidFill>
              </a:rPr>
              <a:t>Smartphonegebrauch</a:t>
            </a:r>
            <a:endParaRPr lang="de-AT">
              <a:solidFill>
                <a:srgbClr val="C00000"/>
              </a:solidFill>
            </a:endParaRPr>
          </a:p>
        </p:txBody>
      </p:sp>
      <p:sp>
        <p:nvSpPr>
          <p:cNvPr id="3" name="Inhaltsplatzhalter 2"/>
          <p:cNvSpPr>
            <a:spLocks noGrp="1"/>
          </p:cNvSpPr>
          <p:nvPr>
            <p:ph idx="1"/>
          </p:nvPr>
        </p:nvSpPr>
        <p:spPr/>
        <p:txBody>
          <a:bodyPr/>
          <a:lstStyle/>
          <a:p>
            <a:pPr marL="0" indent="0">
              <a:buNone/>
            </a:pPr>
            <a:r>
              <a:rPr lang="de-AT" sz="2400" u="sng"/>
              <a:t>Korea</a:t>
            </a:r>
            <a:r>
              <a:rPr lang="de-AT" sz="2400"/>
              <a:t> Internet &amp; Security Agency (2013):</a:t>
            </a:r>
            <a:br>
              <a:rPr lang="de-AT" sz="2400"/>
            </a:br>
            <a:endParaRPr lang="de-AT" sz="2400"/>
          </a:p>
          <a:p>
            <a:r>
              <a:rPr lang="de-AT" sz="2400"/>
              <a:t>45,8% verspüren </a:t>
            </a:r>
            <a:r>
              <a:rPr lang="de-AT" sz="2400">
                <a:solidFill>
                  <a:srgbClr val="C00000"/>
                </a:solidFill>
              </a:rPr>
              <a:t>angstähnliche Symptome </a:t>
            </a:r>
            <a:r>
              <a:rPr lang="de-AT" sz="2400"/>
              <a:t>wenn sie ihr Smartphone nicht bei sich haben</a:t>
            </a:r>
          </a:p>
          <a:p>
            <a:r>
              <a:rPr lang="de-AT" sz="2400"/>
              <a:t>27,1% verbringen laut eigenen Angaben </a:t>
            </a:r>
            <a:r>
              <a:rPr lang="de-AT" sz="2400">
                <a:solidFill>
                  <a:srgbClr val="C00000"/>
                </a:solidFill>
              </a:rPr>
              <a:t>zu viel Zeit mit ihrem Smartphone</a:t>
            </a:r>
          </a:p>
          <a:p>
            <a:r>
              <a:rPr lang="de-AT" sz="2400"/>
              <a:t>22,6% haben mehrfach </a:t>
            </a:r>
            <a:r>
              <a:rPr lang="de-AT" sz="2400">
                <a:solidFill>
                  <a:srgbClr val="C00000"/>
                </a:solidFill>
              </a:rPr>
              <a:t>versucht, den Smartphone-Gebrauch zu reduzieren</a:t>
            </a:r>
            <a:r>
              <a:rPr lang="de-AT" sz="2400"/>
              <a:t>, sind aber daran gescheitert</a:t>
            </a:r>
          </a:p>
          <a:p>
            <a:r>
              <a:rPr lang="de-AT" sz="2400"/>
              <a:t>21% berichten von </a:t>
            </a:r>
            <a:r>
              <a:rPr lang="de-AT" sz="2400">
                <a:solidFill>
                  <a:srgbClr val="C00000"/>
                </a:solidFill>
              </a:rPr>
              <a:t>Schwierigkeiten</a:t>
            </a:r>
            <a:r>
              <a:rPr lang="de-AT" sz="2400"/>
              <a:t> in der Schule und am Arbeitsplatz durch die intensive </a:t>
            </a:r>
            <a:r>
              <a:rPr lang="de-AT" sz="2400" err="1"/>
              <a:t>Smartphonenutzung</a:t>
            </a:r>
            <a:endParaRPr lang="de-AT" sz="2400"/>
          </a:p>
        </p:txBody>
      </p:sp>
    </p:spTree>
    <p:extLst>
      <p:ext uri="{BB962C8B-B14F-4D97-AF65-F5344CB8AC3E}">
        <p14:creationId xmlns:p14="http://schemas.microsoft.com/office/powerpoint/2010/main" val="17670168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lgn="l"/>
            <a:r>
              <a:rPr lang="de-AT">
                <a:solidFill>
                  <a:srgbClr val="C00000"/>
                </a:solidFill>
              </a:rPr>
              <a:t>Prävalenz Smartphone-Verhaltenssucht</a:t>
            </a:r>
          </a:p>
        </p:txBody>
      </p:sp>
      <p:graphicFrame>
        <p:nvGraphicFramePr>
          <p:cNvPr id="4" name="Tabelle 3"/>
          <p:cNvGraphicFramePr>
            <a:graphicFrameLocks noGrp="1"/>
          </p:cNvGraphicFramePr>
          <p:nvPr/>
        </p:nvGraphicFramePr>
        <p:xfrm>
          <a:off x="1043608" y="2780928"/>
          <a:ext cx="6984776" cy="2865120"/>
        </p:xfrm>
        <a:graphic>
          <a:graphicData uri="http://schemas.openxmlformats.org/drawingml/2006/table">
            <a:tbl>
              <a:tblPr firstRow="1" bandRow="1">
                <a:tableStyleId>{46F890A9-2807-4EBB-B81D-B2AA78EC7F39}</a:tableStyleId>
              </a:tblPr>
              <a:tblGrid>
                <a:gridCol w="1746194">
                  <a:extLst>
                    <a:ext uri="{9D8B030D-6E8A-4147-A177-3AD203B41FA5}">
                      <a16:colId xmlns:a16="http://schemas.microsoft.com/office/drawing/2014/main" val="20000"/>
                    </a:ext>
                  </a:extLst>
                </a:gridCol>
                <a:gridCol w="1746194">
                  <a:extLst>
                    <a:ext uri="{9D8B030D-6E8A-4147-A177-3AD203B41FA5}">
                      <a16:colId xmlns:a16="http://schemas.microsoft.com/office/drawing/2014/main" val="20001"/>
                    </a:ext>
                  </a:extLst>
                </a:gridCol>
                <a:gridCol w="1746194">
                  <a:extLst>
                    <a:ext uri="{9D8B030D-6E8A-4147-A177-3AD203B41FA5}">
                      <a16:colId xmlns:a16="http://schemas.microsoft.com/office/drawing/2014/main" val="20002"/>
                    </a:ext>
                  </a:extLst>
                </a:gridCol>
                <a:gridCol w="1746194">
                  <a:extLst>
                    <a:ext uri="{9D8B030D-6E8A-4147-A177-3AD203B41FA5}">
                      <a16:colId xmlns:a16="http://schemas.microsoft.com/office/drawing/2014/main" val="20003"/>
                    </a:ext>
                  </a:extLst>
                </a:gridCol>
              </a:tblGrid>
              <a:tr h="370840">
                <a:tc>
                  <a:txBody>
                    <a:bodyPr/>
                    <a:lstStyle/>
                    <a:p>
                      <a:pPr algn="l"/>
                      <a:r>
                        <a:rPr lang="de-AT"/>
                        <a:t>Autoren</a:t>
                      </a:r>
                    </a:p>
                  </a:txBody>
                  <a:tcPr>
                    <a:solidFill>
                      <a:srgbClr val="C00000"/>
                    </a:solidFill>
                  </a:tcPr>
                </a:tc>
                <a:tc>
                  <a:txBody>
                    <a:bodyPr/>
                    <a:lstStyle/>
                    <a:p>
                      <a:pPr algn="ctr"/>
                      <a:r>
                        <a:rPr lang="de-AT"/>
                        <a:t>Datum Studie</a:t>
                      </a:r>
                    </a:p>
                  </a:txBody>
                  <a:tcPr>
                    <a:solidFill>
                      <a:srgbClr val="C00000"/>
                    </a:solidFill>
                  </a:tcPr>
                </a:tc>
                <a:tc>
                  <a:txBody>
                    <a:bodyPr/>
                    <a:lstStyle/>
                    <a:p>
                      <a:pPr algn="ctr"/>
                      <a:r>
                        <a:rPr lang="de-AT" err="1"/>
                        <a:t>Prävalenzzahl</a:t>
                      </a:r>
                      <a:endParaRPr lang="de-AT"/>
                    </a:p>
                  </a:txBody>
                  <a:tcPr>
                    <a:solidFill>
                      <a:srgbClr val="C00000"/>
                    </a:solidFill>
                  </a:tcPr>
                </a:tc>
                <a:tc>
                  <a:txBody>
                    <a:bodyPr/>
                    <a:lstStyle/>
                    <a:p>
                      <a:pPr algn="r"/>
                      <a:r>
                        <a:rPr lang="de-AT"/>
                        <a:t>n</a:t>
                      </a:r>
                    </a:p>
                  </a:txBody>
                  <a:tcPr>
                    <a:solidFill>
                      <a:srgbClr val="C00000"/>
                    </a:solidFill>
                  </a:tcPr>
                </a:tc>
                <a:extLst>
                  <a:ext uri="{0D108BD9-81ED-4DB2-BD59-A6C34878D82A}">
                    <a16:rowId xmlns:a16="http://schemas.microsoft.com/office/drawing/2014/main" val="10000"/>
                  </a:ext>
                </a:extLst>
              </a:tr>
              <a:tr h="370840">
                <a:tc>
                  <a:txBody>
                    <a:bodyPr/>
                    <a:lstStyle/>
                    <a:p>
                      <a:pPr algn="l"/>
                      <a:r>
                        <a:rPr lang="de-AT"/>
                        <a:t>Carbonell et al.</a:t>
                      </a:r>
                    </a:p>
                  </a:txBody>
                  <a:tcPr/>
                </a:tc>
                <a:tc>
                  <a:txBody>
                    <a:bodyPr/>
                    <a:lstStyle/>
                    <a:p>
                      <a:pPr algn="ctr"/>
                      <a:r>
                        <a:rPr lang="de-AT"/>
                        <a:t>2012</a:t>
                      </a:r>
                    </a:p>
                  </a:txBody>
                  <a:tcPr/>
                </a:tc>
                <a:tc>
                  <a:txBody>
                    <a:bodyPr/>
                    <a:lstStyle/>
                    <a:p>
                      <a:pPr algn="ctr"/>
                      <a:r>
                        <a:rPr lang="de-AT"/>
                        <a:t>2,8%</a:t>
                      </a:r>
                    </a:p>
                  </a:txBody>
                  <a:tcPr/>
                </a:tc>
                <a:tc>
                  <a:txBody>
                    <a:bodyPr/>
                    <a:lstStyle/>
                    <a:p>
                      <a:pPr algn="r"/>
                      <a:r>
                        <a:rPr lang="de-AT"/>
                        <a:t>1.879</a:t>
                      </a:r>
                    </a:p>
                  </a:txBody>
                  <a:tcPr/>
                </a:tc>
                <a:extLst>
                  <a:ext uri="{0D108BD9-81ED-4DB2-BD59-A6C34878D82A}">
                    <a16:rowId xmlns:a16="http://schemas.microsoft.com/office/drawing/2014/main" val="10001"/>
                  </a:ext>
                </a:extLst>
              </a:tr>
              <a:tr h="370840">
                <a:tc>
                  <a:txBody>
                    <a:bodyPr/>
                    <a:lstStyle/>
                    <a:p>
                      <a:pPr algn="l"/>
                      <a:r>
                        <a:rPr lang="de-AT"/>
                        <a:t>Koo &amp; Park</a:t>
                      </a:r>
                    </a:p>
                  </a:txBody>
                  <a:tcPr/>
                </a:tc>
                <a:tc>
                  <a:txBody>
                    <a:bodyPr/>
                    <a:lstStyle/>
                    <a:p>
                      <a:pPr algn="ctr"/>
                      <a:r>
                        <a:rPr lang="de-AT"/>
                        <a:t>2010</a:t>
                      </a:r>
                    </a:p>
                  </a:txBody>
                  <a:tcPr/>
                </a:tc>
                <a:tc>
                  <a:txBody>
                    <a:bodyPr/>
                    <a:lstStyle/>
                    <a:p>
                      <a:pPr algn="ctr"/>
                      <a:r>
                        <a:rPr lang="de-AT"/>
                        <a:t>2,9%</a:t>
                      </a:r>
                    </a:p>
                  </a:txBody>
                  <a:tcPr/>
                </a:tc>
                <a:tc>
                  <a:txBody>
                    <a:bodyPr/>
                    <a:lstStyle/>
                    <a:p>
                      <a:pPr algn="r"/>
                      <a:r>
                        <a:rPr lang="de-AT"/>
                        <a:t>548</a:t>
                      </a:r>
                    </a:p>
                  </a:txBody>
                  <a:tcPr/>
                </a:tc>
                <a:extLst>
                  <a:ext uri="{0D108BD9-81ED-4DB2-BD59-A6C34878D82A}">
                    <a16:rowId xmlns:a16="http://schemas.microsoft.com/office/drawing/2014/main" val="10002"/>
                  </a:ext>
                </a:extLst>
              </a:tr>
              <a:tr h="370840">
                <a:tc>
                  <a:txBody>
                    <a:bodyPr/>
                    <a:lstStyle/>
                    <a:p>
                      <a:pPr algn="l"/>
                      <a:r>
                        <a:rPr lang="de-AT"/>
                        <a:t>Jenaro, et</a:t>
                      </a:r>
                      <a:r>
                        <a:rPr lang="de-AT" baseline="0"/>
                        <a:t> al.</a:t>
                      </a:r>
                      <a:endParaRPr lang="de-AT"/>
                    </a:p>
                  </a:txBody>
                  <a:tcPr/>
                </a:tc>
                <a:tc>
                  <a:txBody>
                    <a:bodyPr/>
                    <a:lstStyle/>
                    <a:p>
                      <a:pPr algn="ctr"/>
                      <a:r>
                        <a:rPr lang="de-AT"/>
                        <a:t>2007</a:t>
                      </a:r>
                    </a:p>
                  </a:txBody>
                  <a:tcPr/>
                </a:tc>
                <a:tc>
                  <a:txBody>
                    <a:bodyPr/>
                    <a:lstStyle/>
                    <a:p>
                      <a:pPr algn="ctr"/>
                      <a:r>
                        <a:rPr lang="de-AT"/>
                        <a:t>10,4%</a:t>
                      </a:r>
                    </a:p>
                  </a:txBody>
                  <a:tcPr/>
                </a:tc>
                <a:tc>
                  <a:txBody>
                    <a:bodyPr/>
                    <a:lstStyle/>
                    <a:p>
                      <a:pPr algn="r"/>
                      <a:r>
                        <a:rPr lang="de-AT"/>
                        <a:t>337</a:t>
                      </a:r>
                    </a:p>
                  </a:txBody>
                  <a:tcPr/>
                </a:tc>
                <a:extLst>
                  <a:ext uri="{0D108BD9-81ED-4DB2-BD59-A6C34878D82A}">
                    <a16:rowId xmlns:a16="http://schemas.microsoft.com/office/drawing/2014/main" val="10003"/>
                  </a:ext>
                </a:extLst>
              </a:tr>
              <a:tr h="370840">
                <a:tc>
                  <a:txBody>
                    <a:bodyPr/>
                    <a:lstStyle/>
                    <a:p>
                      <a:pPr algn="l"/>
                      <a:r>
                        <a:rPr lang="de-AT"/>
                        <a:t>Dixit</a:t>
                      </a:r>
                      <a:r>
                        <a:rPr lang="de-AT" baseline="0"/>
                        <a:t> et al.</a:t>
                      </a:r>
                      <a:endParaRPr lang="de-AT"/>
                    </a:p>
                  </a:txBody>
                  <a:tcPr/>
                </a:tc>
                <a:tc>
                  <a:txBody>
                    <a:bodyPr/>
                    <a:lstStyle/>
                    <a:p>
                      <a:pPr algn="ctr"/>
                      <a:r>
                        <a:rPr lang="de-AT"/>
                        <a:t>2010</a:t>
                      </a:r>
                    </a:p>
                  </a:txBody>
                  <a:tcPr/>
                </a:tc>
                <a:tc>
                  <a:txBody>
                    <a:bodyPr/>
                    <a:lstStyle/>
                    <a:p>
                      <a:pPr algn="ctr"/>
                      <a:r>
                        <a:rPr lang="de-AT"/>
                        <a:t>18,5%</a:t>
                      </a:r>
                    </a:p>
                  </a:txBody>
                  <a:tcPr/>
                </a:tc>
                <a:tc>
                  <a:txBody>
                    <a:bodyPr/>
                    <a:lstStyle/>
                    <a:p>
                      <a:pPr algn="r"/>
                      <a:r>
                        <a:rPr lang="de-AT"/>
                        <a:t>200</a:t>
                      </a:r>
                    </a:p>
                  </a:txBody>
                  <a:tcPr/>
                </a:tc>
                <a:extLst>
                  <a:ext uri="{0D108BD9-81ED-4DB2-BD59-A6C34878D82A}">
                    <a16:rowId xmlns:a16="http://schemas.microsoft.com/office/drawing/2014/main" val="10004"/>
                  </a:ext>
                </a:extLst>
              </a:tr>
              <a:tr h="370840">
                <a:tc>
                  <a:txBody>
                    <a:bodyPr/>
                    <a:lstStyle/>
                    <a:p>
                      <a:pPr algn="l"/>
                      <a:r>
                        <a:rPr lang="de-AT" err="1"/>
                        <a:t>Lapointe</a:t>
                      </a:r>
                      <a:r>
                        <a:rPr lang="de-AT"/>
                        <a:t> et al.</a:t>
                      </a:r>
                    </a:p>
                  </a:txBody>
                  <a:tcPr/>
                </a:tc>
                <a:tc>
                  <a:txBody>
                    <a:bodyPr/>
                    <a:lstStyle/>
                    <a:p>
                      <a:pPr algn="ctr"/>
                      <a:r>
                        <a:rPr lang="de-AT"/>
                        <a:t>2013</a:t>
                      </a:r>
                    </a:p>
                  </a:txBody>
                  <a:tcPr/>
                </a:tc>
                <a:tc>
                  <a:txBody>
                    <a:bodyPr/>
                    <a:lstStyle/>
                    <a:p>
                      <a:pPr algn="ctr"/>
                      <a:r>
                        <a:rPr lang="de-AT"/>
                        <a:t>15,4%</a:t>
                      </a:r>
                    </a:p>
                  </a:txBody>
                  <a:tcPr/>
                </a:tc>
                <a:tc>
                  <a:txBody>
                    <a:bodyPr/>
                    <a:lstStyle/>
                    <a:p>
                      <a:pPr algn="r"/>
                      <a:r>
                        <a:rPr lang="de-AT"/>
                        <a:t>182</a:t>
                      </a:r>
                    </a:p>
                  </a:txBody>
                  <a:tcPr/>
                </a:tc>
                <a:extLst>
                  <a:ext uri="{0D108BD9-81ED-4DB2-BD59-A6C34878D82A}">
                    <a16:rowId xmlns:a16="http://schemas.microsoft.com/office/drawing/2014/main" val="10005"/>
                  </a:ext>
                </a:extLst>
              </a:tr>
              <a:tr h="370840">
                <a:tc>
                  <a:txBody>
                    <a:bodyPr/>
                    <a:lstStyle/>
                    <a:p>
                      <a:pPr algn="l"/>
                      <a:r>
                        <a:rPr lang="de-AT"/>
                        <a:t>Lopez-Fernandez et al.</a:t>
                      </a:r>
                    </a:p>
                  </a:txBody>
                  <a:tcPr/>
                </a:tc>
                <a:tc>
                  <a:txBody>
                    <a:bodyPr/>
                    <a:lstStyle/>
                    <a:p>
                      <a:pPr algn="ctr"/>
                      <a:r>
                        <a:rPr lang="de-AT"/>
                        <a:t>2012</a:t>
                      </a:r>
                    </a:p>
                  </a:txBody>
                  <a:tcPr/>
                </a:tc>
                <a:tc>
                  <a:txBody>
                    <a:bodyPr/>
                    <a:lstStyle/>
                    <a:p>
                      <a:pPr algn="ctr"/>
                      <a:r>
                        <a:rPr lang="de-AT"/>
                        <a:t>14,8%</a:t>
                      </a:r>
                    </a:p>
                  </a:txBody>
                  <a:tcPr/>
                </a:tc>
                <a:tc>
                  <a:txBody>
                    <a:bodyPr/>
                    <a:lstStyle/>
                    <a:p>
                      <a:pPr algn="r"/>
                      <a:r>
                        <a:rPr lang="de-AT"/>
                        <a:t>1.132</a:t>
                      </a:r>
                    </a:p>
                  </a:txBody>
                  <a:tcPr/>
                </a:tc>
                <a:extLst>
                  <a:ext uri="{0D108BD9-81ED-4DB2-BD59-A6C34878D82A}">
                    <a16:rowId xmlns:a16="http://schemas.microsoft.com/office/drawing/2014/main" val="10006"/>
                  </a:ext>
                </a:extLst>
              </a:tr>
            </a:tbl>
          </a:graphicData>
        </a:graphic>
      </p:graphicFrame>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85800" y="915776"/>
            <a:ext cx="7772400" cy="1143000"/>
          </a:xfrm>
        </p:spPr>
        <p:txBody>
          <a:bodyPr/>
          <a:lstStyle/>
          <a:p>
            <a:pPr algn="l"/>
            <a:r>
              <a:rPr lang="de-DE">
                <a:solidFill>
                  <a:srgbClr val="C00000"/>
                </a:solidFill>
              </a:rPr>
              <a:t>Internet- und </a:t>
            </a:r>
            <a:r>
              <a:rPr lang="de-DE" err="1">
                <a:solidFill>
                  <a:srgbClr val="C00000"/>
                </a:solidFill>
              </a:rPr>
              <a:t>Smartphonesucht</a:t>
            </a:r>
            <a:endParaRPr lang="de-DE">
              <a:solidFill>
                <a:srgbClr val="C00000"/>
              </a:solidFill>
            </a:endParaRPr>
          </a:p>
        </p:txBody>
      </p:sp>
      <p:sp>
        <p:nvSpPr>
          <p:cNvPr id="4" name="Ellipse 3"/>
          <p:cNvSpPr/>
          <p:nvPr/>
        </p:nvSpPr>
        <p:spPr>
          <a:xfrm>
            <a:off x="3059832" y="2808362"/>
            <a:ext cx="1872208" cy="1800200"/>
          </a:xfrm>
          <a:prstGeom prst="ellipse">
            <a:avLst/>
          </a:prstGeom>
          <a:solidFill>
            <a:schemeClr val="accent1">
              <a:alpha val="67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 name="Ellipse 4"/>
          <p:cNvSpPr/>
          <p:nvPr/>
        </p:nvSpPr>
        <p:spPr>
          <a:xfrm>
            <a:off x="4283968" y="2780928"/>
            <a:ext cx="1872208" cy="1800200"/>
          </a:xfrm>
          <a:prstGeom prst="ellipse">
            <a:avLst/>
          </a:prstGeom>
          <a:solidFill>
            <a:srgbClr val="C00000">
              <a:alpha val="66000"/>
            </a:srgb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4261867" y="3477629"/>
            <a:ext cx="792088" cy="400110"/>
          </a:xfrm>
          <a:prstGeom prst="rect">
            <a:avLst/>
          </a:prstGeom>
          <a:noFill/>
        </p:spPr>
        <p:txBody>
          <a:bodyPr wrap="square" rtlCol="0">
            <a:spAutoFit/>
          </a:bodyPr>
          <a:lstStyle/>
          <a:p>
            <a:pPr algn="ctr"/>
            <a:r>
              <a:rPr lang="de-DE" sz="2000"/>
              <a:t>25%</a:t>
            </a:r>
          </a:p>
        </p:txBody>
      </p:sp>
      <p:sp>
        <p:nvSpPr>
          <p:cNvPr id="7" name="Textfeld 6"/>
          <p:cNvSpPr txBox="1"/>
          <p:nvPr/>
        </p:nvSpPr>
        <p:spPr>
          <a:xfrm>
            <a:off x="4954141" y="3503049"/>
            <a:ext cx="1584176" cy="338554"/>
          </a:xfrm>
          <a:prstGeom prst="rect">
            <a:avLst/>
          </a:prstGeom>
          <a:noFill/>
        </p:spPr>
        <p:txBody>
          <a:bodyPr wrap="square" rtlCol="0">
            <a:spAutoFit/>
          </a:bodyPr>
          <a:lstStyle/>
          <a:p>
            <a:r>
              <a:rPr lang="de-DE" sz="1600"/>
              <a:t>Smartphone</a:t>
            </a:r>
          </a:p>
        </p:txBody>
      </p:sp>
      <p:sp>
        <p:nvSpPr>
          <p:cNvPr id="8" name="Textfeld 7"/>
          <p:cNvSpPr txBox="1"/>
          <p:nvPr/>
        </p:nvSpPr>
        <p:spPr>
          <a:xfrm>
            <a:off x="3275856" y="3508407"/>
            <a:ext cx="1584176" cy="338554"/>
          </a:xfrm>
          <a:prstGeom prst="rect">
            <a:avLst/>
          </a:prstGeom>
          <a:noFill/>
        </p:spPr>
        <p:txBody>
          <a:bodyPr wrap="square" rtlCol="0">
            <a:spAutoFit/>
          </a:bodyPr>
          <a:lstStyle/>
          <a:p>
            <a:r>
              <a:rPr lang="de-DE" sz="1600"/>
              <a:t>Internet</a:t>
            </a:r>
          </a:p>
        </p:txBody>
      </p:sp>
      <p:sp>
        <p:nvSpPr>
          <p:cNvPr id="9" name="Textfeld 8"/>
          <p:cNvSpPr txBox="1"/>
          <p:nvPr/>
        </p:nvSpPr>
        <p:spPr>
          <a:xfrm>
            <a:off x="6948264" y="6093296"/>
            <a:ext cx="2088232" cy="523220"/>
          </a:xfrm>
          <a:prstGeom prst="rect">
            <a:avLst/>
          </a:prstGeom>
          <a:noFill/>
        </p:spPr>
        <p:txBody>
          <a:bodyPr wrap="square" rtlCol="0">
            <a:spAutoFit/>
          </a:bodyPr>
          <a:lstStyle/>
          <a:p>
            <a:r>
              <a:rPr lang="de-DE" sz="1400"/>
              <a:t>Kwon et al., 2013; Montag et al. 2016)</a:t>
            </a:r>
          </a:p>
        </p:txBody>
      </p:sp>
      <p:sp>
        <p:nvSpPr>
          <p:cNvPr id="10" name="Textfeld 9"/>
          <p:cNvSpPr txBox="1"/>
          <p:nvPr/>
        </p:nvSpPr>
        <p:spPr>
          <a:xfrm>
            <a:off x="685800" y="1869188"/>
            <a:ext cx="7486600" cy="830997"/>
          </a:xfrm>
          <a:prstGeom prst="rect">
            <a:avLst/>
          </a:prstGeom>
          <a:noFill/>
        </p:spPr>
        <p:txBody>
          <a:bodyPr wrap="square" rtlCol="0">
            <a:spAutoFit/>
          </a:bodyPr>
          <a:lstStyle/>
          <a:p>
            <a:pPr algn="ctr"/>
            <a:r>
              <a:rPr lang="de-DE"/>
              <a:t>Ist es das Smartphone selbst, auf das man nicht mehr verzichten möchte (weil es so viele Funktionen hat)?</a:t>
            </a:r>
          </a:p>
        </p:txBody>
      </p:sp>
      <p:sp>
        <p:nvSpPr>
          <p:cNvPr id="11" name="Textfeld 10"/>
          <p:cNvSpPr txBox="1"/>
          <p:nvPr/>
        </p:nvSpPr>
        <p:spPr>
          <a:xfrm>
            <a:off x="1187624" y="4730518"/>
            <a:ext cx="6984776" cy="830997"/>
          </a:xfrm>
          <a:prstGeom prst="rect">
            <a:avLst/>
          </a:prstGeom>
          <a:noFill/>
        </p:spPr>
        <p:txBody>
          <a:bodyPr wrap="square" rtlCol="0">
            <a:spAutoFit/>
          </a:bodyPr>
          <a:lstStyle/>
          <a:p>
            <a:pPr algn="ctr"/>
            <a:r>
              <a:rPr lang="de-DE"/>
              <a:t>Oder sind es eng umgrenzte Inhalte auf dem Smartphone wie z.B. Messenger-Kanäle?</a:t>
            </a:r>
          </a:p>
        </p:txBody>
      </p:sp>
    </p:spTree>
    <p:extLst>
      <p:ext uri="{BB962C8B-B14F-4D97-AF65-F5344CB8AC3E}">
        <p14:creationId xmlns:p14="http://schemas.microsoft.com/office/powerpoint/2010/main" val="26685942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793" y="346153"/>
            <a:ext cx="7772400" cy="1143000"/>
          </a:xfrm>
        </p:spPr>
        <p:txBody>
          <a:bodyPr/>
          <a:lstStyle/>
          <a:p>
            <a:pPr algn="l"/>
            <a:r>
              <a:rPr lang="de-DE" sz="4000">
                <a:solidFill>
                  <a:srgbClr val="C00000"/>
                </a:solidFill>
              </a:rPr>
              <a:t>Smartphone Konditionierung</a:t>
            </a:r>
          </a:p>
        </p:txBody>
      </p:sp>
      <p:sp>
        <p:nvSpPr>
          <p:cNvPr id="3" name="Inhaltsplatzhalter 2"/>
          <p:cNvSpPr>
            <a:spLocks noGrp="1"/>
          </p:cNvSpPr>
          <p:nvPr>
            <p:ph idx="1"/>
          </p:nvPr>
        </p:nvSpPr>
        <p:spPr>
          <a:xfrm>
            <a:off x="165759" y="1911809"/>
            <a:ext cx="5110336" cy="705345"/>
          </a:xfrm>
        </p:spPr>
        <p:txBody>
          <a:bodyPr/>
          <a:lstStyle/>
          <a:p>
            <a:pPr marL="0" indent="0" algn="ctr">
              <a:buNone/>
            </a:pPr>
            <a:r>
              <a:rPr lang="de-DE"/>
              <a:t>Konditionierungslernen an der Bushaltestelle</a:t>
            </a:r>
          </a:p>
        </p:txBody>
      </p:sp>
      <p:pic>
        <p:nvPicPr>
          <p:cNvPr id="4" name="Grafik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59632" y="3162300"/>
            <a:ext cx="2619375" cy="1752600"/>
          </a:xfrm>
          <a:prstGeom prst="rect">
            <a:avLst/>
          </a:prstGeom>
        </p:spPr>
      </p:pic>
      <p:pic>
        <p:nvPicPr>
          <p:cNvPr id="5" name="Grafik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40540" y="3501008"/>
            <a:ext cx="855538" cy="936104"/>
          </a:xfrm>
          <a:prstGeom prst="rect">
            <a:avLst/>
          </a:prstGeom>
        </p:spPr>
      </p:pic>
      <p:graphicFrame>
        <p:nvGraphicFramePr>
          <p:cNvPr id="6" name="Object 3"/>
          <p:cNvGraphicFramePr>
            <a:graphicFrameLocks noChangeAspect="1"/>
          </p:cNvGraphicFramePr>
          <p:nvPr>
            <p:extLst>
              <p:ext uri="{D42A27DB-BD31-4B8C-83A1-F6EECF244321}">
                <p14:modId xmlns:p14="http://schemas.microsoft.com/office/powerpoint/2010/main" val="1543168420"/>
              </p:ext>
            </p:extLst>
          </p:nvPr>
        </p:nvGraphicFramePr>
        <p:xfrm>
          <a:off x="4455023" y="3174504"/>
          <a:ext cx="962025" cy="1447800"/>
        </p:xfrm>
        <a:graphic>
          <a:graphicData uri="http://schemas.openxmlformats.org/presentationml/2006/ole">
            <mc:AlternateContent xmlns:mc="http://schemas.openxmlformats.org/markup-compatibility/2006">
              <mc:Choice xmlns:v="urn:schemas-microsoft-com:vml" Requires="v">
                <p:oleObj spid="_x0000_s2052" name="Bitmap" r:id="rId6" imgW="961905" imgH="1448002" progId="Paint.Picture">
                  <p:embed/>
                </p:oleObj>
              </mc:Choice>
              <mc:Fallback>
                <p:oleObj name="Bitmap" r:id="rId6" imgW="961905" imgH="1448002" progId="Paint.Picture">
                  <p:embed/>
                  <p:pic>
                    <p:nvPicPr>
                      <p:cNvPr id="6"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55023" y="3174504"/>
                        <a:ext cx="962025" cy="144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 name="Wolkenförmige Legende 6"/>
          <p:cNvSpPr/>
          <p:nvPr/>
        </p:nvSpPr>
        <p:spPr>
          <a:xfrm>
            <a:off x="4936035" y="2420888"/>
            <a:ext cx="1872208" cy="842764"/>
          </a:xfrm>
          <a:prstGeom prst="cloud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Textfeld 7"/>
          <p:cNvSpPr txBox="1"/>
          <p:nvPr/>
        </p:nvSpPr>
        <p:spPr>
          <a:xfrm>
            <a:off x="5260071" y="2686545"/>
            <a:ext cx="1224136" cy="307777"/>
          </a:xfrm>
          <a:prstGeom prst="rect">
            <a:avLst/>
          </a:prstGeom>
          <a:noFill/>
        </p:spPr>
        <p:txBody>
          <a:bodyPr wrap="square" rtlCol="0">
            <a:spAutoFit/>
          </a:bodyPr>
          <a:lstStyle/>
          <a:p>
            <a:r>
              <a:rPr lang="de-DE" sz="1400"/>
              <a:t>Langeweile</a:t>
            </a:r>
          </a:p>
        </p:txBody>
      </p:sp>
      <p:graphicFrame>
        <p:nvGraphicFramePr>
          <p:cNvPr id="9" name="Object 3"/>
          <p:cNvGraphicFramePr>
            <a:graphicFrameLocks noChangeAspect="1"/>
          </p:cNvGraphicFramePr>
          <p:nvPr>
            <p:extLst>
              <p:ext uri="{D42A27DB-BD31-4B8C-83A1-F6EECF244321}">
                <p14:modId xmlns:p14="http://schemas.microsoft.com/office/powerpoint/2010/main" val="4190193463"/>
              </p:ext>
            </p:extLst>
          </p:nvPr>
        </p:nvGraphicFramePr>
        <p:xfrm>
          <a:off x="7119571" y="3143385"/>
          <a:ext cx="962025" cy="1447800"/>
        </p:xfrm>
        <a:graphic>
          <a:graphicData uri="http://schemas.openxmlformats.org/presentationml/2006/ole">
            <mc:AlternateContent xmlns:mc="http://schemas.openxmlformats.org/markup-compatibility/2006">
              <mc:Choice xmlns:v="urn:schemas-microsoft-com:vml" Requires="v">
                <p:oleObj spid="_x0000_s2053" name="Bitmap-Bild" r:id="rId8" imgW="961920" imgH="1447920" progId="Paint.Picture">
                  <p:embed/>
                </p:oleObj>
              </mc:Choice>
              <mc:Fallback>
                <p:oleObj name="Bitmap-Bild" r:id="rId8" imgW="961920" imgH="1447920" progId="Paint.Picture">
                  <p:embed/>
                  <p:pic>
                    <p:nvPicPr>
                      <p:cNvPr id="9" name="Object 3"/>
                      <p:cNvPicPr>
                        <a:picLocks noChangeAspect="1" noChangeArrowheads="1"/>
                      </p:cNvPicPr>
                      <p:nvPr/>
                    </p:nvPicPr>
                    <p:blipFill>
                      <a:blip r:embed="rId9"/>
                      <a:srcRect/>
                      <a:stretch>
                        <a:fillRect/>
                      </a:stretch>
                    </p:blipFill>
                    <p:spPr bwMode="auto">
                      <a:xfrm>
                        <a:off x="7119571" y="3143385"/>
                        <a:ext cx="962025" cy="144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 name="Wolkenförmige Legende 9"/>
          <p:cNvSpPr/>
          <p:nvPr/>
        </p:nvSpPr>
        <p:spPr>
          <a:xfrm>
            <a:off x="7256438" y="2113142"/>
            <a:ext cx="1872208" cy="842764"/>
          </a:xfrm>
          <a:prstGeom prst="cloud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Textfeld 10"/>
          <p:cNvSpPr txBox="1"/>
          <p:nvPr/>
        </p:nvSpPr>
        <p:spPr>
          <a:xfrm>
            <a:off x="7486741" y="2264481"/>
            <a:ext cx="1715231" cy="523220"/>
          </a:xfrm>
          <a:prstGeom prst="rect">
            <a:avLst/>
          </a:prstGeom>
          <a:noFill/>
        </p:spPr>
        <p:txBody>
          <a:bodyPr wrap="square" rtlCol="0">
            <a:spAutoFit/>
          </a:bodyPr>
          <a:lstStyle/>
          <a:p>
            <a:r>
              <a:rPr lang="de-DE" sz="1400"/>
              <a:t>Unterhaltung, kann Dinge erledigen.</a:t>
            </a:r>
          </a:p>
        </p:txBody>
      </p:sp>
      <p:sp>
        <p:nvSpPr>
          <p:cNvPr id="14" name="Textfeld 13"/>
          <p:cNvSpPr txBox="1"/>
          <p:nvPr/>
        </p:nvSpPr>
        <p:spPr>
          <a:xfrm>
            <a:off x="251520" y="3501008"/>
            <a:ext cx="576064" cy="461665"/>
          </a:xfrm>
          <a:prstGeom prst="rect">
            <a:avLst/>
          </a:prstGeom>
          <a:noFill/>
        </p:spPr>
        <p:txBody>
          <a:bodyPr wrap="square" rtlCol="0">
            <a:spAutoFit/>
          </a:bodyPr>
          <a:lstStyle/>
          <a:p>
            <a:r>
              <a:rPr lang="de-DE"/>
              <a:t>1.</a:t>
            </a:r>
          </a:p>
        </p:txBody>
      </p:sp>
      <p:sp>
        <p:nvSpPr>
          <p:cNvPr id="15" name="Pfeil nach rechts 14"/>
          <p:cNvSpPr/>
          <p:nvPr/>
        </p:nvSpPr>
        <p:spPr>
          <a:xfrm>
            <a:off x="5508104" y="3898404"/>
            <a:ext cx="332436" cy="250676"/>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Pfeil nach rechts 15"/>
          <p:cNvSpPr/>
          <p:nvPr/>
        </p:nvSpPr>
        <p:spPr>
          <a:xfrm>
            <a:off x="6808243" y="3918223"/>
            <a:ext cx="332436" cy="250676"/>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Textfeld 16"/>
          <p:cNvSpPr txBox="1"/>
          <p:nvPr/>
        </p:nvSpPr>
        <p:spPr>
          <a:xfrm>
            <a:off x="256802" y="5388682"/>
            <a:ext cx="576064" cy="461665"/>
          </a:xfrm>
          <a:prstGeom prst="rect">
            <a:avLst/>
          </a:prstGeom>
          <a:noFill/>
        </p:spPr>
        <p:txBody>
          <a:bodyPr wrap="square" rtlCol="0">
            <a:spAutoFit/>
          </a:bodyPr>
          <a:lstStyle/>
          <a:p>
            <a:r>
              <a:rPr lang="de-DE"/>
              <a:t>2.</a:t>
            </a:r>
          </a:p>
        </p:txBody>
      </p:sp>
      <p:pic>
        <p:nvPicPr>
          <p:cNvPr id="18" name="Grafik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59632" y="5105400"/>
            <a:ext cx="2619375" cy="1752600"/>
          </a:xfrm>
          <a:prstGeom prst="rect">
            <a:avLst/>
          </a:prstGeom>
        </p:spPr>
      </p:pic>
      <p:pic>
        <p:nvPicPr>
          <p:cNvPr id="19" name="Grafik 1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57926" y="5428010"/>
            <a:ext cx="855538" cy="936104"/>
          </a:xfrm>
          <a:prstGeom prst="rect">
            <a:avLst/>
          </a:prstGeom>
        </p:spPr>
      </p:pic>
      <p:sp>
        <p:nvSpPr>
          <p:cNvPr id="20" name="Pfeil nach rechts 19"/>
          <p:cNvSpPr/>
          <p:nvPr/>
        </p:nvSpPr>
        <p:spPr>
          <a:xfrm>
            <a:off x="4405782" y="5850347"/>
            <a:ext cx="1102322" cy="250676"/>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1" name="Textfeld 20"/>
          <p:cNvSpPr txBox="1"/>
          <p:nvPr/>
        </p:nvSpPr>
        <p:spPr>
          <a:xfrm>
            <a:off x="3867175" y="4678733"/>
            <a:ext cx="2353220" cy="338554"/>
          </a:xfrm>
          <a:prstGeom prst="rect">
            <a:avLst/>
          </a:prstGeom>
          <a:noFill/>
        </p:spPr>
        <p:txBody>
          <a:bodyPr wrap="square" rtlCol="0">
            <a:spAutoFit/>
          </a:bodyPr>
          <a:lstStyle/>
          <a:p>
            <a:pPr algn="ctr"/>
            <a:r>
              <a:rPr lang="de-DE" sz="1600"/>
              <a:t>Negative Gefühle</a:t>
            </a:r>
          </a:p>
        </p:txBody>
      </p:sp>
      <p:sp>
        <p:nvSpPr>
          <p:cNvPr id="22" name="Textfeld 21"/>
          <p:cNvSpPr txBox="1"/>
          <p:nvPr/>
        </p:nvSpPr>
        <p:spPr>
          <a:xfrm>
            <a:off x="6903246" y="4654193"/>
            <a:ext cx="2353220" cy="338554"/>
          </a:xfrm>
          <a:prstGeom prst="rect">
            <a:avLst/>
          </a:prstGeom>
          <a:noFill/>
        </p:spPr>
        <p:txBody>
          <a:bodyPr wrap="square" rtlCol="0">
            <a:spAutoFit/>
          </a:bodyPr>
          <a:lstStyle/>
          <a:p>
            <a:pPr algn="ctr"/>
            <a:r>
              <a:rPr lang="de-DE" sz="1600"/>
              <a:t>Positive Gefühle</a:t>
            </a:r>
          </a:p>
        </p:txBody>
      </p:sp>
      <p:sp>
        <p:nvSpPr>
          <p:cNvPr id="23" name="Textfeld 22"/>
          <p:cNvSpPr txBox="1"/>
          <p:nvPr/>
        </p:nvSpPr>
        <p:spPr>
          <a:xfrm>
            <a:off x="3759425" y="6138945"/>
            <a:ext cx="2353220" cy="584775"/>
          </a:xfrm>
          <a:prstGeom prst="rect">
            <a:avLst/>
          </a:prstGeom>
          <a:noFill/>
        </p:spPr>
        <p:txBody>
          <a:bodyPr wrap="square" rtlCol="0">
            <a:spAutoFit/>
          </a:bodyPr>
          <a:lstStyle/>
          <a:p>
            <a:pPr algn="ctr"/>
            <a:r>
              <a:rPr lang="de-DE" sz="1600"/>
              <a:t>Automatisches und gelerntes Verhalten</a:t>
            </a:r>
          </a:p>
        </p:txBody>
      </p:sp>
      <p:sp>
        <p:nvSpPr>
          <p:cNvPr id="24" name="Textfeld 23"/>
          <p:cNvSpPr txBox="1"/>
          <p:nvPr/>
        </p:nvSpPr>
        <p:spPr>
          <a:xfrm>
            <a:off x="6220395" y="6431332"/>
            <a:ext cx="2816100" cy="276999"/>
          </a:xfrm>
          <a:prstGeom prst="rect">
            <a:avLst/>
          </a:prstGeom>
          <a:noFill/>
        </p:spPr>
        <p:txBody>
          <a:bodyPr wrap="square" rtlCol="0">
            <a:spAutoFit/>
          </a:bodyPr>
          <a:lstStyle/>
          <a:p>
            <a:pPr algn="ctr"/>
            <a:r>
              <a:rPr lang="de-DE" sz="1200"/>
              <a:t>(adaptiert nach Duke und Montag 2017)</a:t>
            </a:r>
          </a:p>
        </p:txBody>
      </p:sp>
    </p:spTree>
    <p:extLst>
      <p:ext uri="{BB962C8B-B14F-4D97-AF65-F5344CB8AC3E}">
        <p14:creationId xmlns:p14="http://schemas.microsoft.com/office/powerpoint/2010/main" val="3132172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42847" y="980728"/>
            <a:ext cx="7772400" cy="1143000"/>
          </a:xfrm>
        </p:spPr>
        <p:txBody>
          <a:bodyPr/>
          <a:lstStyle/>
          <a:p>
            <a:r>
              <a:rPr lang="de-DE">
                <a:solidFill>
                  <a:srgbClr val="C00000"/>
                </a:solidFill>
              </a:rPr>
              <a:t>Erlernen von Gewohnheiten</a:t>
            </a:r>
          </a:p>
        </p:txBody>
      </p:sp>
      <p:sp>
        <p:nvSpPr>
          <p:cNvPr id="3" name="Inhaltsplatzhalter 2"/>
          <p:cNvSpPr>
            <a:spLocks noGrp="1"/>
          </p:cNvSpPr>
          <p:nvPr>
            <p:ph idx="1"/>
          </p:nvPr>
        </p:nvSpPr>
        <p:spPr>
          <a:xfrm>
            <a:off x="3454415" y="2442865"/>
            <a:ext cx="4971473" cy="4114800"/>
          </a:xfrm>
        </p:spPr>
        <p:txBody>
          <a:bodyPr/>
          <a:lstStyle/>
          <a:p>
            <a:r>
              <a:rPr lang="de-DE"/>
              <a:t>Zwischen 18 und 254 Tagen</a:t>
            </a:r>
          </a:p>
          <a:p>
            <a:r>
              <a:rPr lang="de-DE"/>
              <a:t>Median bei 66 Tagen</a:t>
            </a:r>
          </a:p>
          <a:p>
            <a:r>
              <a:rPr lang="de-DE"/>
              <a:t>Z.B.: Glas Wasser vor dem Essen trinken</a:t>
            </a:r>
          </a:p>
        </p:txBody>
      </p:sp>
      <p:sp>
        <p:nvSpPr>
          <p:cNvPr id="4" name="Textfeld 3"/>
          <p:cNvSpPr txBox="1"/>
          <p:nvPr/>
        </p:nvSpPr>
        <p:spPr>
          <a:xfrm>
            <a:off x="5940152" y="6096000"/>
            <a:ext cx="3096344" cy="461665"/>
          </a:xfrm>
          <a:prstGeom prst="rect">
            <a:avLst/>
          </a:prstGeom>
          <a:noFill/>
        </p:spPr>
        <p:txBody>
          <a:bodyPr wrap="square" rtlCol="0">
            <a:spAutoFit/>
          </a:bodyPr>
          <a:lstStyle/>
          <a:p>
            <a:r>
              <a:rPr lang="de-DE"/>
              <a:t>(</a:t>
            </a:r>
            <a:r>
              <a:rPr lang="de-DE" err="1"/>
              <a:t>Lally</a:t>
            </a:r>
            <a:r>
              <a:rPr lang="de-DE"/>
              <a:t> et al. 2010)</a:t>
            </a:r>
          </a:p>
        </p:txBody>
      </p:sp>
      <p:pic>
        <p:nvPicPr>
          <p:cNvPr id="7" name="Grafik 6">
            <a:extLst>
              <a:ext uri="{FF2B5EF4-FFF2-40B4-BE49-F238E27FC236}">
                <a16:creationId xmlns:a16="http://schemas.microsoft.com/office/drawing/2014/main" id="{46455E44-DCEC-5640-88C8-3CE5EC2356A1}"/>
              </a:ext>
            </a:extLst>
          </p:cNvPr>
          <p:cNvPicPr>
            <a:picLocks noChangeAspect="1"/>
          </p:cNvPicPr>
          <p:nvPr/>
        </p:nvPicPr>
        <p:blipFill>
          <a:blip r:embed="rId2"/>
          <a:stretch>
            <a:fillRect/>
          </a:stretch>
        </p:blipFill>
        <p:spPr>
          <a:xfrm>
            <a:off x="245341" y="2374974"/>
            <a:ext cx="2952750" cy="3098651"/>
          </a:xfrm>
          <a:prstGeom prst="rect">
            <a:avLst/>
          </a:prstGeom>
        </p:spPr>
      </p:pic>
      <p:sp>
        <p:nvSpPr>
          <p:cNvPr id="8" name="Textfeld 7">
            <a:extLst>
              <a:ext uri="{FF2B5EF4-FFF2-40B4-BE49-F238E27FC236}">
                <a16:creationId xmlns:a16="http://schemas.microsoft.com/office/drawing/2014/main" id="{027BA079-4A96-7242-9D74-8A4B0D494B9E}"/>
              </a:ext>
            </a:extLst>
          </p:cNvPr>
          <p:cNvSpPr txBox="1"/>
          <p:nvPr/>
        </p:nvSpPr>
        <p:spPr>
          <a:xfrm>
            <a:off x="382747" y="5580210"/>
            <a:ext cx="2815344" cy="338554"/>
          </a:xfrm>
          <a:prstGeom prst="rect">
            <a:avLst/>
          </a:prstGeom>
          <a:noFill/>
        </p:spPr>
        <p:txBody>
          <a:bodyPr wrap="square" rtlCol="0">
            <a:spAutoFit/>
          </a:bodyPr>
          <a:lstStyle/>
          <a:p>
            <a:pPr algn="l"/>
            <a:r>
              <a:rPr lang="de-DE" sz="800"/>
              <a:t>https://</a:t>
            </a:r>
            <a:r>
              <a:rPr lang="de-DE" sz="800" err="1"/>
              <a:t>lowcarbkompendium.com</a:t>
            </a:r>
            <a:r>
              <a:rPr lang="de-DE" sz="800"/>
              <a:t>/gewohnheiten-zum-abnehmen-entwickeln-7008/</a:t>
            </a:r>
          </a:p>
        </p:txBody>
      </p:sp>
    </p:spTree>
    <p:extLst>
      <p:ext uri="{BB962C8B-B14F-4D97-AF65-F5344CB8AC3E}">
        <p14:creationId xmlns:p14="http://schemas.microsoft.com/office/powerpoint/2010/main" val="13924328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403648" y="1400895"/>
            <a:ext cx="5486400" cy="5095875"/>
            <a:chOff x="1344" y="726"/>
            <a:chExt cx="3456" cy="3210"/>
          </a:xfrm>
        </p:grpSpPr>
        <p:grpSp>
          <p:nvGrpSpPr>
            <p:cNvPr id="3" name="Group 3"/>
            <p:cNvGrpSpPr>
              <a:grpSpLocks/>
            </p:cNvGrpSpPr>
            <p:nvPr/>
          </p:nvGrpSpPr>
          <p:grpSpPr bwMode="auto">
            <a:xfrm>
              <a:off x="1899" y="726"/>
              <a:ext cx="2346" cy="2313"/>
              <a:chOff x="1116" y="507"/>
              <a:chExt cx="2088" cy="1959"/>
            </a:xfrm>
          </p:grpSpPr>
          <p:sp>
            <p:nvSpPr>
              <p:cNvPr id="43012" name="Oval 4"/>
              <p:cNvSpPr>
                <a:spLocks noChangeArrowheads="1"/>
              </p:cNvSpPr>
              <p:nvPr/>
            </p:nvSpPr>
            <p:spPr bwMode="auto">
              <a:xfrm>
                <a:off x="1116" y="507"/>
                <a:ext cx="2088" cy="1959"/>
              </a:xfrm>
              <a:prstGeom prst="ellipse">
                <a:avLst/>
              </a:prstGeom>
              <a:noFill/>
              <a:ln w="38100">
                <a:solidFill>
                  <a:srgbClr val="0000FF"/>
                </a:solidFill>
                <a:round/>
                <a:headEnd/>
                <a:tailEnd/>
              </a:ln>
              <a:effectLst/>
            </p:spPr>
            <p:txBody>
              <a:bodyPr wrap="none" anchor="ctr"/>
              <a:lstStyle/>
              <a:p>
                <a:pPr algn="ctr" eaLnBrk="0" hangingPunct="0"/>
                <a:endParaRPr lang="de-AT" sz="2400">
                  <a:solidFill>
                    <a:srgbClr val="0000CC"/>
                  </a:solidFill>
                  <a:latin typeface="Times New Roman" charset="0"/>
                </a:endParaRPr>
              </a:p>
            </p:txBody>
          </p:sp>
          <p:sp>
            <p:nvSpPr>
              <p:cNvPr id="43013" name="Text Box 5"/>
              <p:cNvSpPr txBox="1">
                <a:spLocks noChangeArrowheads="1"/>
              </p:cNvSpPr>
              <p:nvPr/>
            </p:nvSpPr>
            <p:spPr bwMode="auto">
              <a:xfrm>
                <a:off x="1680" y="620"/>
                <a:ext cx="942" cy="476"/>
              </a:xfrm>
              <a:prstGeom prst="rect">
                <a:avLst/>
              </a:prstGeom>
              <a:noFill/>
              <a:ln w="12700">
                <a:noFill/>
                <a:miter lim="800000"/>
                <a:headEnd type="none" w="sm" len="sm"/>
                <a:tailEnd type="none" w="sm" len="sm"/>
              </a:ln>
              <a:effectLst/>
            </p:spPr>
            <p:txBody>
              <a:bodyPr wrap="none">
                <a:spAutoFit/>
              </a:bodyPr>
              <a:lstStyle/>
              <a:p>
                <a:pPr defTabSz="762000" eaLnBrk="0" hangingPunct="0"/>
                <a:r>
                  <a:rPr lang="de-DE" sz="2000" b="1">
                    <a:solidFill>
                      <a:srgbClr val="0000CC"/>
                    </a:solidFill>
                  </a:rPr>
                  <a:t>Persönlichkeit</a:t>
                </a:r>
              </a:p>
              <a:p>
                <a:pPr algn="ctr" defTabSz="762000" eaLnBrk="0" hangingPunct="0"/>
                <a:r>
                  <a:rPr lang="de-DE" sz="1600" b="1">
                    <a:solidFill>
                      <a:srgbClr val="0000CC"/>
                    </a:solidFill>
                  </a:rPr>
                  <a:t>Entwicklung</a:t>
                </a:r>
              </a:p>
              <a:p>
                <a:pPr algn="ctr" defTabSz="762000" eaLnBrk="0" hangingPunct="0"/>
                <a:r>
                  <a:rPr lang="de-DE" sz="1600" b="1">
                    <a:solidFill>
                      <a:srgbClr val="0000CC"/>
                    </a:solidFill>
                  </a:rPr>
                  <a:t>Veranlagung</a:t>
                </a:r>
                <a:endParaRPr lang="de-DE" sz="1600">
                  <a:solidFill>
                    <a:srgbClr val="0000CC"/>
                  </a:solidFill>
                </a:endParaRPr>
              </a:p>
            </p:txBody>
          </p:sp>
        </p:grpSp>
        <p:grpSp>
          <p:nvGrpSpPr>
            <p:cNvPr id="4" name="Group 6"/>
            <p:cNvGrpSpPr>
              <a:grpSpLocks/>
            </p:cNvGrpSpPr>
            <p:nvPr/>
          </p:nvGrpSpPr>
          <p:grpSpPr bwMode="auto">
            <a:xfrm>
              <a:off x="1344" y="1623"/>
              <a:ext cx="2346" cy="2313"/>
              <a:chOff x="622" y="1267"/>
              <a:chExt cx="2088" cy="1959"/>
            </a:xfrm>
          </p:grpSpPr>
          <p:sp>
            <p:nvSpPr>
              <p:cNvPr id="43015" name="Oval 7"/>
              <p:cNvSpPr>
                <a:spLocks noChangeArrowheads="1"/>
              </p:cNvSpPr>
              <p:nvPr/>
            </p:nvSpPr>
            <p:spPr bwMode="auto">
              <a:xfrm>
                <a:off x="622" y="1267"/>
                <a:ext cx="2088" cy="1959"/>
              </a:xfrm>
              <a:prstGeom prst="ellipse">
                <a:avLst/>
              </a:prstGeom>
              <a:noFill/>
              <a:ln w="38100">
                <a:solidFill>
                  <a:schemeClr val="accent2"/>
                </a:solidFill>
                <a:round/>
                <a:headEnd/>
                <a:tailEnd/>
              </a:ln>
              <a:effectLst/>
            </p:spPr>
            <p:txBody>
              <a:bodyPr wrap="none" anchor="ctr"/>
              <a:lstStyle/>
              <a:p>
                <a:endParaRPr lang="en-GB"/>
              </a:p>
            </p:txBody>
          </p:sp>
          <p:sp>
            <p:nvSpPr>
              <p:cNvPr id="43016" name="Rectangle 8"/>
              <p:cNvSpPr>
                <a:spLocks noChangeArrowheads="1"/>
              </p:cNvSpPr>
              <p:nvPr/>
            </p:nvSpPr>
            <p:spPr bwMode="auto">
              <a:xfrm>
                <a:off x="1757" y="1614"/>
                <a:ext cx="823" cy="172"/>
              </a:xfrm>
              <a:prstGeom prst="rect">
                <a:avLst/>
              </a:prstGeom>
              <a:noFill/>
              <a:ln w="9525">
                <a:noFill/>
                <a:miter lim="800000"/>
                <a:headEnd/>
                <a:tailEnd/>
              </a:ln>
              <a:effectLst/>
            </p:spPr>
            <p:txBody>
              <a:bodyPr wrap="none" anchor="ctr"/>
              <a:lstStyle/>
              <a:p>
                <a:endParaRPr lang="en-GB"/>
              </a:p>
            </p:txBody>
          </p:sp>
          <p:sp>
            <p:nvSpPr>
              <p:cNvPr id="43017" name="Text Box 9"/>
              <p:cNvSpPr txBox="1">
                <a:spLocks noChangeArrowheads="1"/>
              </p:cNvSpPr>
              <p:nvPr/>
            </p:nvSpPr>
            <p:spPr bwMode="auto">
              <a:xfrm>
                <a:off x="816" y="2280"/>
                <a:ext cx="585" cy="476"/>
              </a:xfrm>
              <a:prstGeom prst="rect">
                <a:avLst/>
              </a:prstGeom>
              <a:noFill/>
              <a:ln w="12700">
                <a:noFill/>
                <a:miter lim="800000"/>
                <a:headEnd type="none" w="sm" len="sm"/>
                <a:tailEnd type="none" w="sm" len="sm"/>
              </a:ln>
              <a:effectLst/>
            </p:spPr>
            <p:txBody>
              <a:bodyPr wrap="none">
                <a:spAutoFit/>
              </a:bodyPr>
              <a:lstStyle/>
              <a:p>
                <a:pPr defTabSz="762000" eaLnBrk="0" hangingPunct="0"/>
                <a:r>
                  <a:rPr lang="de-DE" sz="2000" b="1">
                    <a:solidFill>
                      <a:srgbClr val="0000CC"/>
                    </a:solidFill>
                  </a:rPr>
                  <a:t>„Droge“</a:t>
                </a:r>
              </a:p>
              <a:p>
                <a:pPr algn="ctr" defTabSz="762000" eaLnBrk="0" hangingPunct="0"/>
                <a:r>
                  <a:rPr lang="de-DE" sz="1600" b="1">
                    <a:solidFill>
                      <a:srgbClr val="0000CC"/>
                    </a:solidFill>
                  </a:rPr>
                  <a:t>Wirkung</a:t>
                </a:r>
              </a:p>
              <a:p>
                <a:pPr algn="ctr" defTabSz="762000" eaLnBrk="0" hangingPunct="0"/>
                <a:r>
                  <a:rPr lang="de-DE" sz="1600" b="1">
                    <a:solidFill>
                      <a:srgbClr val="0000CC"/>
                    </a:solidFill>
                  </a:rPr>
                  <a:t>Angebot</a:t>
                </a:r>
                <a:endParaRPr lang="de-DE" sz="1600">
                  <a:solidFill>
                    <a:srgbClr val="0000CC"/>
                  </a:solidFill>
                </a:endParaRPr>
              </a:p>
            </p:txBody>
          </p:sp>
        </p:grpSp>
        <p:grpSp>
          <p:nvGrpSpPr>
            <p:cNvPr id="5" name="Group 10"/>
            <p:cNvGrpSpPr>
              <a:grpSpLocks/>
            </p:cNvGrpSpPr>
            <p:nvPr/>
          </p:nvGrpSpPr>
          <p:grpSpPr bwMode="auto">
            <a:xfrm>
              <a:off x="2455" y="1623"/>
              <a:ext cx="2345" cy="2313"/>
              <a:chOff x="1611" y="1267"/>
              <a:chExt cx="2087" cy="1959"/>
            </a:xfrm>
          </p:grpSpPr>
          <p:sp>
            <p:nvSpPr>
              <p:cNvPr id="43019" name="Oval 11"/>
              <p:cNvSpPr>
                <a:spLocks noChangeArrowheads="1"/>
              </p:cNvSpPr>
              <p:nvPr/>
            </p:nvSpPr>
            <p:spPr bwMode="auto">
              <a:xfrm>
                <a:off x="1611" y="1267"/>
                <a:ext cx="2087" cy="1959"/>
              </a:xfrm>
              <a:prstGeom prst="ellipse">
                <a:avLst/>
              </a:prstGeom>
              <a:noFill/>
              <a:ln w="38100">
                <a:solidFill>
                  <a:schemeClr val="accent2"/>
                </a:solidFill>
                <a:round/>
                <a:headEnd/>
                <a:tailEnd/>
              </a:ln>
              <a:effectLst/>
            </p:spPr>
            <p:txBody>
              <a:bodyPr wrap="none" anchor="ctr"/>
              <a:lstStyle/>
              <a:p>
                <a:pPr algn="ctr" eaLnBrk="0" hangingPunct="0"/>
                <a:endParaRPr lang="de-AT" sz="2400">
                  <a:solidFill>
                    <a:srgbClr val="0000CC"/>
                  </a:solidFill>
                  <a:latin typeface="Times New Roman" charset="0"/>
                </a:endParaRPr>
              </a:p>
            </p:txBody>
          </p:sp>
          <p:sp>
            <p:nvSpPr>
              <p:cNvPr id="43020" name="Text Box 12"/>
              <p:cNvSpPr txBox="1">
                <a:spLocks noChangeArrowheads="1"/>
              </p:cNvSpPr>
              <p:nvPr/>
            </p:nvSpPr>
            <p:spPr bwMode="auto">
              <a:xfrm>
                <a:off x="2958" y="2280"/>
                <a:ext cx="683" cy="476"/>
              </a:xfrm>
              <a:prstGeom prst="rect">
                <a:avLst/>
              </a:prstGeom>
              <a:noFill/>
              <a:ln w="12700">
                <a:noFill/>
                <a:miter lim="800000"/>
                <a:headEnd type="none" w="sm" len="sm"/>
                <a:tailEnd type="none" w="sm" len="sm"/>
              </a:ln>
              <a:effectLst/>
            </p:spPr>
            <p:txBody>
              <a:bodyPr wrap="none">
                <a:spAutoFit/>
              </a:bodyPr>
              <a:lstStyle/>
              <a:p>
                <a:pPr algn="ctr" defTabSz="762000" eaLnBrk="0" hangingPunct="0"/>
                <a:r>
                  <a:rPr lang="de-DE" sz="2000" b="1">
                    <a:solidFill>
                      <a:srgbClr val="0000CC"/>
                    </a:solidFill>
                  </a:rPr>
                  <a:t>Umwelt</a:t>
                </a:r>
              </a:p>
              <a:p>
                <a:pPr algn="ctr" defTabSz="762000" eaLnBrk="0" hangingPunct="0"/>
                <a:r>
                  <a:rPr lang="de-DE" sz="1600" b="1">
                    <a:solidFill>
                      <a:srgbClr val="0000CC"/>
                    </a:solidFill>
                  </a:rPr>
                  <a:t>Gesellschaft</a:t>
                </a:r>
              </a:p>
              <a:p>
                <a:pPr algn="ctr" defTabSz="762000" eaLnBrk="0" hangingPunct="0"/>
                <a:r>
                  <a:rPr lang="de-DE" sz="1600" b="1">
                    <a:solidFill>
                      <a:srgbClr val="0000CC"/>
                    </a:solidFill>
                  </a:rPr>
                  <a:t>Sozialfeld</a:t>
                </a:r>
                <a:endParaRPr lang="de-DE" sz="1600">
                  <a:solidFill>
                    <a:srgbClr val="0000CC"/>
                  </a:solidFill>
                </a:endParaRPr>
              </a:p>
            </p:txBody>
          </p:sp>
        </p:grpSp>
        <p:sp>
          <p:nvSpPr>
            <p:cNvPr id="43021" name="Rectangle 13"/>
            <p:cNvSpPr>
              <a:spLocks noChangeArrowheads="1"/>
            </p:cNvSpPr>
            <p:nvPr/>
          </p:nvSpPr>
          <p:spPr bwMode="auto">
            <a:xfrm>
              <a:off x="2562" y="1963"/>
              <a:ext cx="1073" cy="1085"/>
            </a:xfrm>
            <a:prstGeom prst="rect">
              <a:avLst/>
            </a:prstGeom>
            <a:noFill/>
            <a:ln w="9525">
              <a:noFill/>
              <a:miter lim="800000"/>
              <a:headEnd/>
              <a:tailEnd/>
            </a:ln>
            <a:effectLst/>
          </p:spPr>
          <p:txBody>
            <a:bodyPr lIns="119062" tIns="60325" rIns="119062" bIns="60325">
              <a:spAutoFit/>
            </a:bodyPr>
            <a:lstStyle/>
            <a:p>
              <a:pPr algn="ctr" defTabSz="1287463" eaLnBrk="0" hangingPunct="0"/>
              <a:r>
                <a:rPr lang="de-DE" sz="1600" b="1">
                  <a:solidFill>
                    <a:srgbClr val="008000"/>
                  </a:solidFill>
                </a:rPr>
                <a:t>Gebrauch</a:t>
              </a:r>
              <a:endParaRPr lang="de-DE" sz="1400" b="1"/>
            </a:p>
            <a:p>
              <a:pPr algn="ctr" defTabSz="1287463" eaLnBrk="0" hangingPunct="0"/>
              <a:r>
                <a:rPr lang="de-DE" sz="1300" b="1">
                  <a:latin typeface="Symbol" pitchFamily="18" charset="2"/>
                </a:rPr>
                <a:t>ß</a:t>
              </a:r>
            </a:p>
            <a:p>
              <a:pPr algn="ctr" defTabSz="1287463" eaLnBrk="0" hangingPunct="0"/>
              <a:r>
                <a:rPr lang="de-DE" sz="1600" b="1">
                  <a:solidFill>
                    <a:srgbClr val="FF6600"/>
                  </a:solidFill>
                </a:rPr>
                <a:t>Missbrauch</a:t>
              </a:r>
              <a:endParaRPr lang="de-DE" sz="1600" b="1"/>
            </a:p>
            <a:p>
              <a:pPr algn="ctr" defTabSz="1287463" eaLnBrk="0" hangingPunct="0"/>
              <a:r>
                <a:rPr lang="de-DE" sz="1600" b="1">
                  <a:latin typeface="Symbol" pitchFamily="18" charset="2"/>
                </a:rPr>
                <a:t>ß</a:t>
              </a:r>
            </a:p>
            <a:p>
              <a:pPr algn="ctr" defTabSz="1287463" eaLnBrk="0" hangingPunct="0"/>
              <a:r>
                <a:rPr lang="de-DE" sz="1600" b="1">
                  <a:solidFill>
                    <a:srgbClr val="CC0000"/>
                  </a:solidFill>
                </a:rPr>
                <a:t>Abhängigkeit</a:t>
              </a:r>
              <a:endParaRPr lang="de-DE" sz="1400" b="1">
                <a:solidFill>
                  <a:srgbClr val="CC0000"/>
                </a:solidFill>
              </a:endParaRPr>
            </a:p>
            <a:p>
              <a:pPr algn="ctr" defTabSz="1287463" eaLnBrk="0" hangingPunct="0"/>
              <a:r>
                <a:rPr lang="de-DE" sz="1400">
                  <a:solidFill>
                    <a:srgbClr val="CC0000"/>
                  </a:solidFill>
                </a:rPr>
                <a:t>seelisch/körperlich</a:t>
              </a:r>
            </a:p>
            <a:p>
              <a:pPr algn="ctr" defTabSz="1287463" eaLnBrk="0" hangingPunct="0"/>
              <a:endParaRPr lang="de-DE" sz="1400">
                <a:solidFill>
                  <a:srgbClr val="CC0000"/>
                </a:solidFill>
              </a:endParaRPr>
            </a:p>
          </p:txBody>
        </p:sp>
      </p:grpSp>
      <p:sp>
        <p:nvSpPr>
          <p:cNvPr id="15" name="Titel 1"/>
          <p:cNvSpPr txBox="1">
            <a:spLocks/>
          </p:cNvSpPr>
          <p:nvPr/>
        </p:nvSpPr>
        <p:spPr>
          <a:xfrm>
            <a:off x="179512" y="302470"/>
            <a:ext cx="7620000" cy="1143000"/>
          </a:xfrm>
          <a:prstGeom prst="rect">
            <a:avLst/>
          </a:prstGeom>
        </p:spPr>
        <p:txBody>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r>
              <a:rPr lang="de-AT">
                <a:solidFill>
                  <a:srgbClr val="C00000"/>
                </a:solidFill>
              </a:rPr>
              <a:t>Wie entsteht Abhängigkeit</a:t>
            </a:r>
          </a:p>
        </p:txBody>
      </p:sp>
    </p:spTree>
    <p:extLst>
      <p:ext uri="{BB962C8B-B14F-4D97-AF65-F5344CB8AC3E}">
        <p14:creationId xmlns:p14="http://schemas.microsoft.com/office/powerpoint/2010/main" val="910790807"/>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83568" y="2420888"/>
            <a:ext cx="7772400" cy="1143000"/>
          </a:xfrm>
        </p:spPr>
        <p:txBody>
          <a:bodyPr/>
          <a:lstStyle/>
          <a:p>
            <a:r>
              <a:rPr lang="de-AT" sz="4000">
                <a:solidFill>
                  <a:srgbClr val="C00000"/>
                </a:solidFill>
              </a:rPr>
              <a:t>Weitere (pathologische) Phänomene exzessiven </a:t>
            </a:r>
            <a:r>
              <a:rPr lang="de-AT" sz="4000" err="1">
                <a:solidFill>
                  <a:srgbClr val="C00000"/>
                </a:solidFill>
              </a:rPr>
              <a:t>Smartphonegebrauchs</a:t>
            </a:r>
            <a:endParaRPr lang="de-AT" sz="4000">
              <a:solidFill>
                <a:srgbClr val="C00000"/>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lgn="l"/>
            <a:r>
              <a:rPr lang="de-AT" err="1">
                <a:solidFill>
                  <a:srgbClr val="C00000"/>
                </a:solidFill>
              </a:rPr>
              <a:t>Nomophobie</a:t>
            </a:r>
            <a:endParaRPr lang="de-AT">
              <a:solidFill>
                <a:srgbClr val="C00000"/>
              </a:solidFill>
            </a:endParaRPr>
          </a:p>
        </p:txBody>
      </p:sp>
      <p:sp>
        <p:nvSpPr>
          <p:cNvPr id="3" name="Inhaltsplatzhalter 2"/>
          <p:cNvSpPr>
            <a:spLocks noGrp="1"/>
          </p:cNvSpPr>
          <p:nvPr>
            <p:ph idx="1"/>
          </p:nvPr>
        </p:nvSpPr>
        <p:spPr>
          <a:xfrm>
            <a:off x="683568" y="2348880"/>
            <a:ext cx="7772400" cy="4114800"/>
          </a:xfrm>
        </p:spPr>
        <p:txBody>
          <a:bodyPr/>
          <a:lstStyle/>
          <a:p>
            <a:pPr marL="0" indent="0">
              <a:buNone/>
            </a:pPr>
            <a:r>
              <a:rPr lang="de-DE"/>
              <a:t>Kunstwort aus dem englischsprachigen Raum und eine vom UK Post Office geprägte Abkürzung für „</a:t>
            </a:r>
            <a:r>
              <a:rPr lang="de-DE" b="1" err="1">
                <a:solidFill>
                  <a:srgbClr val="C00000"/>
                </a:solidFill>
              </a:rPr>
              <a:t>No</a:t>
            </a:r>
            <a:r>
              <a:rPr lang="de-DE"/>
              <a:t>-</a:t>
            </a:r>
            <a:r>
              <a:rPr lang="de-DE" b="1">
                <a:solidFill>
                  <a:srgbClr val="C00000"/>
                </a:solidFill>
              </a:rPr>
              <a:t>Mo</a:t>
            </a:r>
            <a:r>
              <a:rPr lang="de-DE"/>
              <a:t>bile-</a:t>
            </a:r>
            <a:r>
              <a:rPr lang="de-DE" b="1">
                <a:solidFill>
                  <a:srgbClr val="C00000"/>
                </a:solidFill>
              </a:rPr>
              <a:t>Pho</a:t>
            </a:r>
            <a:r>
              <a:rPr lang="de-DE"/>
              <a:t>ne-</a:t>
            </a:r>
            <a:r>
              <a:rPr lang="de-DE" err="1"/>
              <a:t>Pho</a:t>
            </a:r>
            <a:r>
              <a:rPr lang="de-DE" b="1" err="1">
                <a:solidFill>
                  <a:srgbClr val="C00000"/>
                </a:solidFill>
              </a:rPr>
              <a:t>bia</a:t>
            </a:r>
            <a:r>
              <a:rPr lang="de-DE"/>
              <a:t>“, wörtlich „Kein-Mobiltelefon-Angst“. </a:t>
            </a:r>
            <a:endParaRPr lang="de-AT"/>
          </a:p>
        </p:txBody>
      </p:sp>
    </p:spTree>
    <p:extLst>
      <p:ext uri="{BB962C8B-B14F-4D97-AF65-F5344CB8AC3E}">
        <p14:creationId xmlns:p14="http://schemas.microsoft.com/office/powerpoint/2010/main" val="6274357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lgn="l"/>
            <a:r>
              <a:rPr lang="de-AT" err="1">
                <a:solidFill>
                  <a:srgbClr val="C00000"/>
                </a:solidFill>
              </a:rPr>
              <a:t>FoMo</a:t>
            </a:r>
            <a:endParaRPr lang="de-AT">
              <a:solidFill>
                <a:srgbClr val="C00000"/>
              </a:solidFill>
            </a:endParaRPr>
          </a:p>
        </p:txBody>
      </p:sp>
      <p:sp>
        <p:nvSpPr>
          <p:cNvPr id="3" name="Inhaltsplatzhalter 2"/>
          <p:cNvSpPr>
            <a:spLocks noGrp="1"/>
          </p:cNvSpPr>
          <p:nvPr>
            <p:ph idx="1"/>
          </p:nvPr>
        </p:nvSpPr>
        <p:spPr/>
        <p:txBody>
          <a:bodyPr/>
          <a:lstStyle/>
          <a:p>
            <a:pPr marL="542925" indent="-542925">
              <a:buFont typeface="Wingdings" pitchFamily="2" charset="2"/>
              <a:buChar char="Ø"/>
            </a:pPr>
            <a:r>
              <a:rPr lang="de-DE" sz="2800"/>
              <a:t>Akronym für </a:t>
            </a:r>
            <a:r>
              <a:rPr lang="de-DE" sz="2800" b="1" u="sng">
                <a:solidFill>
                  <a:srgbClr val="C00000"/>
                </a:solidFill>
              </a:rPr>
              <a:t>F</a:t>
            </a:r>
            <a:r>
              <a:rPr lang="de-DE" sz="2800"/>
              <a:t>ear </a:t>
            </a:r>
            <a:r>
              <a:rPr lang="de-DE" sz="2800" b="1" u="sng" err="1">
                <a:solidFill>
                  <a:srgbClr val="C00000"/>
                </a:solidFill>
              </a:rPr>
              <a:t>o</a:t>
            </a:r>
            <a:r>
              <a:rPr lang="de-DE" sz="2800" err="1"/>
              <a:t>f</a:t>
            </a:r>
            <a:r>
              <a:rPr lang="de-DE" sz="2800"/>
              <a:t> </a:t>
            </a:r>
            <a:r>
              <a:rPr lang="de-DE" sz="2800" b="1" u="sng" err="1">
                <a:solidFill>
                  <a:srgbClr val="C00000"/>
                </a:solidFill>
              </a:rPr>
              <a:t>M</a:t>
            </a:r>
            <a:r>
              <a:rPr lang="de-DE" sz="2800" err="1"/>
              <a:t>issing</a:t>
            </a:r>
            <a:r>
              <a:rPr lang="de-DE" sz="2800"/>
              <a:t> </a:t>
            </a:r>
            <a:r>
              <a:rPr lang="de-DE" sz="2800" b="1" u="sng">
                <a:solidFill>
                  <a:srgbClr val="C00000"/>
                </a:solidFill>
              </a:rPr>
              <a:t>O</a:t>
            </a:r>
            <a:r>
              <a:rPr lang="de-DE" sz="2800"/>
              <a:t>ut (Angst etwas zu verpassen)</a:t>
            </a:r>
          </a:p>
          <a:p>
            <a:pPr marL="542925" indent="-542925">
              <a:buFont typeface="Wingdings" pitchFamily="2" charset="2"/>
              <a:buChar char="Ø"/>
            </a:pPr>
            <a:r>
              <a:rPr lang="de-DE" sz="2800"/>
              <a:t>56% der SNS-User leiden darunter</a:t>
            </a:r>
          </a:p>
          <a:p>
            <a:pPr marL="542925" indent="-542925">
              <a:buFont typeface="Wingdings" pitchFamily="2" charset="2"/>
              <a:buChar char="Ø"/>
            </a:pPr>
            <a:r>
              <a:rPr lang="de-DE" sz="2800"/>
              <a:t>52% wollen demnächst „Ferien“ von sozialen Medien machen</a:t>
            </a:r>
          </a:p>
          <a:p>
            <a:pPr marL="542925" indent="-542925">
              <a:buFont typeface="Wingdings" pitchFamily="2" charset="2"/>
              <a:buChar char="Ø"/>
            </a:pPr>
            <a:r>
              <a:rPr lang="de-DE" sz="2800"/>
              <a:t>Österreich: Studie nur 1 </a:t>
            </a:r>
            <a:r>
              <a:rPr lang="de-DE" sz="2800" err="1"/>
              <a:t>Tn</a:t>
            </a:r>
            <a:r>
              <a:rPr lang="de-DE" sz="2800"/>
              <a:t> von 64 schafft es, 15 Tage hintereinander auf Fernsehen, Internet und Smartphone zu verzichten </a:t>
            </a:r>
            <a:endParaRPr lang="de-AT" sz="2800"/>
          </a:p>
        </p:txBody>
      </p:sp>
      <p:sp>
        <p:nvSpPr>
          <p:cNvPr id="4" name="Textfeld 3"/>
          <p:cNvSpPr txBox="1"/>
          <p:nvPr/>
        </p:nvSpPr>
        <p:spPr>
          <a:xfrm>
            <a:off x="6516216" y="5877272"/>
            <a:ext cx="2016224" cy="461665"/>
          </a:xfrm>
          <a:prstGeom prst="rect">
            <a:avLst/>
          </a:prstGeom>
          <a:noFill/>
        </p:spPr>
        <p:txBody>
          <a:bodyPr wrap="square" rtlCol="0">
            <a:spAutoFit/>
          </a:bodyPr>
          <a:lstStyle/>
          <a:p>
            <a:r>
              <a:rPr lang="de-AT"/>
              <a:t>(Spitzer, 2014)</a:t>
            </a:r>
          </a:p>
        </p:txBody>
      </p:sp>
    </p:spTree>
    <p:extLst>
      <p:ext uri="{BB962C8B-B14F-4D97-AF65-F5344CB8AC3E}">
        <p14:creationId xmlns:p14="http://schemas.microsoft.com/office/powerpoint/2010/main" val="6274357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90389" y="1124744"/>
            <a:ext cx="7772400" cy="1143000"/>
          </a:xfrm>
        </p:spPr>
        <p:txBody>
          <a:bodyPr/>
          <a:lstStyle/>
          <a:p>
            <a:r>
              <a:rPr lang="de-DE" err="1">
                <a:solidFill>
                  <a:srgbClr val="C00000"/>
                </a:solidFill>
              </a:rPr>
              <a:t>Menthal</a:t>
            </a:r>
            <a:r>
              <a:rPr lang="de-DE">
                <a:solidFill>
                  <a:srgbClr val="C00000"/>
                </a:solidFill>
              </a:rPr>
              <a:t>-Studie (Montag, 2016)</a:t>
            </a:r>
          </a:p>
        </p:txBody>
      </p:sp>
      <p:sp>
        <p:nvSpPr>
          <p:cNvPr id="3" name="Inhaltsplatzhalter 2"/>
          <p:cNvSpPr>
            <a:spLocks noGrp="1"/>
          </p:cNvSpPr>
          <p:nvPr>
            <p:ph idx="1"/>
          </p:nvPr>
        </p:nvSpPr>
        <p:spPr>
          <a:xfrm>
            <a:off x="690389" y="2636912"/>
            <a:ext cx="7772400" cy="4114800"/>
          </a:xfrm>
        </p:spPr>
        <p:txBody>
          <a:bodyPr/>
          <a:lstStyle/>
          <a:p>
            <a:r>
              <a:rPr lang="de-DE"/>
              <a:t>Durchschnittlich sieht jeder durchschnittlich alle 18 min auf sein Smartphone</a:t>
            </a:r>
          </a:p>
          <a:p>
            <a:r>
              <a:rPr lang="de-DE"/>
              <a:t>Durchschnittlicher User verbringt 2,5 Std. an seinem Gerät (</a:t>
            </a:r>
            <a:r>
              <a:rPr lang="de-DE" err="1"/>
              <a:t>Andone</a:t>
            </a:r>
            <a:r>
              <a:rPr lang="de-DE"/>
              <a:t> et al., 2016)</a:t>
            </a:r>
          </a:p>
        </p:txBody>
      </p:sp>
    </p:spTree>
    <p:extLst>
      <p:ext uri="{BB962C8B-B14F-4D97-AF65-F5344CB8AC3E}">
        <p14:creationId xmlns:p14="http://schemas.microsoft.com/office/powerpoint/2010/main" val="40995891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78347" y="96046"/>
            <a:ext cx="7424687" cy="461167"/>
          </a:xfrm>
        </p:spPr>
        <p:txBody>
          <a:bodyPr/>
          <a:lstStyle/>
          <a:p>
            <a:r>
              <a:rPr lang="de-DE" sz="2800" err="1">
                <a:solidFill>
                  <a:srgbClr val="C00000"/>
                </a:solidFill>
              </a:rPr>
              <a:t>Pathway</a:t>
            </a:r>
            <a:r>
              <a:rPr lang="de-DE" sz="2800">
                <a:solidFill>
                  <a:srgbClr val="C00000"/>
                </a:solidFill>
              </a:rPr>
              <a:t> Model of </a:t>
            </a:r>
            <a:r>
              <a:rPr lang="de-DE" sz="2800" err="1">
                <a:solidFill>
                  <a:srgbClr val="C00000"/>
                </a:solidFill>
              </a:rPr>
              <a:t>problematic</a:t>
            </a:r>
            <a:r>
              <a:rPr lang="de-DE" sz="2800">
                <a:solidFill>
                  <a:srgbClr val="C00000"/>
                </a:solidFill>
              </a:rPr>
              <a:t> mobile </a:t>
            </a:r>
            <a:r>
              <a:rPr lang="de-DE" sz="2800" err="1">
                <a:solidFill>
                  <a:srgbClr val="C00000"/>
                </a:solidFill>
              </a:rPr>
              <a:t>phone</a:t>
            </a:r>
            <a:r>
              <a:rPr lang="de-DE" sz="2800">
                <a:solidFill>
                  <a:srgbClr val="C00000"/>
                </a:solidFill>
              </a:rPr>
              <a:t> </a:t>
            </a:r>
            <a:r>
              <a:rPr lang="de-DE" sz="2800" err="1">
                <a:solidFill>
                  <a:srgbClr val="C00000"/>
                </a:solidFill>
              </a:rPr>
              <a:t>use</a:t>
            </a:r>
            <a:endParaRPr lang="de-DE" sz="2800">
              <a:solidFill>
                <a:srgbClr val="C00000"/>
              </a:solidFill>
            </a:endParaRPr>
          </a:p>
        </p:txBody>
      </p:sp>
      <p:sp>
        <p:nvSpPr>
          <p:cNvPr id="3" name="Inhaltsplatzhalter 2"/>
          <p:cNvSpPr>
            <a:spLocks noGrp="1"/>
          </p:cNvSpPr>
          <p:nvPr>
            <p:ph idx="1"/>
          </p:nvPr>
        </p:nvSpPr>
        <p:spPr>
          <a:xfrm>
            <a:off x="867817" y="2610168"/>
            <a:ext cx="7772400" cy="4114800"/>
          </a:xfrm>
        </p:spPr>
        <p:txBody>
          <a:bodyPr/>
          <a:lstStyle/>
          <a:p>
            <a:endParaRPr lang="de-DE"/>
          </a:p>
        </p:txBody>
      </p:sp>
      <p:sp>
        <p:nvSpPr>
          <p:cNvPr id="4" name="Textfeld 1"/>
          <p:cNvSpPr txBox="1">
            <a:spLocks noChangeArrowheads="1"/>
          </p:cNvSpPr>
          <p:nvPr/>
        </p:nvSpPr>
        <p:spPr bwMode="auto">
          <a:xfrm>
            <a:off x="2699792" y="1086168"/>
            <a:ext cx="4791075" cy="609600"/>
          </a:xfrm>
          <a:prstGeom prst="rect">
            <a:avLst/>
          </a:prstGeom>
          <a:solidFill>
            <a:srgbClr val="C00000"/>
          </a:solidFill>
          <a:ln w="6350">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de-AT" altLang="de-DE" sz="1400" b="1" i="0" u="none" strike="noStrike" cap="none" normalizeH="0" baseline="0">
                <a:ln>
                  <a:noFill/>
                </a:ln>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Problematischer Smartphone Gebrauch</a:t>
            </a:r>
            <a:endParaRPr kumimoji="0" lang="de-AT" altLang="de-DE" sz="600" b="0" i="0" u="none" strike="noStrike" cap="none" normalizeH="0" baseline="0">
              <a:ln>
                <a:noFill/>
              </a:ln>
              <a:solidFill>
                <a:schemeClr val="bg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de-AT" altLang="de-DE" sz="1400" b="1" i="0" u="none" strike="noStrike" cap="none" normalizeH="0" baseline="0">
                <a:ln>
                  <a:noFill/>
                </a:ln>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(Problematic mobile phone use, PMPU)</a:t>
            </a:r>
            <a:endParaRPr kumimoji="0" lang="de-AT" altLang="de-DE" sz="1800" b="0" i="0" u="none" strike="noStrike" cap="none" normalizeH="0" baseline="0">
              <a:ln>
                <a:noFill/>
              </a:ln>
              <a:solidFill>
                <a:schemeClr val="bg1"/>
              </a:solidFill>
              <a:effectLst/>
              <a:latin typeface="Arial" panose="020B0604020202020204" pitchFamily="34" charset="0"/>
            </a:endParaRPr>
          </a:p>
        </p:txBody>
      </p:sp>
      <p:sp>
        <p:nvSpPr>
          <p:cNvPr id="5" name="Textfeld 2"/>
          <p:cNvSpPr txBox="1">
            <a:spLocks noChangeArrowheads="1"/>
          </p:cNvSpPr>
          <p:nvPr/>
        </p:nvSpPr>
        <p:spPr bwMode="auto">
          <a:xfrm>
            <a:off x="418553" y="2852936"/>
            <a:ext cx="1628775" cy="514350"/>
          </a:xfrm>
          <a:prstGeom prst="rect">
            <a:avLst/>
          </a:prstGeom>
          <a:solidFill>
            <a:srgbClr val="C00000"/>
          </a:solidFill>
          <a:ln w="6350">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de-AT" altLang="de-DE" sz="1000" b="1" i="0" u="none" strike="noStrike" cap="none" normalizeH="0" baseline="0">
                <a:ln>
                  <a:noFill/>
                </a:ln>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Risikofaktoren</a:t>
            </a:r>
            <a:endParaRPr kumimoji="0" lang="de-AT" altLang="de-DE" sz="1800" b="0" i="0" u="none" strike="noStrike" cap="none" normalizeH="0" baseline="0">
              <a:ln>
                <a:noFill/>
              </a:ln>
              <a:solidFill>
                <a:schemeClr val="bg1"/>
              </a:solidFill>
              <a:effectLst/>
              <a:latin typeface="Arial" panose="020B0604020202020204" pitchFamily="34" charset="0"/>
            </a:endParaRPr>
          </a:p>
        </p:txBody>
      </p:sp>
      <p:sp>
        <p:nvSpPr>
          <p:cNvPr id="6" name="Textfeld 3"/>
          <p:cNvSpPr txBox="1">
            <a:spLocks noChangeArrowheads="1"/>
          </p:cNvSpPr>
          <p:nvPr/>
        </p:nvSpPr>
        <p:spPr bwMode="auto">
          <a:xfrm>
            <a:off x="399503" y="3879096"/>
            <a:ext cx="1627983" cy="466725"/>
          </a:xfrm>
          <a:prstGeom prst="rect">
            <a:avLst/>
          </a:prstGeom>
          <a:solidFill>
            <a:srgbClr val="C00000"/>
          </a:solidFill>
          <a:ln w="6350">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de-AT" altLang="de-DE" sz="1000" b="1" i="0" u="none" strike="noStrike" cap="none" normalizeH="0" baseline="0">
                <a:ln>
                  <a:noFill/>
                </a:ln>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Bevorzugte Programme</a:t>
            </a:r>
            <a:r>
              <a:rPr kumimoji="0" lang="de-AT" altLang="de-DE" sz="10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de-AT" altLang="de-DE" sz="1000" b="0" i="0" u="none" strike="noStrike" cap="none" normalizeH="0" baseline="0" err="1">
                <a:ln>
                  <a:noFill/>
                </a:ln>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App’s</a:t>
            </a:r>
            <a:r>
              <a:rPr kumimoji="0" lang="de-AT" altLang="de-DE" sz="10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a:t>
            </a:r>
            <a:endParaRPr kumimoji="0" lang="de-AT" altLang="de-DE" sz="1800" b="0" i="0" u="none" strike="noStrike" cap="none" normalizeH="0" baseline="0">
              <a:ln>
                <a:noFill/>
              </a:ln>
              <a:solidFill>
                <a:schemeClr val="bg1"/>
              </a:solidFill>
              <a:effectLst/>
              <a:latin typeface="Arial" panose="020B0604020202020204" pitchFamily="34" charset="0"/>
            </a:endParaRPr>
          </a:p>
        </p:txBody>
      </p:sp>
      <p:sp>
        <p:nvSpPr>
          <p:cNvPr id="7" name="Textfeld 4"/>
          <p:cNvSpPr txBox="1">
            <a:spLocks noChangeArrowheads="1"/>
          </p:cNvSpPr>
          <p:nvPr/>
        </p:nvSpPr>
        <p:spPr bwMode="auto">
          <a:xfrm>
            <a:off x="378320" y="4933831"/>
            <a:ext cx="1628775" cy="514350"/>
          </a:xfrm>
          <a:prstGeom prst="rect">
            <a:avLst/>
          </a:prstGeom>
          <a:solidFill>
            <a:srgbClr val="C00000"/>
          </a:solidFill>
          <a:ln w="6350">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de-AT" altLang="de-DE" sz="1000" b="1" i="0" u="none" strike="noStrike" cap="none" normalizeH="0" baseline="0">
                <a:ln>
                  <a:noFill/>
                </a:ln>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Typologie</a:t>
            </a:r>
            <a:endParaRPr kumimoji="0" lang="de-AT" altLang="de-DE" sz="600" b="0" i="0" u="none" strike="noStrike" cap="none" normalizeH="0" baseline="0">
              <a:ln>
                <a:noFill/>
              </a:ln>
              <a:solidFill>
                <a:schemeClr val="bg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de-AT" altLang="de-DE" sz="1000" b="1" i="0" u="none" strike="noStrike" cap="none" normalizeH="0" baseline="0">
                <a:ln>
                  <a:noFill/>
                </a:ln>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problematischen Gebrauchs</a:t>
            </a:r>
            <a:endParaRPr kumimoji="0" lang="de-AT" altLang="de-DE" sz="1800" b="0" i="0" u="none" strike="noStrike" cap="none" normalizeH="0" baseline="0">
              <a:ln>
                <a:noFill/>
              </a:ln>
              <a:solidFill>
                <a:schemeClr val="bg1"/>
              </a:solidFill>
              <a:effectLst/>
              <a:latin typeface="Arial" panose="020B0604020202020204" pitchFamily="34" charset="0"/>
            </a:endParaRPr>
          </a:p>
        </p:txBody>
      </p:sp>
      <p:sp>
        <p:nvSpPr>
          <p:cNvPr id="8" name="Textfeld 5"/>
          <p:cNvSpPr txBox="1">
            <a:spLocks noChangeArrowheads="1"/>
          </p:cNvSpPr>
          <p:nvPr/>
        </p:nvSpPr>
        <p:spPr bwMode="auto">
          <a:xfrm>
            <a:off x="440232" y="6039367"/>
            <a:ext cx="1607096" cy="514350"/>
          </a:xfrm>
          <a:prstGeom prst="rect">
            <a:avLst/>
          </a:prstGeom>
          <a:solidFill>
            <a:srgbClr val="C00000"/>
          </a:solidFill>
          <a:ln w="6350">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de-AT" altLang="de-DE" sz="1000" b="1" i="0" u="none" strike="noStrike" cap="none" normalizeH="0" baseline="0">
                <a:ln>
                  <a:noFill/>
                </a:ln>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Symptome oder Verhaltensweisen</a:t>
            </a:r>
            <a:endParaRPr kumimoji="0" lang="de-AT" altLang="de-DE" sz="1800" b="0" i="0" u="none" strike="noStrike" cap="none" normalizeH="0" baseline="0">
              <a:ln>
                <a:noFill/>
              </a:ln>
              <a:solidFill>
                <a:schemeClr val="bg1"/>
              </a:solidFill>
              <a:effectLst/>
              <a:latin typeface="Arial" panose="020B0604020202020204" pitchFamily="34" charset="0"/>
            </a:endParaRPr>
          </a:p>
        </p:txBody>
      </p:sp>
      <p:sp>
        <p:nvSpPr>
          <p:cNvPr id="9" name="Flussdiagramm: Manuelle Verarbeitung 6"/>
          <p:cNvSpPr>
            <a:spLocks noChangeArrowheads="1"/>
          </p:cNvSpPr>
          <p:nvPr/>
        </p:nvSpPr>
        <p:spPr bwMode="auto">
          <a:xfrm>
            <a:off x="2756942" y="1795781"/>
            <a:ext cx="1552575" cy="533400"/>
          </a:xfrm>
          <a:prstGeom prst="flowChartManualOperation">
            <a:avLst/>
          </a:prstGeom>
          <a:solidFill>
            <a:srgbClr val="C00000"/>
          </a:solidFill>
          <a:ln w="12700">
            <a:solidFill>
              <a:srgbClr val="C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de-AT" altLang="de-DE" sz="9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Exzessiv-rück-versichernder Pfad</a:t>
            </a:r>
            <a:endParaRPr kumimoji="0" lang="de-AT" altLang="de-DE" sz="1800" b="0" i="0" u="none" strike="noStrike" cap="none" normalizeH="0" baseline="0">
              <a:ln>
                <a:noFill/>
              </a:ln>
              <a:solidFill>
                <a:schemeClr val="bg1"/>
              </a:solidFill>
              <a:effectLst/>
              <a:latin typeface="Arial" panose="020B0604020202020204" pitchFamily="34" charset="0"/>
            </a:endParaRPr>
          </a:p>
        </p:txBody>
      </p:sp>
      <p:sp>
        <p:nvSpPr>
          <p:cNvPr id="10" name="Flussdiagramm: Manuelle Verarbeitung 7"/>
          <p:cNvSpPr>
            <a:spLocks noChangeArrowheads="1"/>
          </p:cNvSpPr>
          <p:nvPr/>
        </p:nvSpPr>
        <p:spPr bwMode="auto">
          <a:xfrm>
            <a:off x="5947817" y="1805306"/>
            <a:ext cx="1438275" cy="552450"/>
          </a:xfrm>
          <a:prstGeom prst="flowChartManualOperation">
            <a:avLst/>
          </a:prstGeom>
          <a:solidFill>
            <a:srgbClr val="C00000"/>
          </a:solidFill>
          <a:ln w="12700">
            <a:solidFill>
              <a:srgbClr val="C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de-AT" altLang="de-DE" sz="900" b="0" i="0" u="none" strike="noStrike" cap="none" normalizeH="0" baseline="0" err="1">
                <a:ln>
                  <a:noFill/>
                </a:ln>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Exraversiver</a:t>
            </a:r>
            <a:r>
              <a:rPr kumimoji="0" lang="de-AT" altLang="de-DE" sz="9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Pfad</a:t>
            </a:r>
            <a:endParaRPr kumimoji="0" lang="de-AT" altLang="de-DE" sz="1800" b="0" i="0" u="none" strike="noStrike" cap="none" normalizeH="0" baseline="0">
              <a:ln>
                <a:noFill/>
              </a:ln>
              <a:solidFill>
                <a:schemeClr val="bg1"/>
              </a:solidFill>
              <a:effectLst/>
              <a:latin typeface="Arial" panose="020B0604020202020204" pitchFamily="34" charset="0"/>
            </a:endParaRPr>
          </a:p>
        </p:txBody>
      </p:sp>
      <p:sp>
        <p:nvSpPr>
          <p:cNvPr id="11" name="Flussdiagramm: Manuelle Verarbeitung 8"/>
          <p:cNvSpPr>
            <a:spLocks noChangeArrowheads="1"/>
          </p:cNvSpPr>
          <p:nvPr/>
        </p:nvSpPr>
        <p:spPr bwMode="auto">
          <a:xfrm>
            <a:off x="4414292" y="1805306"/>
            <a:ext cx="1438275" cy="533400"/>
          </a:xfrm>
          <a:prstGeom prst="flowChartManualOperation">
            <a:avLst/>
          </a:prstGeom>
          <a:solidFill>
            <a:srgbClr val="C00000"/>
          </a:solidFill>
          <a:ln w="12700">
            <a:solidFill>
              <a:srgbClr val="C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de-AT" altLang="de-DE" sz="900" b="0" i="0" u="none" strike="noStrike" cap="none" normalizeH="0" baseline="0">
                <a:ln>
                  <a:noFill/>
                </a:ln>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Impulsiver Pfad</a:t>
            </a:r>
            <a:endParaRPr kumimoji="0" lang="de-AT" altLang="de-DE" sz="1800" b="0" i="0" u="none" strike="noStrike" cap="none" normalizeH="0" baseline="0">
              <a:ln>
                <a:noFill/>
              </a:ln>
              <a:solidFill>
                <a:schemeClr val="bg1"/>
              </a:solidFill>
              <a:effectLst/>
              <a:latin typeface="Arial" panose="020B0604020202020204" pitchFamily="34" charset="0"/>
            </a:endParaRPr>
          </a:p>
        </p:txBody>
      </p:sp>
      <p:sp>
        <p:nvSpPr>
          <p:cNvPr id="12" name="Textfeld 9"/>
          <p:cNvSpPr txBox="1">
            <a:spLocks noChangeArrowheads="1"/>
          </p:cNvSpPr>
          <p:nvPr/>
        </p:nvSpPr>
        <p:spPr bwMode="auto">
          <a:xfrm>
            <a:off x="4423817" y="2481581"/>
            <a:ext cx="1476375" cy="1143000"/>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Emotionsgeprägte </a:t>
            </a:r>
            <a:b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Impulsivität</a:t>
            </a:r>
            <a:endParaRPr kumimoji="0" lang="de-AT" altLang="de-DE"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Mangel an Vorsätzen</a:t>
            </a:r>
            <a:endParaRPr kumimoji="0" lang="de-AT" altLang="de-DE"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Geringe Selbstachtung</a:t>
            </a:r>
            <a:endParaRPr kumimoji="0" lang="de-AT" altLang="de-DE"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Aggression als Eigenschaft</a:t>
            </a:r>
            <a:endParaRPr kumimoji="0" lang="de-AT" altLang="de-DE"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Antisoziale Persönlichkeit</a:t>
            </a:r>
            <a:endParaRPr kumimoji="0" lang="de-AT" altLang="de-DE"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ADHS-</a:t>
            </a:r>
            <a:r>
              <a:rPr kumimoji="0" lang="de-AT" altLang="de-DE" sz="800" b="0" i="0" u="none" strike="noStrike" cap="none" normalizeH="0" baseline="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Sympote</a:t>
            </a:r>
            <a:endParaRPr kumimoji="0" lang="de-AT" altLang="de-DE" sz="1800" b="0" i="0" u="none" strike="noStrike" cap="none" normalizeH="0" baseline="0">
              <a:ln>
                <a:noFill/>
              </a:ln>
              <a:solidFill>
                <a:schemeClr val="tx1"/>
              </a:solidFill>
              <a:effectLst/>
              <a:latin typeface="Arial" panose="020B0604020202020204" pitchFamily="34" charset="0"/>
            </a:endParaRPr>
          </a:p>
        </p:txBody>
      </p:sp>
      <p:sp>
        <p:nvSpPr>
          <p:cNvPr id="13" name="Textfeld 11"/>
          <p:cNvSpPr txBox="1">
            <a:spLocks noChangeArrowheads="1"/>
          </p:cNvSpPr>
          <p:nvPr/>
        </p:nvSpPr>
        <p:spPr bwMode="auto">
          <a:xfrm>
            <a:off x="2737892" y="2481581"/>
            <a:ext cx="1562100" cy="1152525"/>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Geringe Selbstachtung</a:t>
            </a:r>
            <a:endParaRPr kumimoji="0" lang="de-AT" altLang="de-DE"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Neurotizismus</a:t>
            </a:r>
            <a:endParaRPr kumimoji="0" lang="de-AT" altLang="de-DE"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Unsichere Bindung</a:t>
            </a:r>
            <a:endParaRPr kumimoji="0" lang="de-AT" altLang="de-DE"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Soziale Ängstlichkeit</a:t>
            </a:r>
            <a:endParaRPr kumimoji="0" lang="de-AT" altLang="de-DE"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Symptome d. generalisierten </a:t>
            </a:r>
            <a:b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Angst</a:t>
            </a:r>
            <a:endParaRPr kumimoji="0" lang="de-AT" altLang="de-DE" sz="1800" b="0" i="0" u="none" strike="noStrike" cap="none" normalizeH="0" baseline="0">
              <a:ln>
                <a:noFill/>
              </a:ln>
              <a:solidFill>
                <a:schemeClr val="tx1"/>
              </a:solidFill>
              <a:effectLst/>
              <a:latin typeface="Arial" panose="020B0604020202020204" pitchFamily="34" charset="0"/>
            </a:endParaRPr>
          </a:p>
        </p:txBody>
      </p:sp>
      <p:sp>
        <p:nvSpPr>
          <p:cNvPr id="14" name="Textfeld 12"/>
          <p:cNvSpPr txBox="1">
            <a:spLocks noChangeArrowheads="1"/>
          </p:cNvSpPr>
          <p:nvPr/>
        </p:nvSpPr>
        <p:spPr bwMode="auto">
          <a:xfrm>
            <a:off x="6033542" y="2481581"/>
            <a:ext cx="1476375" cy="1143000"/>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Sensation seeking</a:t>
            </a:r>
            <a:endParaRPr kumimoji="0" lang="de-AT" altLang="de-DE"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Extraversion</a:t>
            </a:r>
            <a:endParaRPr kumimoji="0" lang="de-AT" altLang="de-DE"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Sensitiv für Belohnungen</a:t>
            </a:r>
            <a:endParaRPr kumimoji="0" lang="de-AT" altLang="de-DE"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Abhängig von Belohnungen</a:t>
            </a:r>
            <a:endParaRPr kumimoji="0" lang="de-AT" altLang="de-DE" sz="1800" b="0" i="0" u="none" strike="noStrike" cap="none" normalizeH="0" baseline="0">
              <a:ln>
                <a:noFill/>
              </a:ln>
              <a:solidFill>
                <a:schemeClr val="tx1"/>
              </a:solidFill>
              <a:effectLst/>
              <a:latin typeface="Arial" panose="020B0604020202020204" pitchFamily="34" charset="0"/>
            </a:endParaRPr>
          </a:p>
        </p:txBody>
      </p:sp>
      <p:sp>
        <p:nvSpPr>
          <p:cNvPr id="15" name="Textfeld 13"/>
          <p:cNvSpPr txBox="1">
            <a:spLocks noChangeArrowheads="1"/>
          </p:cNvSpPr>
          <p:nvPr/>
        </p:nvSpPr>
        <p:spPr bwMode="auto">
          <a:xfrm>
            <a:off x="4433342" y="3757931"/>
            <a:ext cx="1495425" cy="752475"/>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Anrufe</a:t>
            </a:r>
            <a:endParaRPr kumimoji="0" lang="de-AT" altLang="de-DE"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SMS, Instant Messaging</a:t>
            </a:r>
            <a:endParaRPr kumimoji="0" lang="de-AT" altLang="de-DE"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Emails</a:t>
            </a:r>
            <a:endParaRPr kumimoji="0" lang="de-AT" altLang="de-DE"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Soziale Netzwerke</a:t>
            </a:r>
            <a:endParaRPr kumimoji="0" lang="de-AT" altLang="de-DE"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Videospiel, Glücksspiel</a:t>
            </a:r>
            <a:endParaRPr kumimoji="0" lang="de-AT" altLang="de-DE" sz="1800" b="0" i="0" u="none" strike="noStrike" cap="none" normalizeH="0" baseline="0">
              <a:ln>
                <a:noFill/>
              </a:ln>
              <a:solidFill>
                <a:schemeClr val="tx1"/>
              </a:solidFill>
              <a:effectLst/>
              <a:latin typeface="Arial" panose="020B0604020202020204" pitchFamily="34" charset="0"/>
            </a:endParaRPr>
          </a:p>
        </p:txBody>
      </p:sp>
      <p:sp>
        <p:nvSpPr>
          <p:cNvPr id="16" name="Textfeld 14"/>
          <p:cNvSpPr txBox="1">
            <a:spLocks noChangeArrowheads="1"/>
          </p:cNvSpPr>
          <p:nvPr/>
        </p:nvSpPr>
        <p:spPr bwMode="auto">
          <a:xfrm>
            <a:off x="2747417" y="3776981"/>
            <a:ext cx="1533525" cy="733425"/>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Anrufe</a:t>
            </a:r>
            <a:endParaRPr kumimoji="0" lang="de-AT" altLang="de-DE"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SMS, Instand Messaging</a:t>
            </a:r>
            <a:endParaRPr kumimoji="0" lang="de-AT" altLang="de-DE"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Emails</a:t>
            </a:r>
            <a:endParaRPr kumimoji="0" lang="de-AT" altLang="de-DE"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Soziale Netzwerke	</a:t>
            </a:r>
            <a:endParaRPr kumimoji="0" lang="de-AT" altLang="de-DE" sz="1800" b="0" i="0" u="none" strike="noStrike" cap="none" normalizeH="0" baseline="0">
              <a:ln>
                <a:noFill/>
              </a:ln>
              <a:solidFill>
                <a:schemeClr val="tx1"/>
              </a:solidFill>
              <a:effectLst/>
              <a:latin typeface="Arial" panose="020B0604020202020204" pitchFamily="34" charset="0"/>
            </a:endParaRPr>
          </a:p>
        </p:txBody>
      </p:sp>
      <p:sp>
        <p:nvSpPr>
          <p:cNvPr id="17" name="Textfeld 15"/>
          <p:cNvSpPr txBox="1">
            <a:spLocks noChangeArrowheads="1"/>
          </p:cNvSpPr>
          <p:nvPr/>
        </p:nvSpPr>
        <p:spPr bwMode="auto">
          <a:xfrm>
            <a:off x="6062117" y="3757931"/>
            <a:ext cx="1466850" cy="752475"/>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Anrufe</a:t>
            </a:r>
            <a:endParaRPr kumimoji="0" lang="de-AT" altLang="de-DE"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SMS, MMS, Instant </a:t>
            </a:r>
            <a:b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Messaging</a:t>
            </a:r>
            <a:endParaRPr kumimoji="0" lang="de-AT" altLang="de-DE"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Emails</a:t>
            </a:r>
            <a:endParaRPr kumimoji="0" lang="de-AT" altLang="de-DE"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Soziale Netzwerke</a:t>
            </a:r>
            <a:endParaRPr kumimoji="0" lang="de-AT" altLang="de-DE" sz="1800" b="0" i="0" u="none" strike="noStrike" cap="none" normalizeH="0" baseline="0">
              <a:ln>
                <a:noFill/>
              </a:ln>
              <a:solidFill>
                <a:schemeClr val="tx1"/>
              </a:solidFill>
              <a:effectLst/>
              <a:latin typeface="Arial" panose="020B0604020202020204" pitchFamily="34" charset="0"/>
            </a:endParaRPr>
          </a:p>
        </p:txBody>
      </p:sp>
      <p:sp>
        <p:nvSpPr>
          <p:cNvPr id="18" name="Textfeld 16"/>
          <p:cNvSpPr txBox="1">
            <a:spLocks noChangeArrowheads="1"/>
          </p:cNvSpPr>
          <p:nvPr/>
        </p:nvSpPr>
        <p:spPr bwMode="auto">
          <a:xfrm>
            <a:off x="2859584" y="5813268"/>
            <a:ext cx="1485900" cy="885825"/>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Symptome der Abhängigkeit</a:t>
            </a:r>
            <a:endParaRPr kumimoji="0" lang="de-AT" altLang="de-DE"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Ständiges Rückversichern		</a:t>
            </a:r>
            <a:endParaRPr kumimoji="0" lang="de-AT" altLang="de-DE" sz="1800" b="0" i="0" u="none" strike="noStrike" cap="none" normalizeH="0" baseline="0">
              <a:ln>
                <a:noFill/>
              </a:ln>
              <a:solidFill>
                <a:schemeClr val="tx1"/>
              </a:solidFill>
              <a:effectLst/>
              <a:latin typeface="Arial" panose="020B0604020202020204" pitchFamily="34" charset="0"/>
            </a:endParaRPr>
          </a:p>
        </p:txBody>
      </p:sp>
      <p:sp>
        <p:nvSpPr>
          <p:cNvPr id="19" name="Textfeld 17"/>
          <p:cNvSpPr txBox="1">
            <a:spLocks noChangeArrowheads="1"/>
          </p:cNvSpPr>
          <p:nvPr/>
        </p:nvSpPr>
        <p:spPr bwMode="auto">
          <a:xfrm>
            <a:off x="4478834" y="5803743"/>
            <a:ext cx="1476375" cy="876300"/>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Verbotener </a:t>
            </a:r>
            <a:b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de-AT" altLang="de-DE" sz="800" b="0" i="0" u="none" strike="noStrike" cap="none" normalizeH="0" baseline="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Smartphonegebrauch</a:t>
            </a:r>
            <a:endParaRPr kumimoji="0" lang="de-AT" altLang="de-DE"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Verwendung in unpassender </a:t>
            </a:r>
            <a:b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Situation</a:t>
            </a:r>
            <a:endParaRPr kumimoji="0" lang="de-AT" altLang="de-DE"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Aggressives Verhalten durch </a:t>
            </a:r>
            <a:b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das Smartphone</a:t>
            </a:r>
            <a:endParaRPr kumimoji="0" lang="de-AT" altLang="de-DE" sz="1800" b="0" i="0" u="none" strike="noStrike" cap="none" normalizeH="0" baseline="0">
              <a:ln>
                <a:noFill/>
              </a:ln>
              <a:solidFill>
                <a:schemeClr val="tx1"/>
              </a:solidFill>
              <a:effectLst/>
              <a:latin typeface="Arial" panose="020B0604020202020204" pitchFamily="34" charset="0"/>
            </a:endParaRPr>
          </a:p>
        </p:txBody>
      </p:sp>
      <p:sp>
        <p:nvSpPr>
          <p:cNvPr id="20" name="Textfeld 18"/>
          <p:cNvSpPr txBox="1">
            <a:spLocks noChangeArrowheads="1"/>
          </p:cNvSpPr>
          <p:nvPr/>
        </p:nvSpPr>
        <p:spPr bwMode="auto">
          <a:xfrm>
            <a:off x="6126659" y="5803743"/>
            <a:ext cx="1476375" cy="876300"/>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Telefonieren während des </a:t>
            </a:r>
            <a:b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Autofahrens</a:t>
            </a:r>
            <a:endParaRPr kumimoji="0" lang="de-AT" altLang="de-DE"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de-AT" altLang="de-DE"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de-AT" altLang="de-DE" sz="800" b="0" i="0" u="none" strike="noStrike" cap="none" normalizeH="0" baseline="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Sexting</a:t>
            </a:r>
            <a:endParaRPr kumimoji="0" lang="de-AT" altLang="de-DE" sz="1800" b="0" i="0" u="none" strike="noStrike" cap="none" normalizeH="0" baseline="0">
              <a:ln>
                <a:noFill/>
              </a:ln>
              <a:solidFill>
                <a:schemeClr val="tx1"/>
              </a:solidFill>
              <a:effectLst/>
              <a:latin typeface="Arial" panose="020B0604020202020204" pitchFamily="34" charset="0"/>
            </a:endParaRPr>
          </a:p>
        </p:txBody>
      </p:sp>
      <p:sp>
        <p:nvSpPr>
          <p:cNvPr id="21" name="Abgerundetes Rechteck 19"/>
          <p:cNvSpPr>
            <a:spLocks noChangeArrowheads="1"/>
          </p:cNvSpPr>
          <p:nvPr/>
        </p:nvSpPr>
        <p:spPr bwMode="auto">
          <a:xfrm>
            <a:off x="2795042" y="4910456"/>
            <a:ext cx="1533525" cy="542925"/>
          </a:xfrm>
          <a:prstGeom prst="roundRect">
            <a:avLst>
              <a:gd name="adj" fmla="val 16667"/>
            </a:avLst>
          </a:prstGeom>
          <a:solidFill>
            <a:srgbClr val="FFFFFF"/>
          </a:solidFill>
          <a:ln w="12700">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de-AT" altLang="de-DE" sz="10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Abhängiges Verhaltensmuster	</a:t>
            </a:r>
            <a:endParaRPr kumimoji="0" lang="de-AT" altLang="de-DE" sz="1800" b="0" i="0" u="none" strike="noStrike" cap="none" normalizeH="0" baseline="0">
              <a:ln>
                <a:noFill/>
              </a:ln>
              <a:solidFill>
                <a:schemeClr val="tx1"/>
              </a:solidFill>
              <a:effectLst/>
              <a:latin typeface="Arial" panose="020B0604020202020204" pitchFamily="34" charset="0"/>
            </a:endParaRPr>
          </a:p>
        </p:txBody>
      </p:sp>
      <p:sp>
        <p:nvSpPr>
          <p:cNvPr id="22" name="Abgerundetes Rechteck 20"/>
          <p:cNvSpPr>
            <a:spLocks noChangeArrowheads="1"/>
          </p:cNvSpPr>
          <p:nvPr/>
        </p:nvSpPr>
        <p:spPr bwMode="auto">
          <a:xfrm>
            <a:off x="6081167" y="4919981"/>
            <a:ext cx="1504950" cy="533400"/>
          </a:xfrm>
          <a:prstGeom prst="roundRect">
            <a:avLst>
              <a:gd name="adj" fmla="val 16667"/>
            </a:avLst>
          </a:prstGeom>
          <a:solidFill>
            <a:srgbClr val="FFFFFF"/>
          </a:solidFill>
          <a:ln w="12700">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de-AT" altLang="de-DE" sz="10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Riskantes Verhaltensmuster</a:t>
            </a:r>
            <a:endParaRPr kumimoji="0" lang="de-AT" altLang="de-DE" sz="1800" b="0" i="0" u="none" strike="noStrike" cap="none" normalizeH="0" baseline="0">
              <a:ln>
                <a:noFill/>
              </a:ln>
              <a:solidFill>
                <a:schemeClr val="tx1"/>
              </a:solidFill>
              <a:effectLst/>
              <a:latin typeface="Arial" panose="020B0604020202020204" pitchFamily="34" charset="0"/>
            </a:endParaRPr>
          </a:p>
        </p:txBody>
      </p:sp>
      <p:sp>
        <p:nvSpPr>
          <p:cNvPr id="23" name="Abgerundetes Rechteck 21"/>
          <p:cNvSpPr>
            <a:spLocks noChangeArrowheads="1"/>
          </p:cNvSpPr>
          <p:nvPr/>
        </p:nvSpPr>
        <p:spPr bwMode="auto">
          <a:xfrm>
            <a:off x="4442867" y="4910456"/>
            <a:ext cx="1504950" cy="552450"/>
          </a:xfrm>
          <a:prstGeom prst="roundRect">
            <a:avLst>
              <a:gd name="adj" fmla="val 16667"/>
            </a:avLst>
          </a:prstGeom>
          <a:solidFill>
            <a:srgbClr val="FFFFFF"/>
          </a:solidFill>
          <a:ln w="12700">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de-AT" altLang="de-DE" sz="10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Antisoziales Verhaltensmuster	</a:t>
            </a:r>
            <a:endParaRPr kumimoji="0" lang="de-AT" altLang="de-DE" sz="1800" b="0" i="0" u="none" strike="noStrike" cap="none" normalizeH="0" baseline="0">
              <a:ln>
                <a:noFill/>
              </a:ln>
              <a:solidFill>
                <a:schemeClr val="tx1"/>
              </a:solidFill>
              <a:effectLst/>
              <a:latin typeface="Arial" panose="020B0604020202020204" pitchFamily="34" charset="0"/>
            </a:endParaRPr>
          </a:p>
        </p:txBody>
      </p:sp>
      <p:cxnSp>
        <p:nvCxnSpPr>
          <p:cNvPr id="24" name="Gerade Verbindung mit Pfeil 23"/>
          <p:cNvCxnSpPr/>
          <p:nvPr/>
        </p:nvCxnSpPr>
        <p:spPr>
          <a:xfrm flipH="1">
            <a:off x="3499932" y="5499231"/>
            <a:ext cx="1" cy="33369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5" name="Gerade Verbindung mit Pfeil 24"/>
          <p:cNvCxnSpPr/>
          <p:nvPr/>
        </p:nvCxnSpPr>
        <p:spPr>
          <a:xfrm flipH="1">
            <a:off x="5175061" y="5462906"/>
            <a:ext cx="2679" cy="34083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6" name="Gerade Verbindung mit Pfeil 25"/>
          <p:cNvCxnSpPr/>
          <p:nvPr/>
        </p:nvCxnSpPr>
        <p:spPr>
          <a:xfrm flipH="1">
            <a:off x="6804834" y="5486150"/>
            <a:ext cx="5541" cy="28891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7" name="Gerader Verbinder 26"/>
          <p:cNvCxnSpPr/>
          <p:nvPr/>
        </p:nvCxnSpPr>
        <p:spPr>
          <a:xfrm flipV="1">
            <a:off x="3773379" y="4667568"/>
            <a:ext cx="3021370" cy="748"/>
          </a:xfrm>
          <a:prstGeom prst="line">
            <a:avLst/>
          </a:prstGeom>
        </p:spPr>
        <p:style>
          <a:lnRef idx="1">
            <a:schemeClr val="dk1"/>
          </a:lnRef>
          <a:fillRef idx="0">
            <a:schemeClr val="dk1"/>
          </a:fillRef>
          <a:effectRef idx="0">
            <a:schemeClr val="dk1"/>
          </a:effectRef>
          <a:fontRef idx="minor">
            <a:schemeClr val="tx1"/>
          </a:fontRef>
        </p:style>
      </p:cxnSp>
      <p:sp>
        <p:nvSpPr>
          <p:cNvPr id="28" name="Pfeil nach rechts 27"/>
          <p:cNvSpPr/>
          <p:nvPr/>
        </p:nvSpPr>
        <p:spPr>
          <a:xfrm>
            <a:off x="2113210" y="3000693"/>
            <a:ext cx="586581" cy="257175"/>
          </a:xfrm>
          <a:prstGeom prst="rightArrow">
            <a:avLst/>
          </a:prstGeom>
          <a:solidFill>
            <a:srgbClr val="C00000"/>
          </a:solidFill>
          <a:ln>
            <a:solidFill>
              <a:srgbClr val="C00000"/>
            </a:solidFill>
          </a:ln>
        </p:spPr>
        <p:style>
          <a:lnRef idx="3">
            <a:schemeClr val="lt1"/>
          </a:lnRef>
          <a:fillRef idx="1">
            <a:schemeClr val="dk1"/>
          </a:fillRef>
          <a:effectRef idx="1">
            <a:schemeClr val="dk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cxnSp>
        <p:nvCxnSpPr>
          <p:cNvPr id="34" name="Gerade Verbindung mit Pfeil 33"/>
          <p:cNvCxnSpPr/>
          <p:nvPr/>
        </p:nvCxnSpPr>
        <p:spPr>
          <a:xfrm flipH="1">
            <a:off x="5157103" y="4510406"/>
            <a:ext cx="4901" cy="400050"/>
          </a:xfrm>
          <a:prstGeom prst="straightConnector1">
            <a:avLst/>
          </a:prstGeom>
          <a:noFill/>
          <a:ln w="6350" cap="flat" cmpd="sng" algn="ctr">
            <a:solidFill>
              <a:sysClr val="windowText" lastClr="000000"/>
            </a:solidFill>
            <a:prstDash val="solid"/>
            <a:miter lim="800000"/>
            <a:tailEnd type="triangle"/>
          </a:ln>
          <a:effectLst/>
        </p:spPr>
      </p:cxnSp>
      <p:cxnSp>
        <p:nvCxnSpPr>
          <p:cNvPr id="35" name="Gerade Verbindung mit Pfeil 34"/>
          <p:cNvCxnSpPr/>
          <p:nvPr/>
        </p:nvCxnSpPr>
        <p:spPr>
          <a:xfrm>
            <a:off x="3773379" y="4667568"/>
            <a:ext cx="0" cy="242888"/>
          </a:xfrm>
          <a:prstGeom prst="straightConnector1">
            <a:avLst/>
          </a:prstGeom>
          <a:noFill/>
          <a:ln w="6350" cap="flat" cmpd="sng" algn="ctr">
            <a:solidFill>
              <a:sysClr val="windowText" lastClr="000000"/>
            </a:solidFill>
            <a:prstDash val="solid"/>
            <a:miter lim="800000"/>
            <a:tailEnd type="triangle"/>
          </a:ln>
          <a:effectLst/>
        </p:spPr>
      </p:cxnSp>
      <p:cxnSp>
        <p:nvCxnSpPr>
          <p:cNvPr id="36" name="Gerader Verbinder 35"/>
          <p:cNvCxnSpPr/>
          <p:nvPr/>
        </p:nvCxnSpPr>
        <p:spPr>
          <a:xfrm>
            <a:off x="4258717" y="4077018"/>
            <a:ext cx="0" cy="133350"/>
          </a:xfrm>
          <a:prstGeom prst="line">
            <a:avLst/>
          </a:prstGeom>
        </p:spPr>
        <p:style>
          <a:lnRef idx="1">
            <a:schemeClr val="dk1"/>
          </a:lnRef>
          <a:fillRef idx="0">
            <a:schemeClr val="dk1"/>
          </a:fillRef>
          <a:effectRef idx="0">
            <a:schemeClr val="dk1"/>
          </a:effectRef>
          <a:fontRef idx="minor">
            <a:schemeClr val="tx1"/>
          </a:fontRef>
        </p:style>
      </p:cxnSp>
      <p:cxnSp>
        <p:nvCxnSpPr>
          <p:cNvPr id="37" name="Gerader Verbinder 36"/>
          <p:cNvCxnSpPr/>
          <p:nvPr/>
        </p:nvCxnSpPr>
        <p:spPr>
          <a:xfrm>
            <a:off x="6768961" y="3624581"/>
            <a:ext cx="0" cy="133350"/>
          </a:xfrm>
          <a:prstGeom prst="line">
            <a:avLst/>
          </a:prstGeom>
        </p:spPr>
        <p:style>
          <a:lnRef idx="1">
            <a:schemeClr val="dk1"/>
          </a:lnRef>
          <a:fillRef idx="0">
            <a:schemeClr val="dk1"/>
          </a:fillRef>
          <a:effectRef idx="0">
            <a:schemeClr val="dk1"/>
          </a:effectRef>
          <a:fontRef idx="minor">
            <a:schemeClr val="tx1"/>
          </a:fontRef>
        </p:style>
      </p:cxnSp>
      <p:cxnSp>
        <p:nvCxnSpPr>
          <p:cNvPr id="38" name="Gerader Verbinder 37"/>
          <p:cNvCxnSpPr/>
          <p:nvPr/>
        </p:nvCxnSpPr>
        <p:spPr>
          <a:xfrm>
            <a:off x="3499933" y="1695768"/>
            <a:ext cx="0" cy="133350"/>
          </a:xfrm>
          <a:prstGeom prst="line">
            <a:avLst/>
          </a:prstGeom>
          <a:noFill/>
          <a:ln w="22225" cap="flat" cmpd="sng" algn="ctr">
            <a:solidFill>
              <a:srgbClr val="C00000"/>
            </a:solidFill>
            <a:prstDash val="solid"/>
            <a:miter lim="800000"/>
          </a:ln>
          <a:effectLst/>
        </p:spPr>
      </p:cxnSp>
      <p:cxnSp>
        <p:nvCxnSpPr>
          <p:cNvPr id="40" name="Gerader Verbinder 39"/>
          <p:cNvCxnSpPr/>
          <p:nvPr/>
        </p:nvCxnSpPr>
        <p:spPr>
          <a:xfrm>
            <a:off x="7525792" y="4077018"/>
            <a:ext cx="0" cy="133350"/>
          </a:xfrm>
          <a:prstGeom prst="line">
            <a:avLst/>
          </a:prstGeom>
        </p:spPr>
        <p:style>
          <a:lnRef idx="1">
            <a:schemeClr val="dk1"/>
          </a:lnRef>
          <a:fillRef idx="0">
            <a:schemeClr val="dk1"/>
          </a:fillRef>
          <a:effectRef idx="0">
            <a:schemeClr val="dk1"/>
          </a:effectRef>
          <a:fontRef idx="minor">
            <a:schemeClr val="tx1"/>
          </a:fontRef>
        </p:style>
      </p:cxnSp>
      <p:sp>
        <p:nvSpPr>
          <p:cNvPr id="47" name="Rectangle 44"/>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sp>
        <p:nvSpPr>
          <p:cNvPr id="48" name="Rectangle 65"/>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cxnSp>
        <p:nvCxnSpPr>
          <p:cNvPr id="51" name="Gerade Verbindung mit Pfeil 50"/>
          <p:cNvCxnSpPr/>
          <p:nvPr/>
        </p:nvCxnSpPr>
        <p:spPr>
          <a:xfrm flipH="1">
            <a:off x="3499932" y="4538981"/>
            <a:ext cx="4903" cy="371475"/>
          </a:xfrm>
          <a:prstGeom prst="straightConnector1">
            <a:avLst/>
          </a:prstGeom>
          <a:noFill/>
          <a:ln w="6350" cap="flat" cmpd="sng" algn="ctr">
            <a:solidFill>
              <a:sysClr val="windowText" lastClr="000000"/>
            </a:solidFill>
            <a:prstDash val="solid"/>
            <a:miter lim="800000"/>
            <a:tailEnd type="triangle"/>
          </a:ln>
          <a:effectLst/>
        </p:spPr>
      </p:cxnSp>
      <p:cxnSp>
        <p:nvCxnSpPr>
          <p:cNvPr id="52" name="Gerade Verbindung mit Pfeil 51"/>
          <p:cNvCxnSpPr/>
          <p:nvPr/>
        </p:nvCxnSpPr>
        <p:spPr>
          <a:xfrm flipH="1">
            <a:off x="6804834" y="4510406"/>
            <a:ext cx="4901" cy="400050"/>
          </a:xfrm>
          <a:prstGeom prst="straightConnector1">
            <a:avLst/>
          </a:prstGeom>
          <a:noFill/>
          <a:ln w="6350" cap="flat" cmpd="sng" algn="ctr">
            <a:solidFill>
              <a:sysClr val="windowText" lastClr="000000"/>
            </a:solidFill>
            <a:prstDash val="solid"/>
            <a:miter lim="800000"/>
            <a:tailEnd type="triangle"/>
          </a:ln>
          <a:effectLst/>
        </p:spPr>
      </p:cxnSp>
      <p:cxnSp>
        <p:nvCxnSpPr>
          <p:cNvPr id="64" name="Gerader Verbinder 63"/>
          <p:cNvCxnSpPr/>
          <p:nvPr/>
        </p:nvCxnSpPr>
        <p:spPr>
          <a:xfrm>
            <a:off x="5177740" y="3643631"/>
            <a:ext cx="0" cy="133350"/>
          </a:xfrm>
          <a:prstGeom prst="line">
            <a:avLst/>
          </a:prstGeom>
        </p:spPr>
        <p:style>
          <a:lnRef idx="1">
            <a:schemeClr val="dk1"/>
          </a:lnRef>
          <a:fillRef idx="0">
            <a:schemeClr val="dk1"/>
          </a:fillRef>
          <a:effectRef idx="0">
            <a:schemeClr val="dk1"/>
          </a:effectRef>
          <a:fontRef idx="minor">
            <a:schemeClr val="tx1"/>
          </a:fontRef>
        </p:style>
      </p:cxnSp>
      <p:cxnSp>
        <p:nvCxnSpPr>
          <p:cNvPr id="65" name="Gerader Verbinder 64"/>
          <p:cNvCxnSpPr/>
          <p:nvPr/>
        </p:nvCxnSpPr>
        <p:spPr>
          <a:xfrm>
            <a:off x="3499933" y="3643631"/>
            <a:ext cx="0" cy="133350"/>
          </a:xfrm>
          <a:prstGeom prst="line">
            <a:avLst/>
          </a:prstGeom>
        </p:spPr>
        <p:style>
          <a:lnRef idx="1">
            <a:schemeClr val="dk1"/>
          </a:lnRef>
          <a:fillRef idx="0">
            <a:schemeClr val="dk1"/>
          </a:fillRef>
          <a:effectRef idx="0">
            <a:schemeClr val="dk1"/>
          </a:effectRef>
          <a:fontRef idx="minor">
            <a:schemeClr val="tx1"/>
          </a:fontRef>
        </p:style>
      </p:cxnSp>
      <p:cxnSp>
        <p:nvCxnSpPr>
          <p:cNvPr id="66" name="Gerader Verbinder 65"/>
          <p:cNvCxnSpPr/>
          <p:nvPr/>
        </p:nvCxnSpPr>
        <p:spPr>
          <a:xfrm>
            <a:off x="6676429" y="2348231"/>
            <a:ext cx="0" cy="133350"/>
          </a:xfrm>
          <a:prstGeom prst="line">
            <a:avLst/>
          </a:prstGeom>
          <a:ln w="22225">
            <a:solidFill>
              <a:srgbClr val="C00000"/>
            </a:solidFill>
          </a:ln>
        </p:spPr>
        <p:style>
          <a:lnRef idx="1">
            <a:schemeClr val="dk1"/>
          </a:lnRef>
          <a:fillRef idx="0">
            <a:schemeClr val="dk1"/>
          </a:fillRef>
          <a:effectRef idx="0">
            <a:schemeClr val="dk1"/>
          </a:effectRef>
          <a:fontRef idx="minor">
            <a:schemeClr val="tx1"/>
          </a:fontRef>
        </p:style>
      </p:cxnSp>
      <p:cxnSp>
        <p:nvCxnSpPr>
          <p:cNvPr id="67" name="Gerader Verbinder 66"/>
          <p:cNvCxnSpPr/>
          <p:nvPr/>
        </p:nvCxnSpPr>
        <p:spPr>
          <a:xfrm>
            <a:off x="5133429" y="2358392"/>
            <a:ext cx="0" cy="133350"/>
          </a:xfrm>
          <a:prstGeom prst="line">
            <a:avLst/>
          </a:prstGeom>
          <a:ln w="22225">
            <a:solidFill>
              <a:srgbClr val="C00000"/>
            </a:solidFill>
          </a:ln>
        </p:spPr>
        <p:style>
          <a:lnRef idx="1">
            <a:schemeClr val="dk1"/>
          </a:lnRef>
          <a:fillRef idx="0">
            <a:schemeClr val="dk1"/>
          </a:fillRef>
          <a:effectRef idx="0">
            <a:schemeClr val="dk1"/>
          </a:effectRef>
          <a:fontRef idx="minor">
            <a:schemeClr val="tx1"/>
          </a:fontRef>
        </p:style>
      </p:cxnSp>
      <p:cxnSp>
        <p:nvCxnSpPr>
          <p:cNvPr id="68" name="Gerader Verbinder 67"/>
          <p:cNvCxnSpPr/>
          <p:nvPr/>
        </p:nvCxnSpPr>
        <p:spPr>
          <a:xfrm>
            <a:off x="3499933" y="2357756"/>
            <a:ext cx="0" cy="124461"/>
          </a:xfrm>
          <a:prstGeom prst="line">
            <a:avLst/>
          </a:prstGeom>
          <a:ln w="22225">
            <a:solidFill>
              <a:srgbClr val="C00000"/>
            </a:solidFill>
          </a:ln>
        </p:spPr>
        <p:style>
          <a:lnRef idx="1">
            <a:schemeClr val="dk1"/>
          </a:lnRef>
          <a:fillRef idx="0">
            <a:schemeClr val="dk1"/>
          </a:fillRef>
          <a:effectRef idx="0">
            <a:schemeClr val="dk1"/>
          </a:effectRef>
          <a:fontRef idx="minor">
            <a:schemeClr val="tx1"/>
          </a:fontRef>
        </p:style>
      </p:cxnSp>
      <p:cxnSp>
        <p:nvCxnSpPr>
          <p:cNvPr id="70" name="Gerader Verbinder 69"/>
          <p:cNvCxnSpPr/>
          <p:nvPr/>
        </p:nvCxnSpPr>
        <p:spPr>
          <a:xfrm>
            <a:off x="5123854" y="1696404"/>
            <a:ext cx="0" cy="133350"/>
          </a:xfrm>
          <a:prstGeom prst="line">
            <a:avLst/>
          </a:prstGeom>
          <a:ln w="22225">
            <a:solidFill>
              <a:srgbClr val="C00000"/>
            </a:solidFill>
          </a:ln>
        </p:spPr>
        <p:style>
          <a:lnRef idx="1">
            <a:schemeClr val="dk1"/>
          </a:lnRef>
          <a:fillRef idx="0">
            <a:schemeClr val="dk1"/>
          </a:fillRef>
          <a:effectRef idx="0">
            <a:schemeClr val="dk1"/>
          </a:effectRef>
          <a:fontRef idx="minor">
            <a:schemeClr val="tx1"/>
          </a:fontRef>
        </p:style>
      </p:cxnSp>
      <p:cxnSp>
        <p:nvCxnSpPr>
          <p:cNvPr id="71" name="Gerader Verbinder 70"/>
          <p:cNvCxnSpPr/>
          <p:nvPr/>
        </p:nvCxnSpPr>
        <p:spPr>
          <a:xfrm>
            <a:off x="6685358" y="1695768"/>
            <a:ext cx="0" cy="133350"/>
          </a:xfrm>
          <a:prstGeom prst="line">
            <a:avLst/>
          </a:prstGeom>
          <a:ln w="22225">
            <a:solidFill>
              <a:srgbClr val="C00000"/>
            </a:solidFill>
          </a:ln>
        </p:spPr>
        <p:style>
          <a:lnRef idx="1">
            <a:schemeClr val="dk1"/>
          </a:lnRef>
          <a:fillRef idx="0">
            <a:schemeClr val="dk1"/>
          </a:fillRef>
          <a:effectRef idx="0">
            <a:schemeClr val="dk1"/>
          </a:effectRef>
          <a:fontRef idx="minor">
            <a:schemeClr val="tx1"/>
          </a:fontRef>
        </p:style>
      </p:cxnSp>
      <p:sp>
        <p:nvSpPr>
          <p:cNvPr id="73" name="Pfeil nach rechts 72"/>
          <p:cNvSpPr/>
          <p:nvPr/>
        </p:nvSpPr>
        <p:spPr>
          <a:xfrm>
            <a:off x="2094161" y="4015105"/>
            <a:ext cx="586581" cy="257175"/>
          </a:xfrm>
          <a:prstGeom prst="rightArrow">
            <a:avLst/>
          </a:prstGeom>
          <a:solidFill>
            <a:srgbClr val="C00000"/>
          </a:solidFill>
          <a:ln>
            <a:solidFill>
              <a:srgbClr val="C00000"/>
            </a:solidFill>
          </a:ln>
        </p:spPr>
        <p:style>
          <a:lnRef idx="3">
            <a:schemeClr val="lt1"/>
          </a:lnRef>
          <a:fillRef idx="1">
            <a:schemeClr val="dk1"/>
          </a:fillRef>
          <a:effectRef idx="1">
            <a:schemeClr val="dk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74" name="Pfeil nach rechts 73"/>
          <p:cNvSpPr/>
          <p:nvPr/>
        </p:nvSpPr>
        <p:spPr>
          <a:xfrm>
            <a:off x="2094160" y="5062418"/>
            <a:ext cx="586581" cy="257175"/>
          </a:xfrm>
          <a:prstGeom prst="rightArrow">
            <a:avLst/>
          </a:prstGeom>
          <a:solidFill>
            <a:srgbClr val="C00000"/>
          </a:solidFill>
          <a:ln>
            <a:solidFill>
              <a:srgbClr val="C00000"/>
            </a:solidFill>
          </a:ln>
        </p:spPr>
        <p:style>
          <a:lnRef idx="3">
            <a:schemeClr val="lt1"/>
          </a:lnRef>
          <a:fillRef idx="1">
            <a:schemeClr val="dk1"/>
          </a:fillRef>
          <a:effectRef idx="1">
            <a:schemeClr val="dk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75" name="Pfeil nach rechts 74"/>
          <p:cNvSpPr/>
          <p:nvPr/>
        </p:nvSpPr>
        <p:spPr>
          <a:xfrm>
            <a:off x="2113210" y="6167954"/>
            <a:ext cx="586581" cy="257175"/>
          </a:xfrm>
          <a:prstGeom prst="rightArrow">
            <a:avLst/>
          </a:prstGeom>
          <a:solidFill>
            <a:srgbClr val="C00000"/>
          </a:solidFill>
          <a:ln>
            <a:solidFill>
              <a:srgbClr val="C00000"/>
            </a:solidFill>
          </a:ln>
        </p:spPr>
        <p:style>
          <a:lnRef idx="3">
            <a:schemeClr val="lt1"/>
          </a:lnRef>
          <a:fillRef idx="1">
            <a:schemeClr val="dk1"/>
          </a:fillRef>
          <a:effectRef idx="1">
            <a:schemeClr val="dk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76" name="Rechteck 75"/>
          <p:cNvSpPr/>
          <p:nvPr/>
        </p:nvSpPr>
        <p:spPr>
          <a:xfrm>
            <a:off x="327461" y="638821"/>
            <a:ext cx="3445918" cy="261610"/>
          </a:xfrm>
          <a:prstGeom prst="rect">
            <a:avLst/>
          </a:prstGeom>
        </p:spPr>
        <p:txBody>
          <a:bodyPr wrap="square">
            <a:spAutoFit/>
          </a:bodyPr>
          <a:lstStyle/>
          <a:p>
            <a:r>
              <a:rPr lang="de-DE" sz="1100"/>
              <a:t>Billigung et al., 2015 </a:t>
            </a:r>
            <a:r>
              <a:rPr lang="de-DE" sz="1100" err="1"/>
              <a:t>Curr</a:t>
            </a:r>
            <a:r>
              <a:rPr lang="de-DE" sz="1100"/>
              <a:t> </a:t>
            </a:r>
            <a:r>
              <a:rPr lang="de-DE" sz="1100" err="1"/>
              <a:t>Addict</a:t>
            </a:r>
            <a:r>
              <a:rPr lang="de-DE" sz="1100"/>
              <a:t> Rep (2015) 2:156–162</a:t>
            </a:r>
          </a:p>
        </p:txBody>
      </p:sp>
    </p:spTree>
    <p:extLst>
      <p:ext uri="{BB962C8B-B14F-4D97-AF65-F5344CB8AC3E}">
        <p14:creationId xmlns:p14="http://schemas.microsoft.com/office/powerpoint/2010/main" val="42351535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Titel 1"/>
          <p:cNvSpPr>
            <a:spLocks noGrp="1"/>
          </p:cNvSpPr>
          <p:nvPr>
            <p:ph type="title"/>
          </p:nvPr>
        </p:nvSpPr>
        <p:spPr>
          <a:xfrm>
            <a:off x="251520" y="332656"/>
            <a:ext cx="7772400" cy="1143000"/>
          </a:xfrm>
        </p:spPr>
        <p:txBody>
          <a:bodyPr/>
          <a:lstStyle/>
          <a:p>
            <a:pPr algn="l"/>
            <a:r>
              <a:rPr lang="de-DE" altLang="de-DE"/>
              <a:t>Soziale Netzwerke (SNS)</a:t>
            </a:r>
          </a:p>
        </p:txBody>
      </p:sp>
      <p:pic>
        <p:nvPicPr>
          <p:cNvPr id="7" name="Inhaltsplatzhalter 6"/>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555776" y="1482899"/>
            <a:ext cx="4032448" cy="5114145"/>
          </a:xfrm>
        </p:spPr>
      </p:pic>
    </p:spTree>
    <p:extLst>
      <p:ext uri="{BB962C8B-B14F-4D97-AF65-F5344CB8AC3E}">
        <p14:creationId xmlns:p14="http://schemas.microsoft.com/office/powerpoint/2010/main" val="1056503779"/>
      </p:ext>
    </p:extLst>
  </p:cSld>
  <p:clrMapOvr>
    <a:masterClrMapping/>
  </p:clrMapOvr>
  <p:transition spd="med">
    <p:wipe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lgn="l"/>
            <a:r>
              <a:rPr lang="de-DE" sz="3959">
                <a:solidFill>
                  <a:srgbClr val="C00000"/>
                </a:solidFill>
              </a:rPr>
              <a:t>Soziale Netzwerke</a:t>
            </a:r>
          </a:p>
        </p:txBody>
      </p:sp>
      <p:sp>
        <p:nvSpPr>
          <p:cNvPr id="3" name="Inhaltsplatzhalter 2"/>
          <p:cNvSpPr>
            <a:spLocks noGrp="1"/>
          </p:cNvSpPr>
          <p:nvPr>
            <p:ph idx="1"/>
          </p:nvPr>
        </p:nvSpPr>
        <p:spPr/>
        <p:txBody>
          <a:bodyPr/>
          <a:lstStyle/>
          <a:p>
            <a:r>
              <a:rPr lang="de-DE"/>
              <a:t>Das Vorgaukeln der „perfekten Welt“ sorgt bei vielen Usern für negative Emotionen.</a:t>
            </a:r>
          </a:p>
          <a:p>
            <a:r>
              <a:rPr lang="de-DE"/>
              <a:t>Song et al. (2014): insbesondere reagieren einsame und sozial zurückgezogene Personen vermehrt mit Facebook-Nutzung</a:t>
            </a:r>
          </a:p>
          <a:p>
            <a:endParaRPr lang="de-DE"/>
          </a:p>
        </p:txBody>
      </p:sp>
      <p:sp>
        <p:nvSpPr>
          <p:cNvPr id="4" name="Pfeil nach rechts 3"/>
          <p:cNvSpPr/>
          <p:nvPr/>
        </p:nvSpPr>
        <p:spPr>
          <a:xfrm>
            <a:off x="1238765" y="5229200"/>
            <a:ext cx="648072" cy="4320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 name="Textfeld 4"/>
          <p:cNvSpPr txBox="1"/>
          <p:nvPr/>
        </p:nvSpPr>
        <p:spPr>
          <a:xfrm>
            <a:off x="2439802" y="4845059"/>
            <a:ext cx="5328592" cy="1569660"/>
          </a:xfrm>
          <a:prstGeom prst="rect">
            <a:avLst/>
          </a:prstGeom>
          <a:noFill/>
        </p:spPr>
        <p:txBody>
          <a:bodyPr wrap="square" rtlCol="0">
            <a:spAutoFit/>
          </a:bodyPr>
          <a:lstStyle/>
          <a:p>
            <a:r>
              <a:rPr lang="de-DE"/>
              <a:t>Diskrepanz zwischen dem eigenen Leben und dem geschönten tollen Leben der anderen führt zur Depression (soziale Vergleiche, </a:t>
            </a:r>
            <a:r>
              <a:rPr lang="de-DE" err="1"/>
              <a:t>Steers</a:t>
            </a:r>
            <a:r>
              <a:rPr lang="de-DE"/>
              <a:t> et al.)</a:t>
            </a:r>
          </a:p>
        </p:txBody>
      </p:sp>
    </p:spTree>
    <p:extLst>
      <p:ext uri="{BB962C8B-B14F-4D97-AF65-F5344CB8AC3E}">
        <p14:creationId xmlns:p14="http://schemas.microsoft.com/office/powerpoint/2010/main" val="125631199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el 1"/>
          <p:cNvSpPr>
            <a:spLocks noGrp="1"/>
          </p:cNvSpPr>
          <p:nvPr>
            <p:ph type="title"/>
          </p:nvPr>
        </p:nvSpPr>
        <p:spPr>
          <a:xfrm>
            <a:off x="107504" y="548680"/>
            <a:ext cx="7303840" cy="1008087"/>
          </a:xfrm>
        </p:spPr>
        <p:txBody>
          <a:bodyPr/>
          <a:lstStyle/>
          <a:p>
            <a:pPr algn="l"/>
            <a:r>
              <a:rPr lang="de-DE" altLang="de-DE" sz="4000">
                <a:solidFill>
                  <a:srgbClr val="C00000"/>
                </a:solidFill>
              </a:rPr>
              <a:t>Facebook statt Face </a:t>
            </a:r>
            <a:r>
              <a:rPr lang="de-DE" altLang="de-DE" sz="4000" err="1">
                <a:solidFill>
                  <a:srgbClr val="C00000"/>
                </a:solidFill>
              </a:rPr>
              <a:t>to</a:t>
            </a:r>
            <a:r>
              <a:rPr lang="de-DE" altLang="de-DE" sz="4000">
                <a:solidFill>
                  <a:srgbClr val="C00000"/>
                </a:solidFill>
              </a:rPr>
              <a:t> Face</a:t>
            </a:r>
          </a:p>
        </p:txBody>
      </p:sp>
      <p:sp>
        <p:nvSpPr>
          <p:cNvPr id="3" name="Inhaltsplatzhalter 2"/>
          <p:cNvSpPr>
            <a:spLocks noGrp="1"/>
          </p:cNvSpPr>
          <p:nvPr>
            <p:ph idx="1"/>
          </p:nvPr>
        </p:nvSpPr>
        <p:spPr>
          <a:xfrm>
            <a:off x="685800" y="1916113"/>
            <a:ext cx="7772400" cy="4179887"/>
          </a:xfrm>
        </p:spPr>
        <p:txBody>
          <a:bodyPr>
            <a:normAutofit fontScale="92500" lnSpcReduction="10000"/>
          </a:bodyPr>
          <a:lstStyle/>
          <a:p>
            <a:r>
              <a:rPr lang="de-DE" altLang="de-DE" sz="2800"/>
              <a:t>Jeder 5. Schüler wurde im Internet direkt bedroht oder beleidigt   =&gt; „</a:t>
            </a:r>
            <a:r>
              <a:rPr lang="de-DE" altLang="de-DE" sz="2800" err="1"/>
              <a:t>Cyber</a:t>
            </a:r>
            <a:r>
              <a:rPr lang="de-DE" altLang="de-DE" sz="2800"/>
              <a:t> -Mobbing“</a:t>
            </a:r>
          </a:p>
          <a:p>
            <a:r>
              <a:rPr lang="de-DE" altLang="de-DE" sz="2800"/>
              <a:t>Diejenigen, die mehr direkt miteinander sprechen, sind in ihren sozialen Beziehungen erfolgreicher</a:t>
            </a:r>
          </a:p>
          <a:p>
            <a:r>
              <a:rPr lang="de-DE" altLang="de-DE" sz="2800"/>
              <a:t>Positive Gefühle vor allem durch persönliche Freunde in der realen Welt</a:t>
            </a:r>
          </a:p>
          <a:p>
            <a:r>
              <a:rPr lang="de-DE" altLang="de-DE" sz="2800" i="1">
                <a:solidFill>
                  <a:srgbClr val="C00000"/>
                </a:solidFill>
              </a:rPr>
              <a:t>Erwachsene: </a:t>
            </a:r>
            <a:r>
              <a:rPr lang="de-DE" altLang="de-DE" sz="2800"/>
              <a:t>Wer viele online-Freunde hat, hat auch viele reale</a:t>
            </a:r>
          </a:p>
          <a:p>
            <a:r>
              <a:rPr lang="de-DE" altLang="de-DE" sz="2800" i="1">
                <a:solidFill>
                  <a:srgbClr val="C00000"/>
                </a:solidFill>
              </a:rPr>
              <a:t>10-12 jährige Mädchen: </a:t>
            </a:r>
            <a:r>
              <a:rPr lang="de-DE" altLang="de-DE" sz="2800"/>
              <a:t>Wer viele Freundinnen online hat, hat wenig reale</a:t>
            </a:r>
          </a:p>
          <a:p>
            <a:pPr>
              <a:buFontTx/>
              <a:buNone/>
            </a:pPr>
            <a:endParaRPr lang="de-DE" altLang="de-DE" sz="2800"/>
          </a:p>
          <a:p>
            <a:endParaRPr lang="de-DE" altLang="de-DE"/>
          </a:p>
        </p:txBody>
      </p:sp>
      <p:sp>
        <p:nvSpPr>
          <p:cNvPr id="4" name="Textfeld 3"/>
          <p:cNvSpPr txBox="1"/>
          <p:nvPr/>
        </p:nvSpPr>
        <p:spPr>
          <a:xfrm>
            <a:off x="6084168" y="5726668"/>
            <a:ext cx="2232248" cy="369332"/>
          </a:xfrm>
          <a:prstGeom prst="rect">
            <a:avLst/>
          </a:prstGeom>
          <a:noFill/>
        </p:spPr>
        <p:txBody>
          <a:bodyPr wrap="square" rtlCol="0">
            <a:spAutoFit/>
          </a:bodyPr>
          <a:lstStyle/>
          <a:p>
            <a:r>
              <a:rPr lang="de-AT" sz="1800"/>
              <a:t>(nach Mader, 2014)</a:t>
            </a:r>
          </a:p>
        </p:txBody>
      </p:sp>
    </p:spTree>
    <p:extLst>
      <p:ext uri="{BB962C8B-B14F-4D97-AF65-F5344CB8AC3E}">
        <p14:creationId xmlns:p14="http://schemas.microsoft.com/office/powerpoint/2010/main" val="4456200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84584" y="404664"/>
            <a:ext cx="7772400" cy="1143000"/>
          </a:xfrm>
        </p:spPr>
        <p:txBody>
          <a:bodyPr/>
          <a:lstStyle/>
          <a:p>
            <a:r>
              <a:rPr lang="de-AT">
                <a:solidFill>
                  <a:srgbClr val="C00000"/>
                </a:solidFill>
              </a:rPr>
              <a:t>Risikoverhalten im Netz </a:t>
            </a:r>
            <a:br>
              <a:rPr lang="de-AT">
                <a:solidFill>
                  <a:srgbClr val="C00000"/>
                </a:solidFill>
              </a:rPr>
            </a:br>
            <a:r>
              <a:rPr lang="de-AT" sz="3200">
                <a:solidFill>
                  <a:srgbClr val="C00000"/>
                </a:solidFill>
              </a:rPr>
              <a:t>(High </a:t>
            </a:r>
            <a:r>
              <a:rPr lang="de-AT" sz="3200" err="1">
                <a:solidFill>
                  <a:srgbClr val="C00000"/>
                </a:solidFill>
              </a:rPr>
              <a:t>risk</a:t>
            </a:r>
            <a:r>
              <a:rPr lang="de-AT" sz="3200">
                <a:solidFill>
                  <a:srgbClr val="C00000"/>
                </a:solidFill>
              </a:rPr>
              <a:t> </a:t>
            </a:r>
            <a:r>
              <a:rPr lang="de-AT" sz="3200" err="1">
                <a:solidFill>
                  <a:srgbClr val="C00000"/>
                </a:solidFill>
              </a:rPr>
              <a:t>behaviour</a:t>
            </a:r>
            <a:r>
              <a:rPr lang="de-AT" sz="3200">
                <a:solidFill>
                  <a:srgbClr val="C00000"/>
                </a:solidFill>
              </a:rPr>
              <a:t>)</a:t>
            </a:r>
          </a:p>
        </p:txBody>
      </p:sp>
      <p:sp>
        <p:nvSpPr>
          <p:cNvPr id="3" name="Inhaltsplatzhalter 2"/>
          <p:cNvSpPr>
            <a:spLocks noGrp="1"/>
          </p:cNvSpPr>
          <p:nvPr>
            <p:ph idx="1"/>
          </p:nvPr>
        </p:nvSpPr>
        <p:spPr/>
        <p:txBody>
          <a:bodyPr>
            <a:normAutofit fontScale="77500" lnSpcReduction="20000"/>
          </a:bodyPr>
          <a:lstStyle/>
          <a:p>
            <a:r>
              <a:rPr lang="de-AT" sz="2400"/>
              <a:t>Cyber-</a:t>
            </a:r>
            <a:r>
              <a:rPr lang="de-AT" sz="2400" err="1"/>
              <a:t>Grooming</a:t>
            </a:r>
            <a:r>
              <a:rPr lang="de-AT" sz="2400"/>
              <a:t> (Internet-Anbahnung) </a:t>
            </a:r>
            <a:r>
              <a:rPr lang="de-AT" sz="2400" baseline="30000"/>
              <a:t>1</a:t>
            </a:r>
          </a:p>
          <a:p>
            <a:pPr lvl="1"/>
            <a:r>
              <a:rPr lang="de-AT"/>
              <a:t>63% kommunizieren mit Fremden</a:t>
            </a:r>
          </a:p>
          <a:p>
            <a:pPr lvl="1"/>
            <a:r>
              <a:rPr lang="de-AT"/>
              <a:t>45% treffen ihre Kontaktpersonen in der </a:t>
            </a:r>
            <a:r>
              <a:rPr lang="de-AT" err="1"/>
              <a:t>Realwelt</a:t>
            </a:r>
            <a:endParaRPr lang="de-AT"/>
          </a:p>
          <a:p>
            <a:r>
              <a:rPr lang="de-AT" sz="2400"/>
              <a:t>Betrachten nicht altersgerechter sexueller Inhalte im Netz </a:t>
            </a:r>
            <a:r>
              <a:rPr lang="de-AT" sz="2400" baseline="30000"/>
              <a:t>1</a:t>
            </a:r>
            <a:r>
              <a:rPr lang="de-AT" sz="2400"/>
              <a:t> </a:t>
            </a:r>
          </a:p>
          <a:p>
            <a:pPr lvl="1"/>
            <a:r>
              <a:rPr lang="de-AT"/>
              <a:t>60% der Jugendlichen werden mit sexuellen Inhalten konfrontiert</a:t>
            </a:r>
          </a:p>
          <a:p>
            <a:pPr lvl="1"/>
            <a:r>
              <a:rPr lang="de-AT"/>
              <a:t>33% erleben das als belastend</a:t>
            </a:r>
          </a:p>
          <a:p>
            <a:r>
              <a:rPr lang="de-AT" sz="2400"/>
              <a:t>Cybermobbing/ </a:t>
            </a:r>
            <a:r>
              <a:rPr lang="de-AT" sz="2400" err="1"/>
              <a:t>Cyberbullying</a:t>
            </a:r>
            <a:r>
              <a:rPr lang="de-AT" sz="2400"/>
              <a:t>/ Cyber-Stalking </a:t>
            </a:r>
            <a:r>
              <a:rPr lang="de-AT" sz="2400" baseline="30000"/>
              <a:t>1</a:t>
            </a:r>
          </a:p>
          <a:p>
            <a:pPr lvl="1"/>
            <a:r>
              <a:rPr lang="de-AT"/>
              <a:t>11% aller Jugendlichen haben diesbezüglich bereits belastende Erfahrungen gemacht</a:t>
            </a:r>
          </a:p>
          <a:p>
            <a:r>
              <a:rPr lang="de-AT"/>
              <a:t>Cyberhypochondrie</a:t>
            </a:r>
          </a:p>
          <a:p>
            <a:r>
              <a:rPr lang="de-AT"/>
              <a:t>Digitale Demenz</a:t>
            </a:r>
          </a:p>
          <a:p>
            <a:endParaRPr lang="de-AT" sz="2400"/>
          </a:p>
        </p:txBody>
      </p:sp>
      <p:sp>
        <p:nvSpPr>
          <p:cNvPr id="4" name="Foliennummernplatzhalter 3"/>
          <p:cNvSpPr>
            <a:spLocks noGrp="1"/>
          </p:cNvSpPr>
          <p:nvPr>
            <p:ph type="sldNum" sz="quarter" idx="12"/>
          </p:nvPr>
        </p:nvSpPr>
        <p:spPr/>
        <p:txBody>
          <a:bodyPr/>
          <a:lstStyle/>
          <a:p>
            <a:fld id="{6E2D2B3B-882E-40F3-A32F-6DD516915044}" type="slidenum">
              <a:rPr lang="en-US" smtClean="0"/>
              <a:pPr/>
              <a:t>39</a:t>
            </a:fld>
            <a:endParaRPr lang="en-US"/>
          </a:p>
        </p:txBody>
      </p:sp>
      <p:sp>
        <p:nvSpPr>
          <p:cNvPr id="5" name="Textfeld 4"/>
          <p:cNvSpPr txBox="1"/>
          <p:nvPr/>
        </p:nvSpPr>
        <p:spPr>
          <a:xfrm>
            <a:off x="467544" y="6237312"/>
            <a:ext cx="7560840" cy="307777"/>
          </a:xfrm>
          <a:prstGeom prst="rect">
            <a:avLst/>
          </a:prstGeom>
          <a:noFill/>
        </p:spPr>
        <p:txBody>
          <a:bodyPr wrap="square" rtlCol="0">
            <a:spAutoFit/>
          </a:bodyPr>
          <a:lstStyle/>
          <a:p>
            <a:r>
              <a:rPr lang="de-AT" sz="1400" baseline="30000"/>
              <a:t>1</a:t>
            </a:r>
            <a:r>
              <a:rPr lang="de-AT" sz="1400"/>
              <a:t> (Research on Internet Additive </a:t>
            </a:r>
            <a:r>
              <a:rPr lang="de-AT" sz="1400" err="1"/>
              <a:t>Behaviours</a:t>
            </a:r>
            <a:r>
              <a:rPr lang="de-AT" sz="1400"/>
              <a:t> </a:t>
            </a:r>
            <a:r>
              <a:rPr lang="de-AT" sz="1400" err="1"/>
              <a:t>among</a:t>
            </a:r>
            <a:r>
              <a:rPr lang="de-AT" sz="1400"/>
              <a:t> European </a:t>
            </a:r>
            <a:r>
              <a:rPr lang="de-AT" sz="1400" err="1"/>
              <a:t>Adolescents</a:t>
            </a:r>
            <a:r>
              <a:rPr lang="de-AT" sz="1400"/>
              <a:t>, EU NET ADB </a:t>
            </a:r>
            <a:r>
              <a:rPr lang="de-AT" sz="1400" err="1"/>
              <a:t>Consortium</a:t>
            </a:r>
            <a:r>
              <a:rPr lang="de-AT" sz="1400"/>
              <a:t>)</a:t>
            </a:r>
          </a:p>
        </p:txBody>
      </p:sp>
    </p:spTree>
    <p:extLst>
      <p:ext uri="{BB962C8B-B14F-4D97-AF65-F5344CB8AC3E}">
        <p14:creationId xmlns:p14="http://schemas.microsoft.com/office/powerpoint/2010/main" val="137083842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79512" y="451545"/>
            <a:ext cx="6480720" cy="1143000"/>
          </a:xfrm>
        </p:spPr>
        <p:txBody>
          <a:bodyPr/>
          <a:lstStyle/>
          <a:p>
            <a:pPr algn="l"/>
            <a:r>
              <a:rPr lang="de-AT" sz="3600">
                <a:solidFill>
                  <a:srgbClr val="C00000"/>
                </a:solidFill>
              </a:rPr>
              <a:t>Wie häufig ist der pathologische PC- bzw. Internetgebrauch?</a:t>
            </a:r>
          </a:p>
        </p:txBody>
      </p:sp>
      <p:sp>
        <p:nvSpPr>
          <p:cNvPr id="3" name="Inhaltsplatzhalter 2"/>
          <p:cNvSpPr>
            <a:spLocks noGrp="1"/>
          </p:cNvSpPr>
          <p:nvPr>
            <p:ph idx="1"/>
          </p:nvPr>
        </p:nvSpPr>
        <p:spPr>
          <a:xfrm>
            <a:off x="457200" y="1916832"/>
            <a:ext cx="7620000" cy="4483968"/>
          </a:xfrm>
        </p:spPr>
        <p:txBody>
          <a:bodyPr>
            <a:noAutofit/>
          </a:bodyPr>
          <a:lstStyle/>
          <a:p>
            <a:r>
              <a:rPr lang="de-AT" sz="2000" err="1"/>
              <a:t>Christakis</a:t>
            </a:r>
            <a:r>
              <a:rPr lang="de-AT" sz="2000"/>
              <a:t> (2010): Prävalenzraten 1% - 10%</a:t>
            </a:r>
            <a:br>
              <a:rPr lang="de-AT" sz="2000"/>
            </a:br>
            <a:endParaRPr lang="de-AT" sz="2000"/>
          </a:p>
          <a:p>
            <a:r>
              <a:rPr lang="de-AT" sz="2000" err="1"/>
              <a:t>Eu.net.adb</a:t>
            </a:r>
            <a:r>
              <a:rPr lang="de-AT" sz="2000"/>
              <a:t> (2012): </a:t>
            </a:r>
          </a:p>
          <a:p>
            <a:pPr lvl="2"/>
            <a:r>
              <a:rPr lang="de-AT" sz="2000"/>
              <a:t>1,2 Prozent Internet </a:t>
            </a:r>
            <a:r>
              <a:rPr lang="de-AT" sz="2000" err="1"/>
              <a:t>Addiction</a:t>
            </a:r>
            <a:r>
              <a:rPr lang="de-AT" sz="2000"/>
              <a:t> </a:t>
            </a:r>
            <a:r>
              <a:rPr lang="de-AT" sz="2000" err="1"/>
              <a:t>Behaviour</a:t>
            </a:r>
            <a:r>
              <a:rPr lang="de-AT" sz="2000"/>
              <a:t> (IAB)</a:t>
            </a:r>
          </a:p>
          <a:p>
            <a:pPr lvl="2"/>
            <a:r>
              <a:rPr lang="de-AT" sz="2000"/>
              <a:t>12,7 % gefährdet  </a:t>
            </a:r>
          </a:p>
          <a:p>
            <a:pPr lvl="2"/>
            <a:endParaRPr lang="de-AT" sz="2000"/>
          </a:p>
          <a:p>
            <a:pPr lvl="2"/>
            <a:r>
              <a:rPr lang="de-AT" sz="2000"/>
              <a:t>Buben und ältere Jugendliche sind mehr gefährdet</a:t>
            </a:r>
          </a:p>
          <a:p>
            <a:pPr lvl="2"/>
            <a:r>
              <a:rPr lang="de-AT" sz="2000"/>
              <a:t>Kinder mit geringerem Bildungstand der Eltern sind mehr gefährdet</a:t>
            </a:r>
          </a:p>
          <a:p>
            <a:pPr lvl="2"/>
            <a:r>
              <a:rPr lang="de-AT" sz="2000"/>
              <a:t>Glücksspiel, Soziale Netzwerke und Spielen sind Tätigkeiten mit höherem „Suchtpotential“ als Videos ansehen und Internetrecherche</a:t>
            </a:r>
          </a:p>
        </p:txBody>
      </p:sp>
      <p:sp>
        <p:nvSpPr>
          <p:cNvPr id="4" name="Foliennummernplatzhalter 3"/>
          <p:cNvSpPr>
            <a:spLocks noGrp="1"/>
          </p:cNvSpPr>
          <p:nvPr>
            <p:ph type="sldNum" sz="quarter" idx="12"/>
          </p:nvPr>
        </p:nvSpPr>
        <p:spPr/>
        <p:txBody>
          <a:bodyPr/>
          <a:lstStyle/>
          <a:p>
            <a:fld id="{6E2D2B3B-882E-40F3-A32F-6DD516915044}" type="slidenum">
              <a:rPr lang="en-US" smtClean="0"/>
              <a:pPr/>
              <a:t>40</a:t>
            </a:fld>
            <a:endParaRPr lang="en-US"/>
          </a:p>
        </p:txBody>
      </p:sp>
    </p:spTree>
    <p:extLst>
      <p:ext uri="{BB962C8B-B14F-4D97-AF65-F5344CB8AC3E}">
        <p14:creationId xmlns:p14="http://schemas.microsoft.com/office/powerpoint/2010/main" val="251411074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95536" y="332656"/>
            <a:ext cx="5758408" cy="1143000"/>
          </a:xfrm>
        </p:spPr>
        <p:txBody>
          <a:bodyPr/>
          <a:lstStyle/>
          <a:p>
            <a:pPr algn="l"/>
            <a:r>
              <a:rPr lang="de-AT">
                <a:solidFill>
                  <a:srgbClr val="C00000"/>
                </a:solidFill>
              </a:rPr>
              <a:t>Relevante Ergebnisse für die Prävention</a:t>
            </a:r>
          </a:p>
        </p:txBody>
      </p:sp>
      <p:sp>
        <p:nvSpPr>
          <p:cNvPr id="3" name="Inhaltsplatzhalter 2"/>
          <p:cNvSpPr>
            <a:spLocks noGrp="1"/>
          </p:cNvSpPr>
          <p:nvPr>
            <p:ph idx="1"/>
          </p:nvPr>
        </p:nvSpPr>
        <p:spPr>
          <a:xfrm>
            <a:off x="457200" y="1988840"/>
            <a:ext cx="7620000" cy="4411960"/>
          </a:xfrm>
        </p:spPr>
        <p:txBody>
          <a:bodyPr>
            <a:normAutofit/>
          </a:bodyPr>
          <a:lstStyle/>
          <a:p>
            <a:r>
              <a:rPr lang="de-AT"/>
              <a:t>7 Positive Funktionen (7 positive </a:t>
            </a:r>
            <a:r>
              <a:rPr lang="de-AT" err="1"/>
              <a:t>activities</a:t>
            </a:r>
            <a:r>
              <a:rPr lang="de-AT"/>
              <a:t>) des Internetgebrauchs</a:t>
            </a:r>
          </a:p>
          <a:p>
            <a:pPr marL="114300" indent="0">
              <a:buNone/>
            </a:pPr>
            <a:endParaRPr lang="de-AT"/>
          </a:p>
          <a:p>
            <a:pPr lvl="1">
              <a:lnSpc>
                <a:spcPct val="80000"/>
              </a:lnSpc>
              <a:buFont typeface="Wingdings" pitchFamily="2" charset="2"/>
              <a:buChar char="v"/>
            </a:pPr>
            <a:r>
              <a:rPr lang="de-DE" altLang="de-DE" sz="2200"/>
              <a:t>denselben Interessensgruppen beitreten</a:t>
            </a:r>
          </a:p>
          <a:p>
            <a:pPr lvl="1">
              <a:lnSpc>
                <a:spcPct val="80000"/>
              </a:lnSpc>
              <a:buFont typeface="Wingdings" pitchFamily="2" charset="2"/>
              <a:buChar char="v"/>
            </a:pPr>
            <a:r>
              <a:rPr lang="de-DE" altLang="de-DE" sz="2200"/>
              <a:t>Online-Spiele spielen</a:t>
            </a:r>
          </a:p>
          <a:p>
            <a:pPr lvl="1">
              <a:lnSpc>
                <a:spcPct val="80000"/>
              </a:lnSpc>
              <a:buFont typeface="Wingdings" pitchFamily="2" charset="2"/>
              <a:buChar char="v"/>
            </a:pPr>
            <a:r>
              <a:rPr lang="de-DE" altLang="de-DE" sz="2200"/>
              <a:t>online einkaufen</a:t>
            </a:r>
          </a:p>
          <a:p>
            <a:pPr lvl="1">
              <a:lnSpc>
                <a:spcPct val="80000"/>
              </a:lnSpc>
              <a:buFont typeface="Wingdings" pitchFamily="2" charset="2"/>
              <a:buChar char="v"/>
            </a:pPr>
            <a:r>
              <a:rPr lang="de-DE" altLang="de-DE" sz="2200"/>
              <a:t>Musik oder Filme runterladen</a:t>
            </a:r>
          </a:p>
          <a:p>
            <a:pPr lvl="1">
              <a:lnSpc>
                <a:spcPct val="80000"/>
              </a:lnSpc>
              <a:buFont typeface="Wingdings" pitchFamily="2" charset="2"/>
              <a:buChar char="v"/>
            </a:pPr>
            <a:r>
              <a:rPr lang="de-DE" altLang="de-DE" sz="2200"/>
              <a:t>neuen Menschen begegnen</a:t>
            </a:r>
          </a:p>
          <a:p>
            <a:pPr lvl="1">
              <a:lnSpc>
                <a:spcPct val="80000"/>
              </a:lnSpc>
              <a:buFont typeface="Wingdings" pitchFamily="2" charset="2"/>
              <a:buChar char="v"/>
            </a:pPr>
            <a:r>
              <a:rPr lang="de-DE" altLang="de-DE" sz="2200"/>
              <a:t>berühmt werden</a:t>
            </a:r>
          </a:p>
          <a:p>
            <a:pPr lvl="1">
              <a:lnSpc>
                <a:spcPct val="80000"/>
              </a:lnSpc>
              <a:buFont typeface="Wingdings" pitchFamily="2" charset="2"/>
              <a:buChar char="v"/>
            </a:pPr>
            <a:r>
              <a:rPr lang="de-DE" altLang="de-DE" sz="2200"/>
              <a:t>flirten </a:t>
            </a:r>
          </a:p>
          <a:p>
            <a:pPr lvl="1"/>
            <a:endParaRPr lang="de-AT" sz="2200"/>
          </a:p>
        </p:txBody>
      </p:sp>
      <p:sp>
        <p:nvSpPr>
          <p:cNvPr id="4" name="Foliennummernplatzhalter 3"/>
          <p:cNvSpPr>
            <a:spLocks noGrp="1"/>
          </p:cNvSpPr>
          <p:nvPr>
            <p:ph type="sldNum" sz="quarter" idx="12"/>
          </p:nvPr>
        </p:nvSpPr>
        <p:spPr/>
        <p:txBody>
          <a:bodyPr/>
          <a:lstStyle/>
          <a:p>
            <a:fld id="{6E2D2B3B-882E-40F3-A32F-6DD516915044}" type="slidenum">
              <a:rPr lang="en-US" smtClean="0"/>
              <a:pPr/>
              <a:t>41</a:t>
            </a:fld>
            <a:endParaRPr lang="en-US"/>
          </a:p>
        </p:txBody>
      </p:sp>
      <p:sp>
        <p:nvSpPr>
          <p:cNvPr id="5" name="Rechteck 4"/>
          <p:cNvSpPr/>
          <p:nvPr/>
        </p:nvSpPr>
        <p:spPr>
          <a:xfrm>
            <a:off x="5557414" y="5733256"/>
            <a:ext cx="2021066" cy="369332"/>
          </a:xfrm>
          <a:prstGeom prst="rect">
            <a:avLst/>
          </a:prstGeom>
        </p:spPr>
        <p:txBody>
          <a:bodyPr wrap="none">
            <a:spAutoFit/>
          </a:bodyPr>
          <a:lstStyle/>
          <a:p>
            <a:r>
              <a:rPr lang="de-DE" altLang="de-DE"/>
              <a:t>(Kim &amp; Davis, 2009)</a:t>
            </a:r>
            <a:endParaRPr lang="de-AT"/>
          </a:p>
        </p:txBody>
      </p:sp>
    </p:spTree>
    <p:extLst>
      <p:ext uri="{BB962C8B-B14F-4D97-AF65-F5344CB8AC3E}">
        <p14:creationId xmlns:p14="http://schemas.microsoft.com/office/powerpoint/2010/main" val="27812587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539552" y="1436400"/>
            <a:ext cx="7620000" cy="4800600"/>
          </a:xfrm>
        </p:spPr>
        <p:txBody>
          <a:bodyPr>
            <a:noAutofit/>
          </a:bodyPr>
          <a:lstStyle/>
          <a:p>
            <a:pPr>
              <a:lnSpc>
                <a:spcPct val="170000"/>
              </a:lnSpc>
            </a:pPr>
            <a:r>
              <a:rPr lang="de-DE" altLang="de-DE" sz="1600"/>
              <a:t>Je wichtiger die </a:t>
            </a:r>
            <a:r>
              <a:rPr lang="de-DE" altLang="de-DE" sz="1600">
                <a:solidFill>
                  <a:srgbClr val="C00000"/>
                </a:solidFill>
              </a:rPr>
              <a:t>„7-positive </a:t>
            </a:r>
            <a:r>
              <a:rPr lang="de-DE" altLang="de-DE" sz="1600" err="1">
                <a:solidFill>
                  <a:srgbClr val="C00000"/>
                </a:solidFill>
              </a:rPr>
              <a:t>activities</a:t>
            </a:r>
            <a:r>
              <a:rPr lang="de-DE" altLang="de-DE" sz="1600">
                <a:solidFill>
                  <a:srgbClr val="FF0066"/>
                </a:solidFill>
              </a:rPr>
              <a:t>“</a:t>
            </a:r>
            <a:r>
              <a:rPr lang="de-DE" altLang="de-DE" sz="1600"/>
              <a:t> bewertet werden,   umso größer ist die Wahrscheinlichkeit, dass die Person einen problematischen Internetgebrauch aufweist.</a:t>
            </a:r>
          </a:p>
          <a:p>
            <a:pPr>
              <a:lnSpc>
                <a:spcPct val="170000"/>
              </a:lnSpc>
            </a:pPr>
            <a:r>
              <a:rPr lang="de-DE" altLang="de-DE" sz="1600"/>
              <a:t>Je wichtiger die Aufrechterhaltung des Kontaktes      mit der Familie und Freunden eingeschätzt wird,</a:t>
            </a:r>
            <a:r>
              <a:rPr lang="de-DE" altLang="de-DE" sz="1600" b="1"/>
              <a:t> </a:t>
            </a:r>
            <a:r>
              <a:rPr lang="de-DE" altLang="de-DE" sz="1600"/>
              <a:t>umso geringer ist die Tendenz eines problematischen Internetgebrauchs.</a:t>
            </a:r>
          </a:p>
          <a:p>
            <a:pPr>
              <a:lnSpc>
                <a:spcPct val="170000"/>
              </a:lnSpc>
            </a:pPr>
            <a:r>
              <a:rPr lang="de-DE" altLang="de-DE" sz="1600"/>
              <a:t>Je wichtiger die Recherche von Informationen für Schule oder Beruf eingeschätzt wird, umso geringer ist die Tendenz eines problematischen Internetgebrauchs.</a:t>
            </a:r>
          </a:p>
          <a:p>
            <a:pPr>
              <a:lnSpc>
                <a:spcPct val="170000"/>
              </a:lnSpc>
            </a:pPr>
            <a:r>
              <a:rPr lang="de-DE" altLang="de-DE" sz="1600"/>
              <a:t>Je höher das Selbstwertgefühl einer Person ist, umso      niedriger ist die Wahrscheinlichkeit eines problematischen      Internetgebrauches.</a:t>
            </a:r>
            <a:endParaRPr lang="de-AT" sz="1600"/>
          </a:p>
        </p:txBody>
      </p:sp>
      <p:sp>
        <p:nvSpPr>
          <p:cNvPr id="4" name="Foliennummernplatzhalter 3"/>
          <p:cNvSpPr>
            <a:spLocks noGrp="1"/>
          </p:cNvSpPr>
          <p:nvPr>
            <p:ph type="sldNum" sz="quarter" idx="12"/>
          </p:nvPr>
        </p:nvSpPr>
        <p:spPr/>
        <p:txBody>
          <a:bodyPr/>
          <a:lstStyle/>
          <a:p>
            <a:endParaRPr lang="en-US"/>
          </a:p>
        </p:txBody>
      </p:sp>
      <p:sp>
        <p:nvSpPr>
          <p:cNvPr id="5" name="Rechteck 4"/>
          <p:cNvSpPr/>
          <p:nvPr/>
        </p:nvSpPr>
        <p:spPr>
          <a:xfrm>
            <a:off x="5724128" y="5917922"/>
            <a:ext cx="2021066" cy="369332"/>
          </a:xfrm>
          <a:prstGeom prst="rect">
            <a:avLst/>
          </a:prstGeom>
        </p:spPr>
        <p:txBody>
          <a:bodyPr wrap="none">
            <a:spAutoFit/>
          </a:bodyPr>
          <a:lstStyle/>
          <a:p>
            <a:r>
              <a:rPr lang="de-DE" altLang="de-DE"/>
              <a:t>(Kim &amp; Davis, 2009)</a:t>
            </a:r>
            <a:endParaRPr lang="de-AT"/>
          </a:p>
        </p:txBody>
      </p:sp>
    </p:spTree>
    <p:extLst>
      <p:ext uri="{BB962C8B-B14F-4D97-AF65-F5344CB8AC3E}">
        <p14:creationId xmlns:p14="http://schemas.microsoft.com/office/powerpoint/2010/main" val="387277667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95536" y="404664"/>
            <a:ext cx="7772400" cy="1143000"/>
          </a:xfrm>
        </p:spPr>
        <p:txBody>
          <a:bodyPr/>
          <a:lstStyle/>
          <a:p>
            <a:pPr algn="l"/>
            <a:r>
              <a:rPr lang="de-DE" sz="4000">
                <a:solidFill>
                  <a:srgbClr val="C00000"/>
                </a:solidFill>
              </a:rPr>
              <a:t>Games am Smartphone</a:t>
            </a:r>
          </a:p>
        </p:txBody>
      </p:sp>
      <p:sp>
        <p:nvSpPr>
          <p:cNvPr id="3" name="Inhaltsplatzhalter 2"/>
          <p:cNvSpPr>
            <a:spLocks noGrp="1"/>
          </p:cNvSpPr>
          <p:nvPr>
            <p:ph idx="1"/>
          </p:nvPr>
        </p:nvSpPr>
        <p:spPr>
          <a:xfrm>
            <a:off x="685800" y="2060848"/>
            <a:ext cx="7772400" cy="4680520"/>
          </a:xfrm>
        </p:spPr>
        <p:txBody>
          <a:bodyPr/>
          <a:lstStyle/>
          <a:p>
            <a:r>
              <a:rPr lang="en-US" b="1">
                <a:solidFill>
                  <a:srgbClr val="C00000"/>
                </a:solidFill>
              </a:rPr>
              <a:t>M</a:t>
            </a:r>
            <a:r>
              <a:rPr lang="en-US"/>
              <a:t>ultiplayer </a:t>
            </a:r>
            <a:r>
              <a:rPr lang="en-US" b="1">
                <a:solidFill>
                  <a:srgbClr val="C00000"/>
                </a:solidFill>
              </a:rPr>
              <a:t>O</a:t>
            </a:r>
            <a:r>
              <a:rPr lang="en-US"/>
              <a:t>nline </a:t>
            </a:r>
            <a:r>
              <a:rPr lang="en-US" b="1">
                <a:solidFill>
                  <a:srgbClr val="C00000"/>
                </a:solidFill>
              </a:rPr>
              <a:t>B</a:t>
            </a:r>
            <a:r>
              <a:rPr lang="en-US"/>
              <a:t>attle </a:t>
            </a:r>
            <a:r>
              <a:rPr lang="en-US" b="1">
                <a:solidFill>
                  <a:srgbClr val="C00000"/>
                </a:solidFill>
              </a:rPr>
              <a:t>A</a:t>
            </a:r>
            <a:r>
              <a:rPr lang="en-US"/>
              <a:t>rena (</a:t>
            </a:r>
            <a:r>
              <a:rPr lang="en-US" i="1"/>
              <a:t>MOBA</a:t>
            </a:r>
            <a:r>
              <a:rPr lang="en-US"/>
              <a:t>), </a:t>
            </a:r>
            <a:r>
              <a:rPr lang="en-US" err="1"/>
              <a:t>auch</a:t>
            </a:r>
            <a:r>
              <a:rPr lang="en-US"/>
              <a:t> </a:t>
            </a:r>
            <a:r>
              <a:rPr lang="en-US" err="1"/>
              <a:t>bekannt</a:t>
            </a:r>
            <a:r>
              <a:rPr lang="en-US"/>
              <a:t> </a:t>
            </a:r>
            <a:r>
              <a:rPr lang="en-US" err="1"/>
              <a:t>als</a:t>
            </a:r>
            <a:r>
              <a:rPr lang="en-US"/>
              <a:t> Action Real-Time Strategy (ARTS), </a:t>
            </a:r>
          </a:p>
          <a:p>
            <a:pPr eaLnBrk="1" hangingPunct="1"/>
            <a:r>
              <a:rPr lang="de-DE" altLang="de-DE"/>
              <a:t>MMORPG = </a:t>
            </a:r>
            <a:r>
              <a:rPr lang="de-DE" altLang="de-DE" b="1">
                <a:solidFill>
                  <a:srgbClr val="C00000"/>
                </a:solidFill>
              </a:rPr>
              <a:t>M</a:t>
            </a:r>
            <a:r>
              <a:rPr lang="de-DE" altLang="de-DE"/>
              <a:t>assive </a:t>
            </a:r>
            <a:r>
              <a:rPr lang="de-DE" altLang="de-DE" b="1">
                <a:solidFill>
                  <a:srgbClr val="C00000"/>
                </a:solidFill>
              </a:rPr>
              <a:t>M</a:t>
            </a:r>
            <a:r>
              <a:rPr lang="de-DE" altLang="de-DE"/>
              <a:t>ultiplayer </a:t>
            </a:r>
            <a:r>
              <a:rPr lang="de-DE" altLang="de-DE" b="1">
                <a:solidFill>
                  <a:srgbClr val="C00000"/>
                </a:solidFill>
              </a:rPr>
              <a:t>O</a:t>
            </a:r>
            <a:r>
              <a:rPr lang="de-DE" altLang="de-DE"/>
              <a:t>nline </a:t>
            </a:r>
            <a:r>
              <a:rPr lang="de-DE" altLang="de-DE" b="1" err="1">
                <a:solidFill>
                  <a:srgbClr val="C00000"/>
                </a:solidFill>
              </a:rPr>
              <a:t>R</a:t>
            </a:r>
            <a:r>
              <a:rPr lang="de-DE" altLang="de-DE" err="1"/>
              <a:t>ole</a:t>
            </a:r>
            <a:r>
              <a:rPr lang="de-DE" altLang="de-DE"/>
              <a:t> </a:t>
            </a:r>
            <a:r>
              <a:rPr lang="de-DE" altLang="de-DE" b="1" err="1">
                <a:solidFill>
                  <a:srgbClr val="C00000"/>
                </a:solidFill>
              </a:rPr>
              <a:t>P</a:t>
            </a:r>
            <a:r>
              <a:rPr lang="de-DE" altLang="de-DE" err="1"/>
              <a:t>laying</a:t>
            </a:r>
            <a:r>
              <a:rPr lang="de-DE" altLang="de-DE"/>
              <a:t> </a:t>
            </a:r>
            <a:r>
              <a:rPr lang="de-DE" altLang="de-DE" b="1">
                <a:solidFill>
                  <a:srgbClr val="C00000"/>
                </a:solidFill>
              </a:rPr>
              <a:t>G</a:t>
            </a:r>
            <a:r>
              <a:rPr lang="de-DE" altLang="de-DE"/>
              <a:t>ame am Beispiel </a:t>
            </a:r>
          </a:p>
          <a:p>
            <a:pPr eaLnBrk="1" hangingPunct="1">
              <a:buFontTx/>
              <a:buNone/>
            </a:pPr>
            <a:r>
              <a:rPr lang="de-DE" altLang="de-DE" b="1">
                <a:solidFill>
                  <a:schemeClr val="accent2"/>
                </a:solidFill>
              </a:rPr>
              <a:t>	</a:t>
            </a:r>
            <a:r>
              <a:rPr lang="de-DE" altLang="de-DE" b="1">
                <a:solidFill>
                  <a:srgbClr val="C00000"/>
                </a:solidFill>
              </a:rPr>
              <a:t>„World of </a:t>
            </a:r>
            <a:r>
              <a:rPr lang="de-DE" altLang="de-DE" b="1" err="1">
                <a:solidFill>
                  <a:srgbClr val="C00000"/>
                </a:solidFill>
              </a:rPr>
              <a:t>Warcraft</a:t>
            </a:r>
            <a:r>
              <a:rPr lang="de-DE" altLang="de-DE" b="1">
                <a:solidFill>
                  <a:srgbClr val="C00000"/>
                </a:solidFill>
              </a:rPr>
              <a:t>“:</a:t>
            </a:r>
          </a:p>
          <a:p>
            <a:r>
              <a:rPr lang="de-DE"/>
              <a:t>Action-Rollenspiel (abgekürzt ARPG für </a:t>
            </a:r>
            <a:r>
              <a:rPr lang="de-DE" b="1">
                <a:solidFill>
                  <a:srgbClr val="C00000"/>
                </a:solidFill>
              </a:rPr>
              <a:t>A</a:t>
            </a:r>
            <a:r>
              <a:rPr lang="de-DE" i="1"/>
              <a:t>ction </a:t>
            </a:r>
            <a:r>
              <a:rPr lang="de-DE" b="1" err="1">
                <a:solidFill>
                  <a:srgbClr val="C00000"/>
                </a:solidFill>
              </a:rPr>
              <a:t>R</a:t>
            </a:r>
            <a:r>
              <a:rPr lang="de-DE" i="1" err="1"/>
              <a:t>ole</a:t>
            </a:r>
            <a:r>
              <a:rPr lang="de-DE" i="1"/>
              <a:t> </a:t>
            </a:r>
            <a:r>
              <a:rPr lang="de-DE" b="1" err="1">
                <a:solidFill>
                  <a:srgbClr val="C00000"/>
                </a:solidFill>
              </a:rPr>
              <a:t>P</a:t>
            </a:r>
            <a:r>
              <a:rPr lang="de-DE" i="1" err="1"/>
              <a:t>laying</a:t>
            </a:r>
            <a:r>
              <a:rPr lang="de-DE" i="1"/>
              <a:t> </a:t>
            </a:r>
            <a:r>
              <a:rPr lang="de-DE" b="1">
                <a:solidFill>
                  <a:srgbClr val="C00000"/>
                </a:solidFill>
              </a:rPr>
              <a:t>G</a:t>
            </a:r>
            <a:r>
              <a:rPr lang="de-DE" i="1"/>
              <a:t>ame</a:t>
            </a:r>
            <a:r>
              <a:rPr lang="de-DE"/>
              <a:t>)</a:t>
            </a:r>
            <a:endParaRPr lang="de-DE" altLang="de-DE" b="1">
              <a:solidFill>
                <a:srgbClr val="C00000"/>
              </a:solidFill>
            </a:endParaRPr>
          </a:p>
          <a:p>
            <a:endParaRPr lang="de-DE"/>
          </a:p>
        </p:txBody>
      </p:sp>
    </p:spTree>
    <p:extLst>
      <p:ext uri="{BB962C8B-B14F-4D97-AF65-F5344CB8AC3E}">
        <p14:creationId xmlns:p14="http://schemas.microsoft.com/office/powerpoint/2010/main" val="116236804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itel 1"/>
          <p:cNvSpPr>
            <a:spLocks noGrp="1"/>
          </p:cNvSpPr>
          <p:nvPr>
            <p:ph type="title"/>
          </p:nvPr>
        </p:nvSpPr>
        <p:spPr/>
        <p:txBody>
          <a:bodyPr/>
          <a:lstStyle/>
          <a:p>
            <a:endParaRPr lang="de-DE" altLang="de-DE"/>
          </a:p>
        </p:txBody>
      </p:sp>
      <p:sp>
        <p:nvSpPr>
          <p:cNvPr id="29698" name="Inhaltsplatzhalter 2"/>
          <p:cNvSpPr>
            <a:spLocks noGrp="1"/>
          </p:cNvSpPr>
          <p:nvPr>
            <p:ph idx="1"/>
          </p:nvPr>
        </p:nvSpPr>
        <p:spPr/>
        <p:txBody>
          <a:bodyPr/>
          <a:lstStyle/>
          <a:p>
            <a:endParaRPr lang="de-DE" altLang="de-DE"/>
          </a:p>
        </p:txBody>
      </p:sp>
      <p:pic>
        <p:nvPicPr>
          <p:cNvPr id="29699" name="Picture 2" descr="C:\Users\mader\Desktop\alterego1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4213" y="1412875"/>
            <a:ext cx="7848600"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9500451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itel 1"/>
          <p:cNvSpPr>
            <a:spLocks noGrp="1"/>
          </p:cNvSpPr>
          <p:nvPr>
            <p:ph type="title"/>
          </p:nvPr>
        </p:nvSpPr>
        <p:spPr>
          <a:xfrm>
            <a:off x="395536" y="692696"/>
            <a:ext cx="7772400" cy="1152674"/>
          </a:xfrm>
        </p:spPr>
        <p:txBody>
          <a:bodyPr/>
          <a:lstStyle/>
          <a:p>
            <a:pPr algn="l"/>
            <a:r>
              <a:rPr lang="de-AT" altLang="de-DE" sz="4000">
                <a:solidFill>
                  <a:srgbClr val="C00000"/>
                </a:solidFill>
              </a:rPr>
              <a:t>Gefährdung von Jugendlichen</a:t>
            </a:r>
          </a:p>
        </p:txBody>
      </p:sp>
      <p:sp>
        <p:nvSpPr>
          <p:cNvPr id="40962" name="Inhaltsplatzhalter 2"/>
          <p:cNvSpPr>
            <a:spLocks noGrp="1"/>
          </p:cNvSpPr>
          <p:nvPr>
            <p:ph idx="1"/>
          </p:nvPr>
        </p:nvSpPr>
        <p:spPr>
          <a:xfrm>
            <a:off x="611560" y="1845370"/>
            <a:ext cx="7772400" cy="4652962"/>
          </a:xfrm>
        </p:spPr>
        <p:txBody>
          <a:bodyPr/>
          <a:lstStyle/>
          <a:p>
            <a:r>
              <a:rPr lang="de-AT" altLang="de-DE" sz="2400"/>
              <a:t>Leistungsanforderungen, denen viele nicht entsprechen können</a:t>
            </a:r>
          </a:p>
          <a:p>
            <a:r>
              <a:rPr lang="de-AT" altLang="de-DE" sz="2400"/>
              <a:t>In virtuellen Spielwelten können sie sich genau die Herausforderungen aussuchen, die sie erfolgreich bewältigen können</a:t>
            </a:r>
          </a:p>
          <a:p>
            <a:r>
              <a:rPr lang="de-AT" altLang="de-DE" sz="2400"/>
              <a:t>Virtuelle Spielwelten Ersatz für konfliktbeladene Peerbeziehungen</a:t>
            </a:r>
          </a:p>
          <a:p>
            <a:r>
              <a:rPr lang="de-AT" altLang="de-DE" sz="2400"/>
              <a:t>Durch das gemeinsame Spielinteresse oft große Harmonie</a:t>
            </a:r>
          </a:p>
          <a:p>
            <a:r>
              <a:rPr lang="de-AT" altLang="de-DE" sz="2400"/>
              <a:t>Expertenwissen über ein Spiel oder gute Platzierung ist „soziale Währung“ unter Gleichaltrigen</a:t>
            </a:r>
          </a:p>
        </p:txBody>
      </p:sp>
    </p:spTree>
    <p:extLst>
      <p:ext uri="{BB962C8B-B14F-4D97-AF65-F5344CB8AC3E}">
        <p14:creationId xmlns:p14="http://schemas.microsoft.com/office/powerpoint/2010/main" val="188811201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80839" y="396642"/>
            <a:ext cx="7772400" cy="1143000"/>
          </a:xfrm>
        </p:spPr>
        <p:txBody>
          <a:bodyPr/>
          <a:lstStyle/>
          <a:p>
            <a:pPr algn="l"/>
            <a:r>
              <a:rPr lang="de-DE">
                <a:solidFill>
                  <a:srgbClr val="C00000"/>
                </a:solidFill>
              </a:rPr>
              <a:t>Response Inhibition</a:t>
            </a:r>
          </a:p>
        </p:txBody>
      </p:sp>
      <p:sp>
        <p:nvSpPr>
          <p:cNvPr id="3" name="Inhaltsplatzhalter 2"/>
          <p:cNvSpPr>
            <a:spLocks noGrp="1"/>
          </p:cNvSpPr>
          <p:nvPr>
            <p:ph idx="1"/>
          </p:nvPr>
        </p:nvSpPr>
        <p:spPr>
          <a:xfrm>
            <a:off x="685800" y="2492895"/>
            <a:ext cx="7772400" cy="3160491"/>
          </a:xfrm>
        </p:spPr>
        <p:txBody>
          <a:bodyPr/>
          <a:lstStyle/>
          <a:p>
            <a:pPr marL="0" indent="0" algn="just">
              <a:lnSpc>
                <a:spcPct val="150000"/>
              </a:lnSpc>
              <a:buNone/>
            </a:pPr>
            <a:r>
              <a:rPr lang="de-DE" sz="2000"/>
              <a:t>Die </a:t>
            </a:r>
            <a:r>
              <a:rPr lang="de-DE" sz="2000" err="1"/>
              <a:t>inhibitorische</a:t>
            </a:r>
            <a:r>
              <a:rPr lang="de-DE" sz="2000"/>
              <a:t> Kontrolle ist die Fähigkeit, </a:t>
            </a:r>
            <a:r>
              <a:rPr lang="de-DE" sz="2000" b="1"/>
              <a:t>impulsive (oder automatische) Reaktionen zu kontrollieren oder zu hemmen, um durch logisches Denken und Aufmerksamkeit Antworten zu finden</a:t>
            </a:r>
            <a:r>
              <a:rPr lang="de-DE" sz="2000"/>
              <a:t>. Diese kognitive Fähigkeit zählt zu den </a:t>
            </a:r>
            <a:r>
              <a:rPr lang="de-DE" sz="2000" b="1"/>
              <a:t>exekutiven Funktionen </a:t>
            </a:r>
            <a:r>
              <a:rPr lang="de-DE" sz="2000"/>
              <a:t>und ermöglicht Antizipation, Planung und Zielsetzung. </a:t>
            </a:r>
          </a:p>
        </p:txBody>
      </p:sp>
    </p:spTree>
    <p:extLst>
      <p:ext uri="{BB962C8B-B14F-4D97-AF65-F5344CB8AC3E}">
        <p14:creationId xmlns:p14="http://schemas.microsoft.com/office/powerpoint/2010/main" val="22915670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feil nach rechts 3"/>
          <p:cNvSpPr/>
          <p:nvPr/>
        </p:nvSpPr>
        <p:spPr>
          <a:xfrm>
            <a:off x="947453" y="1844833"/>
            <a:ext cx="648072" cy="4320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 name="Textfeld 4"/>
          <p:cNvSpPr txBox="1"/>
          <p:nvPr/>
        </p:nvSpPr>
        <p:spPr>
          <a:xfrm>
            <a:off x="1979712" y="1760266"/>
            <a:ext cx="5184576" cy="646331"/>
          </a:xfrm>
          <a:prstGeom prst="rect">
            <a:avLst/>
          </a:prstGeom>
          <a:noFill/>
        </p:spPr>
        <p:txBody>
          <a:bodyPr wrap="square" rtlCol="0">
            <a:spAutoFit/>
          </a:bodyPr>
          <a:lstStyle/>
          <a:p>
            <a:r>
              <a:rPr lang="de-DE" sz="1800"/>
              <a:t>Grundlegende Fähigkeit um nicht bei jedem Reiz sofort zum Handy zu greifen!</a:t>
            </a:r>
          </a:p>
        </p:txBody>
      </p:sp>
      <p:sp>
        <p:nvSpPr>
          <p:cNvPr id="6" name="Textfeld 5"/>
          <p:cNvSpPr txBox="1"/>
          <p:nvPr/>
        </p:nvSpPr>
        <p:spPr>
          <a:xfrm>
            <a:off x="1595525" y="3233211"/>
            <a:ext cx="5976664" cy="646331"/>
          </a:xfrm>
          <a:prstGeom prst="rect">
            <a:avLst/>
          </a:prstGeom>
          <a:noFill/>
        </p:spPr>
        <p:txBody>
          <a:bodyPr wrap="square" rtlCol="0">
            <a:spAutoFit/>
          </a:bodyPr>
          <a:lstStyle/>
          <a:p>
            <a:r>
              <a:rPr lang="de-DE" sz="1800"/>
              <a:t>Diese Fähigkeit ist im präfrontalen Kortex lokalisiert. Diese Region ist erst mit 30 Jahren vollständig entwickelt!</a:t>
            </a:r>
          </a:p>
        </p:txBody>
      </p:sp>
      <p:sp>
        <p:nvSpPr>
          <p:cNvPr id="7" name="Pfeil nach rechts 6"/>
          <p:cNvSpPr/>
          <p:nvPr/>
        </p:nvSpPr>
        <p:spPr>
          <a:xfrm rot="5400000">
            <a:off x="4349951" y="2650834"/>
            <a:ext cx="467812" cy="4320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Titel 1"/>
          <p:cNvSpPr>
            <a:spLocks noGrp="1"/>
          </p:cNvSpPr>
          <p:nvPr>
            <p:ph type="title"/>
          </p:nvPr>
        </p:nvSpPr>
        <p:spPr/>
        <p:txBody>
          <a:bodyPr/>
          <a:lstStyle/>
          <a:p>
            <a:pPr algn="l"/>
            <a:r>
              <a:rPr lang="de-DE">
                <a:solidFill>
                  <a:srgbClr val="C00000"/>
                </a:solidFill>
              </a:rPr>
              <a:t>Response Inhibition</a:t>
            </a:r>
          </a:p>
        </p:txBody>
      </p:sp>
      <p:pic>
        <p:nvPicPr>
          <p:cNvPr id="13" name="Grafik 12"/>
          <p:cNvPicPr>
            <a:picLocks noChangeAspect="1"/>
          </p:cNvPicPr>
          <p:nvPr/>
        </p:nvPicPr>
        <p:blipFill>
          <a:blip r:embed="rId2"/>
          <a:stretch>
            <a:fillRect/>
          </a:stretch>
        </p:blipFill>
        <p:spPr>
          <a:xfrm>
            <a:off x="2468209" y="4011989"/>
            <a:ext cx="4207582" cy="2378199"/>
          </a:xfrm>
          <a:prstGeom prst="rect">
            <a:avLst/>
          </a:prstGeom>
        </p:spPr>
      </p:pic>
      <p:sp>
        <p:nvSpPr>
          <p:cNvPr id="14" name="Textfeld 13"/>
          <p:cNvSpPr txBox="1"/>
          <p:nvPr/>
        </p:nvSpPr>
        <p:spPr>
          <a:xfrm>
            <a:off x="6811355" y="6390188"/>
            <a:ext cx="1656184" cy="261610"/>
          </a:xfrm>
          <a:prstGeom prst="rect">
            <a:avLst/>
          </a:prstGeom>
          <a:noFill/>
        </p:spPr>
        <p:txBody>
          <a:bodyPr wrap="square" rtlCol="0">
            <a:spAutoFit/>
          </a:bodyPr>
          <a:lstStyle/>
          <a:p>
            <a:r>
              <a:rPr lang="de-DE" sz="1100"/>
              <a:t>(Weinberger et al., 2005)</a:t>
            </a:r>
          </a:p>
        </p:txBody>
      </p:sp>
    </p:spTree>
    <p:extLst>
      <p:ext uri="{BB962C8B-B14F-4D97-AF65-F5344CB8AC3E}">
        <p14:creationId xmlns:p14="http://schemas.microsoft.com/office/powerpoint/2010/main" val="113711356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lgn="l"/>
            <a:r>
              <a:rPr lang="de-DE">
                <a:solidFill>
                  <a:srgbClr val="C00000"/>
                </a:solidFill>
              </a:rPr>
              <a:t>Response Inhibition</a:t>
            </a:r>
            <a:endParaRPr lang="de-DE"/>
          </a:p>
        </p:txBody>
      </p:sp>
      <p:sp>
        <p:nvSpPr>
          <p:cNvPr id="3" name="Inhaltsplatzhalter 2"/>
          <p:cNvSpPr>
            <a:spLocks noGrp="1"/>
          </p:cNvSpPr>
          <p:nvPr>
            <p:ph idx="1"/>
          </p:nvPr>
        </p:nvSpPr>
        <p:spPr/>
        <p:txBody>
          <a:bodyPr/>
          <a:lstStyle/>
          <a:p>
            <a:endParaRPr lang="de-DE"/>
          </a:p>
        </p:txBody>
      </p:sp>
      <p:sp>
        <p:nvSpPr>
          <p:cNvPr id="4" name="Textfeld 3"/>
          <p:cNvSpPr txBox="1"/>
          <p:nvPr/>
        </p:nvSpPr>
        <p:spPr>
          <a:xfrm>
            <a:off x="1763688" y="2782669"/>
            <a:ext cx="6331743" cy="646331"/>
          </a:xfrm>
          <a:prstGeom prst="rect">
            <a:avLst/>
          </a:prstGeom>
          <a:noFill/>
        </p:spPr>
        <p:txBody>
          <a:bodyPr wrap="square" rtlCol="0">
            <a:spAutoFit/>
          </a:bodyPr>
          <a:lstStyle/>
          <a:p>
            <a:r>
              <a:rPr lang="de-DE" sz="1800" err="1"/>
              <a:t>Hadar</a:t>
            </a:r>
            <a:r>
              <a:rPr lang="de-DE" sz="1800"/>
              <a:t> et al. 2017: geringere Erregbarkeit des rechtsseitigen präfrontalen Kortex bei Smartphone-Powerusern! </a:t>
            </a:r>
          </a:p>
        </p:txBody>
      </p:sp>
      <p:sp>
        <p:nvSpPr>
          <p:cNvPr id="5" name="Pfeil nach rechts 4"/>
          <p:cNvSpPr/>
          <p:nvPr/>
        </p:nvSpPr>
        <p:spPr>
          <a:xfrm>
            <a:off x="894359" y="2889811"/>
            <a:ext cx="648072" cy="4320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1763688" y="4157746"/>
            <a:ext cx="5976664" cy="1200329"/>
          </a:xfrm>
          <a:prstGeom prst="rect">
            <a:avLst/>
          </a:prstGeom>
          <a:noFill/>
        </p:spPr>
        <p:txBody>
          <a:bodyPr wrap="square" rtlCol="0">
            <a:spAutoFit/>
          </a:bodyPr>
          <a:lstStyle/>
          <a:p>
            <a:r>
              <a:rPr lang="de-DE" sz="1800" err="1"/>
              <a:t>Kushlev</a:t>
            </a:r>
            <a:r>
              <a:rPr lang="de-DE" sz="1800"/>
              <a:t> et al. 2016: exzessiver Umgang mit dem Smartphone führt zu Aufmerksamkeits-Defizit- Hyperaktivitäts-Syndrom-(ADHS)-ähnlichen Symptomen bei gesunden Probanden</a:t>
            </a:r>
          </a:p>
          <a:p>
            <a:endParaRPr lang="de-DE" sz="1800"/>
          </a:p>
        </p:txBody>
      </p:sp>
      <p:sp>
        <p:nvSpPr>
          <p:cNvPr id="7" name="Pfeil nach rechts 6"/>
          <p:cNvSpPr/>
          <p:nvPr/>
        </p:nvSpPr>
        <p:spPr>
          <a:xfrm>
            <a:off x="894359" y="4492905"/>
            <a:ext cx="648072" cy="4320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60222337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85800" y="609600"/>
            <a:ext cx="6478488" cy="1143000"/>
          </a:xfrm>
        </p:spPr>
        <p:txBody>
          <a:bodyPr/>
          <a:lstStyle/>
          <a:p>
            <a:pPr algn="l"/>
            <a:r>
              <a:rPr lang="de-DE" sz="3200">
                <a:solidFill>
                  <a:srgbClr val="C00000"/>
                </a:solidFill>
              </a:rPr>
              <a:t>Strategien gegen einen exzessiven </a:t>
            </a:r>
            <a:r>
              <a:rPr lang="de-DE" sz="3200" err="1">
                <a:solidFill>
                  <a:srgbClr val="C00000"/>
                </a:solidFill>
              </a:rPr>
              <a:t>Smartphonegebrauch</a:t>
            </a:r>
            <a:endParaRPr lang="de-DE" sz="3200">
              <a:solidFill>
                <a:srgbClr val="C00000"/>
              </a:solidFill>
            </a:endParaRPr>
          </a:p>
        </p:txBody>
      </p:sp>
      <p:sp>
        <p:nvSpPr>
          <p:cNvPr id="3" name="Inhaltsplatzhalter 2"/>
          <p:cNvSpPr>
            <a:spLocks noGrp="1"/>
          </p:cNvSpPr>
          <p:nvPr>
            <p:ph idx="1"/>
          </p:nvPr>
        </p:nvSpPr>
        <p:spPr/>
        <p:txBody>
          <a:bodyPr/>
          <a:lstStyle/>
          <a:p>
            <a:r>
              <a:rPr lang="de-DE" sz="2800"/>
              <a:t>Benutzen Sie/ Kaufen Sie Ihren Kindern eine Armbanduhr</a:t>
            </a:r>
          </a:p>
          <a:p>
            <a:r>
              <a:rPr lang="de-DE" sz="2800"/>
              <a:t>Benutzen Sie/ Kaufen Sie Ihren Kindern einen Wecker</a:t>
            </a:r>
          </a:p>
          <a:p>
            <a:r>
              <a:rPr lang="de-DE" sz="2800"/>
              <a:t>Definieren Sie Digital </a:t>
            </a:r>
            <a:r>
              <a:rPr lang="de-DE" sz="2800" err="1"/>
              <a:t>Ditox</a:t>
            </a:r>
            <a:r>
              <a:rPr lang="de-DE" sz="2800"/>
              <a:t> Times für sich bzw. Ihre Kinder</a:t>
            </a:r>
          </a:p>
          <a:p>
            <a:r>
              <a:rPr lang="de-DE" sz="2800"/>
              <a:t>Reale Kontakte/Freunde und virtuelle Kontakte/ Freunde sollten sich die Waage halten</a:t>
            </a:r>
          </a:p>
        </p:txBody>
      </p:sp>
    </p:spTree>
    <p:extLst>
      <p:ext uri="{BB962C8B-B14F-4D97-AF65-F5344CB8AC3E}">
        <p14:creationId xmlns:p14="http://schemas.microsoft.com/office/powerpoint/2010/main" val="372656486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p:txBody>
          <a:bodyPr/>
          <a:lstStyle/>
          <a:p>
            <a:r>
              <a:rPr lang="de-DE" sz="2400"/>
              <a:t>Erarbeiten Sie </a:t>
            </a:r>
            <a:r>
              <a:rPr lang="de-DE" sz="2400" u="sng"/>
              <a:t>gemeinsam</a:t>
            </a:r>
            <a:r>
              <a:rPr lang="de-DE" sz="2400"/>
              <a:t> mit Ihren Kindern klare </a:t>
            </a:r>
            <a:r>
              <a:rPr lang="de-DE" sz="2400" u="sng"/>
              <a:t>Regeln</a:t>
            </a:r>
            <a:r>
              <a:rPr lang="de-DE" sz="2400"/>
              <a:t> des Umgangs (Kontrolle? und konsequentes Verhalten?)</a:t>
            </a:r>
          </a:p>
          <a:p>
            <a:r>
              <a:rPr lang="de-DE" sz="2400"/>
              <a:t>Sind Sie sich bewusst, dass Sie nur bedingten Einfluss auf das Medienkonsumverhalten Ihrer Kinder haben. Mit zunehmendem Alter sinkt der </a:t>
            </a:r>
            <a:r>
              <a:rPr lang="de-DE" sz="2400" u="sng"/>
              <a:t>Einfluss des Elternhauses</a:t>
            </a:r>
            <a:r>
              <a:rPr lang="de-DE" sz="2400"/>
              <a:t>, jener der </a:t>
            </a:r>
            <a:r>
              <a:rPr lang="de-DE" sz="2400" u="sng"/>
              <a:t>Peergroup</a:t>
            </a:r>
            <a:r>
              <a:rPr lang="de-DE" sz="2400"/>
              <a:t> steigt rapide.</a:t>
            </a:r>
          </a:p>
          <a:p>
            <a:r>
              <a:rPr lang="de-DE" sz="2400"/>
              <a:t>Reflektieren Sie Ihren </a:t>
            </a:r>
            <a:r>
              <a:rPr lang="de-DE" sz="2400" u="sng"/>
              <a:t>eigenen Medienkonsum</a:t>
            </a:r>
            <a:r>
              <a:rPr lang="de-DE" sz="2400"/>
              <a:t>, Sie sind ein Modell, an dem sich die Kinder orientieren.</a:t>
            </a:r>
          </a:p>
          <a:p>
            <a:r>
              <a:rPr lang="de-DE" sz="2400"/>
              <a:t>Interessieren Sie sich für die Dinge, die Ihre Kinder am Smartphone so machen (Mitlernen!).</a:t>
            </a:r>
          </a:p>
        </p:txBody>
      </p:sp>
      <p:sp>
        <p:nvSpPr>
          <p:cNvPr id="5" name="Titel 4"/>
          <p:cNvSpPr>
            <a:spLocks noGrp="1"/>
          </p:cNvSpPr>
          <p:nvPr>
            <p:ph type="title"/>
          </p:nvPr>
        </p:nvSpPr>
        <p:spPr/>
        <p:txBody>
          <a:bodyPr/>
          <a:lstStyle/>
          <a:p>
            <a:endParaRPr lang="de-DE"/>
          </a:p>
        </p:txBody>
      </p:sp>
      <p:sp>
        <p:nvSpPr>
          <p:cNvPr id="6" name="Titel 1"/>
          <p:cNvSpPr txBox="1">
            <a:spLocks/>
          </p:cNvSpPr>
          <p:nvPr/>
        </p:nvSpPr>
        <p:spPr bwMode="auto">
          <a:xfrm>
            <a:off x="685800" y="609600"/>
            <a:ext cx="6478488"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itchFamily="18" charset="0"/>
              </a:defRPr>
            </a:lvl2pPr>
            <a:lvl3pPr algn="ctr" rtl="0" fontAlgn="base">
              <a:spcBef>
                <a:spcPct val="0"/>
              </a:spcBef>
              <a:spcAft>
                <a:spcPct val="0"/>
              </a:spcAft>
              <a:defRPr sz="4400">
                <a:solidFill>
                  <a:schemeClr val="tx2"/>
                </a:solidFill>
                <a:latin typeface="Times New Roman" pitchFamily="18" charset="0"/>
              </a:defRPr>
            </a:lvl3pPr>
            <a:lvl4pPr algn="ctr" rtl="0" fontAlgn="base">
              <a:spcBef>
                <a:spcPct val="0"/>
              </a:spcBef>
              <a:spcAft>
                <a:spcPct val="0"/>
              </a:spcAft>
              <a:defRPr sz="4400">
                <a:solidFill>
                  <a:schemeClr val="tx2"/>
                </a:solidFill>
                <a:latin typeface="Times New Roman" pitchFamily="18" charset="0"/>
              </a:defRPr>
            </a:lvl4pPr>
            <a:lvl5pPr algn="ctr" rtl="0" fontAlgn="base">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algn="l"/>
            <a:r>
              <a:rPr lang="de-DE" sz="3200" kern="0">
                <a:solidFill>
                  <a:srgbClr val="C00000"/>
                </a:solidFill>
              </a:rPr>
              <a:t>Strategien gegen einen exzessiven Smartphonegebrauch</a:t>
            </a:r>
          </a:p>
        </p:txBody>
      </p:sp>
    </p:spTree>
    <p:extLst>
      <p:ext uri="{BB962C8B-B14F-4D97-AF65-F5344CB8AC3E}">
        <p14:creationId xmlns:p14="http://schemas.microsoft.com/office/powerpoint/2010/main" val="248069470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815786" y="2204864"/>
            <a:ext cx="7772400" cy="4114800"/>
          </a:xfrm>
        </p:spPr>
        <p:txBody>
          <a:bodyPr/>
          <a:lstStyle/>
          <a:p>
            <a:r>
              <a:rPr lang="de-DE" sz="2000"/>
              <a:t>Überwachung des Nutzungsverhaltens ab iOS 12 bzw. Android 9 (</a:t>
            </a:r>
            <a:r>
              <a:rPr lang="de-DE" sz="2000" err="1"/>
              <a:t>Pie</a:t>
            </a:r>
            <a:r>
              <a:rPr lang="de-DE" sz="2000"/>
              <a:t>) =&gt; </a:t>
            </a:r>
            <a:r>
              <a:rPr lang="de-DE" sz="2000" b="1"/>
              <a:t>Digital </a:t>
            </a:r>
            <a:r>
              <a:rPr lang="de-DE" sz="2000" b="1" err="1"/>
              <a:t>Wellbeing</a:t>
            </a:r>
            <a:r>
              <a:rPr lang="de-DE" sz="2000" b="1"/>
              <a:t> </a:t>
            </a:r>
            <a:r>
              <a:rPr lang="de-DE" sz="2000"/>
              <a:t>Initiative der Hersteller</a:t>
            </a:r>
          </a:p>
          <a:p>
            <a:endParaRPr lang="de-DE" sz="2000"/>
          </a:p>
          <a:p>
            <a:r>
              <a:rPr lang="de-DE" sz="2000" err="1"/>
              <a:t>Tracken</a:t>
            </a:r>
            <a:r>
              <a:rPr lang="de-DE" sz="2000"/>
              <a:t> Sie Ihr </a:t>
            </a:r>
            <a:r>
              <a:rPr lang="de-DE" sz="2000" err="1"/>
              <a:t>Smartphonenutzungsverhalten</a:t>
            </a:r>
            <a:r>
              <a:rPr lang="de-DE" sz="2000"/>
              <a:t> (Apps zur Überwachung der </a:t>
            </a:r>
            <a:r>
              <a:rPr lang="de-DE" sz="2000" err="1"/>
              <a:t>Smartphonenutzung</a:t>
            </a:r>
            <a:r>
              <a:rPr lang="de-DE" sz="2000"/>
              <a:t>:</a:t>
            </a:r>
          </a:p>
          <a:p>
            <a:pPr marL="0" indent="0">
              <a:buNone/>
            </a:pPr>
            <a:r>
              <a:rPr lang="de-DE" sz="1400"/>
              <a:t>	Moment, </a:t>
            </a:r>
            <a:r>
              <a:rPr lang="de-DE" sz="1400" err="1"/>
              <a:t>Offtime</a:t>
            </a:r>
            <a:r>
              <a:rPr lang="de-DE" sz="1400"/>
              <a:t>, Screen Time, </a:t>
            </a:r>
            <a:r>
              <a:rPr lang="de-DE" sz="1400" err="1"/>
              <a:t>QualityTime</a:t>
            </a:r>
            <a:r>
              <a:rPr lang="de-DE" sz="1400"/>
              <a:t>, Telefonnutzung, </a:t>
            </a:r>
            <a:r>
              <a:rPr lang="de-DE" sz="1400" err="1"/>
              <a:t>Checky</a:t>
            </a:r>
            <a:r>
              <a:rPr lang="de-DE" sz="1200"/>
              <a:t>, ...</a:t>
            </a:r>
          </a:p>
          <a:p>
            <a:pPr lvl="1"/>
            <a:endParaRPr lang="de-DE" sz="1800"/>
          </a:p>
          <a:p>
            <a:pPr lvl="1"/>
            <a:r>
              <a:rPr lang="de-DE" sz="1800" err="1"/>
              <a:t>Forest</a:t>
            </a:r>
            <a:r>
              <a:rPr lang="de-DE" sz="1800"/>
              <a:t>-App: </a:t>
            </a:r>
            <a:r>
              <a:rPr lang="de-DE" sz="1800" err="1"/>
              <a:t>Stay</a:t>
            </a:r>
            <a:r>
              <a:rPr lang="de-DE" sz="1800"/>
              <a:t> </a:t>
            </a:r>
            <a:r>
              <a:rPr lang="de-DE" sz="1800" err="1"/>
              <a:t>focused</a:t>
            </a:r>
            <a:r>
              <a:rPr lang="de-DE" sz="1800"/>
              <a:t>, </a:t>
            </a:r>
            <a:r>
              <a:rPr lang="de-DE" sz="1800" err="1"/>
              <a:t>stop</a:t>
            </a:r>
            <a:r>
              <a:rPr lang="de-DE" sz="1800"/>
              <a:t> </a:t>
            </a:r>
            <a:r>
              <a:rPr lang="de-DE" sz="1800" err="1"/>
              <a:t>phubbing</a:t>
            </a:r>
            <a:r>
              <a:rPr lang="de-DE" sz="1800"/>
              <a:t/>
            </a:r>
            <a:br>
              <a:rPr lang="de-DE" sz="1800"/>
            </a:br>
            <a:r>
              <a:rPr lang="de-DE" sz="1800"/>
              <a:t/>
            </a:r>
            <a:br>
              <a:rPr lang="de-DE" sz="1800"/>
            </a:br>
            <a:r>
              <a:rPr lang="de-DE" sz="1800"/>
              <a:t/>
            </a:r>
            <a:br>
              <a:rPr lang="de-DE" sz="1800"/>
            </a:br>
            <a:endParaRPr lang="de-DE" sz="1800"/>
          </a:p>
          <a:p>
            <a:pPr lvl="1"/>
            <a:r>
              <a:rPr lang="de-DE" sz="1800" err="1"/>
              <a:t>Menthal</a:t>
            </a:r>
            <a:r>
              <a:rPr lang="de-DE" sz="1800"/>
              <a:t>-App: </a:t>
            </a:r>
            <a:r>
              <a:rPr lang="de-DE" sz="1800" err="1"/>
              <a:t>Ch</a:t>
            </a:r>
            <a:r>
              <a:rPr lang="de-DE" sz="1800"/>
              <a:t>. Montag</a:t>
            </a:r>
            <a:br>
              <a:rPr lang="de-DE" sz="1800"/>
            </a:br>
            <a:endParaRPr lang="de-DE" sz="1800"/>
          </a:p>
        </p:txBody>
      </p:sp>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40152" y="4291794"/>
            <a:ext cx="1235519" cy="1320924"/>
          </a:xfrm>
          <a:prstGeom prst="rect">
            <a:avLst/>
          </a:prstGeom>
        </p:spPr>
      </p:pic>
      <p:pic>
        <p:nvPicPr>
          <p:cNvPr id="5" name="Grafi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55993" y="5569843"/>
            <a:ext cx="1217290" cy="1217290"/>
          </a:xfrm>
          <a:prstGeom prst="rect">
            <a:avLst/>
          </a:prstGeom>
        </p:spPr>
      </p:pic>
      <p:sp>
        <p:nvSpPr>
          <p:cNvPr id="6" name="Titel 1"/>
          <p:cNvSpPr txBox="1">
            <a:spLocks/>
          </p:cNvSpPr>
          <p:nvPr/>
        </p:nvSpPr>
        <p:spPr bwMode="auto">
          <a:xfrm>
            <a:off x="685800" y="609600"/>
            <a:ext cx="6478488"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itchFamily="18" charset="0"/>
              </a:defRPr>
            </a:lvl2pPr>
            <a:lvl3pPr algn="ctr" rtl="0" fontAlgn="base">
              <a:spcBef>
                <a:spcPct val="0"/>
              </a:spcBef>
              <a:spcAft>
                <a:spcPct val="0"/>
              </a:spcAft>
              <a:defRPr sz="4400">
                <a:solidFill>
                  <a:schemeClr val="tx2"/>
                </a:solidFill>
                <a:latin typeface="Times New Roman" pitchFamily="18" charset="0"/>
              </a:defRPr>
            </a:lvl3pPr>
            <a:lvl4pPr algn="ctr" rtl="0" fontAlgn="base">
              <a:spcBef>
                <a:spcPct val="0"/>
              </a:spcBef>
              <a:spcAft>
                <a:spcPct val="0"/>
              </a:spcAft>
              <a:defRPr sz="4400">
                <a:solidFill>
                  <a:schemeClr val="tx2"/>
                </a:solidFill>
                <a:latin typeface="Times New Roman" pitchFamily="18" charset="0"/>
              </a:defRPr>
            </a:lvl4pPr>
            <a:lvl5pPr algn="ctr" rtl="0" fontAlgn="base">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algn="l"/>
            <a:r>
              <a:rPr lang="de-DE" sz="3200" kern="0">
                <a:solidFill>
                  <a:srgbClr val="C00000"/>
                </a:solidFill>
              </a:rPr>
              <a:t>Strategien gegen einen exzessiven Smartphonegebrauch</a:t>
            </a:r>
          </a:p>
        </p:txBody>
      </p:sp>
    </p:spTree>
    <p:extLst>
      <p:ext uri="{BB962C8B-B14F-4D97-AF65-F5344CB8AC3E}">
        <p14:creationId xmlns:p14="http://schemas.microsoft.com/office/powerpoint/2010/main" val="87718700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p:txBody>
          <a:bodyPr/>
          <a:lstStyle/>
          <a:p>
            <a:endParaRPr lang="de-DE" dirty="0"/>
          </a:p>
        </p:txBody>
      </p:sp>
      <p:pic>
        <p:nvPicPr>
          <p:cNvPr id="4" name="Grafik 3"/>
          <p:cNvPicPr>
            <a:picLocks noChangeAspect="1"/>
          </p:cNvPicPr>
          <p:nvPr/>
        </p:nvPicPr>
        <p:blipFill>
          <a:blip r:embed="rId2"/>
          <a:stretch>
            <a:fillRect/>
          </a:stretch>
        </p:blipFill>
        <p:spPr>
          <a:xfrm>
            <a:off x="165362" y="96719"/>
            <a:ext cx="5956366" cy="6761281"/>
          </a:xfrm>
          <a:prstGeom prst="rect">
            <a:avLst/>
          </a:prstGeom>
        </p:spPr>
      </p:pic>
      <p:pic>
        <p:nvPicPr>
          <p:cNvPr id="5" name="Grafik 4"/>
          <p:cNvPicPr>
            <a:picLocks noChangeAspect="1"/>
          </p:cNvPicPr>
          <p:nvPr/>
        </p:nvPicPr>
        <p:blipFill>
          <a:blip r:embed="rId3"/>
          <a:stretch>
            <a:fillRect/>
          </a:stretch>
        </p:blipFill>
        <p:spPr>
          <a:xfrm>
            <a:off x="6226796" y="1670018"/>
            <a:ext cx="2667000" cy="1085850"/>
          </a:xfrm>
          <a:prstGeom prst="rect">
            <a:avLst/>
          </a:prstGeom>
        </p:spPr>
      </p:pic>
    </p:spTree>
    <p:extLst>
      <p:ext uri="{BB962C8B-B14F-4D97-AF65-F5344CB8AC3E}">
        <p14:creationId xmlns:p14="http://schemas.microsoft.com/office/powerpoint/2010/main" val="398393431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51520" y="404664"/>
            <a:ext cx="5760640" cy="1143000"/>
          </a:xfrm>
        </p:spPr>
        <p:txBody>
          <a:bodyPr/>
          <a:lstStyle/>
          <a:p>
            <a:pPr algn="l"/>
            <a:r>
              <a:rPr lang="de-AT">
                <a:solidFill>
                  <a:srgbClr val="C00000"/>
                </a:solidFill>
              </a:rPr>
              <a:t>Herzlichen Dank für Ihre Aufmerksamkeit!</a:t>
            </a:r>
          </a:p>
        </p:txBody>
      </p:sp>
      <p:pic>
        <p:nvPicPr>
          <p:cNvPr id="4" name="Inhaltsplatzhalter 3" descr="1907516_1437684035.jpg"/>
          <p:cNvPicPr>
            <a:picLocks noGrp="1" noChangeAspect="1"/>
          </p:cNvPicPr>
          <p:nvPr>
            <p:ph idx="1"/>
          </p:nvPr>
        </p:nvPicPr>
        <p:blipFill>
          <a:blip r:embed="rId3" cstate="print"/>
          <a:stretch>
            <a:fillRect/>
          </a:stretch>
        </p:blipFill>
        <p:spPr>
          <a:xfrm>
            <a:off x="1828800" y="1981200"/>
            <a:ext cx="5486400" cy="4114800"/>
          </a:xfrm>
        </p:spPr>
      </p:pic>
      <p:sp>
        <p:nvSpPr>
          <p:cNvPr id="6" name="Textfeld 5"/>
          <p:cNvSpPr txBox="1"/>
          <p:nvPr/>
        </p:nvSpPr>
        <p:spPr>
          <a:xfrm>
            <a:off x="1403648" y="6237312"/>
            <a:ext cx="5976664" cy="461665"/>
          </a:xfrm>
          <a:prstGeom prst="rect">
            <a:avLst/>
          </a:prstGeom>
          <a:noFill/>
        </p:spPr>
        <p:txBody>
          <a:bodyPr wrap="square" rtlCol="0">
            <a:spAutoFit/>
          </a:bodyPr>
          <a:lstStyle/>
          <a:p>
            <a:pPr algn="ctr"/>
            <a:r>
              <a:rPr lang="de-AT"/>
              <a:t>office@scheibenbogen.at</a:t>
            </a:r>
          </a:p>
        </p:txBody>
      </p:sp>
    </p:spTree>
  </p:cSld>
  <p:clrMapOvr>
    <a:masterClrMapping/>
  </p:clrMapOvr>
</p:sld>
</file>

<file path=ppt/theme/theme1.xml><?xml version="1.0" encoding="utf-8"?>
<a:theme xmlns:a="http://schemas.openxmlformats.org/drawingml/2006/main" name="Standarddesign">
  <a:themeElements>
    <a:clrScheme name="Standard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Standarddesign">
      <a:majorFont>
        <a:latin typeface="Times New Roman"/>
        <a:ea typeface=""/>
        <a:cs typeface=""/>
      </a:majorFont>
      <a:minorFont>
        <a:latin typeface="Times New Roman"/>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andard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Standard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tandard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tandard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tandard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tandard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Standard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3910</Words>
  <Application>Microsoft Office PowerPoint</Application>
  <PresentationFormat>Bildschirmpräsentation (4:3)</PresentationFormat>
  <Paragraphs>423</Paragraphs>
  <Slides>53</Slides>
  <Notes>31</Notes>
  <HiddenSlides>1</HiddenSlides>
  <MMClips>0</MMClips>
  <ScaleCrop>false</ScaleCrop>
  <HeadingPairs>
    <vt:vector size="8" baseType="variant">
      <vt:variant>
        <vt:lpstr>Verwendete Schriftarten</vt:lpstr>
      </vt:variant>
      <vt:variant>
        <vt:i4>7</vt:i4>
      </vt:variant>
      <vt:variant>
        <vt:lpstr>Design</vt:lpstr>
      </vt:variant>
      <vt:variant>
        <vt:i4>1</vt:i4>
      </vt:variant>
      <vt:variant>
        <vt:lpstr>Eingebettete OLE-Server</vt:lpstr>
      </vt:variant>
      <vt:variant>
        <vt:i4>3</vt:i4>
      </vt:variant>
      <vt:variant>
        <vt:lpstr>Folientitel</vt:lpstr>
      </vt:variant>
      <vt:variant>
        <vt:i4>53</vt:i4>
      </vt:variant>
    </vt:vector>
  </HeadingPairs>
  <TitlesOfParts>
    <vt:vector size="64" baseType="lpstr">
      <vt:lpstr>MS PGothic</vt:lpstr>
      <vt:lpstr>MS PGothic</vt:lpstr>
      <vt:lpstr>Arial</vt:lpstr>
      <vt:lpstr>Calibri</vt:lpstr>
      <vt:lpstr>Symbol</vt:lpstr>
      <vt:lpstr>Times New Roman</vt:lpstr>
      <vt:lpstr>Wingdings</vt:lpstr>
      <vt:lpstr>Standarddesign</vt:lpstr>
      <vt:lpstr>Photo Editor Photo</vt:lpstr>
      <vt:lpstr>Bitmap</vt:lpstr>
      <vt:lpstr>Bitmap-Bild</vt:lpstr>
      <vt:lpstr>PowerPoint-Präsentation</vt:lpstr>
      <vt:lpstr>Haltung gegenüber Smartphones</vt:lpstr>
      <vt:lpstr>PowerPoint-Präsentation</vt:lpstr>
      <vt:lpstr>PowerPoint-Präsentation</vt:lpstr>
      <vt:lpstr>PowerPoint-Präsentation</vt:lpstr>
      <vt:lpstr>PowerPoint-Präsentation</vt:lpstr>
      <vt:lpstr>PowerPoint-Präsentation</vt:lpstr>
      <vt:lpstr>PowerPoint-Präsentation</vt:lpstr>
      <vt:lpstr>1. Frage: Wer von Ihnen trägt eine Armbanduhr?</vt:lpstr>
      <vt:lpstr>Wöchentliche Smartphonenutzung  in der Freizeit</vt:lpstr>
      <vt:lpstr>Wöchentliche Smartphonenutzung  in der Freizeit</vt:lpstr>
      <vt:lpstr>Studie: Mobile-Marketing 2017</vt:lpstr>
      <vt:lpstr>Smartphone = Schweizer Taschenmesser</vt:lpstr>
      <vt:lpstr>PowerPoint-Präsentation</vt:lpstr>
      <vt:lpstr>PowerPoint-Präsentation</vt:lpstr>
      <vt:lpstr>Definitionen</vt:lpstr>
      <vt:lpstr>Definitionen </vt:lpstr>
      <vt:lpstr>PowerPoint-Präsentation</vt:lpstr>
      <vt:lpstr>PowerPoint-Präsentation</vt:lpstr>
      <vt:lpstr>PowerPoint-Präsentation</vt:lpstr>
      <vt:lpstr>PowerPoint-Präsentation</vt:lpstr>
      <vt:lpstr>PowerPoint-Präsentation</vt:lpstr>
      <vt:lpstr>PowerPoint-Präsentation</vt:lpstr>
      <vt:lpstr>Exzess oder Sucht?</vt:lpstr>
      <vt:lpstr>Problematischer Smartphonegebrauch</vt:lpstr>
      <vt:lpstr>Prävalenz Smartphone-Verhaltenssucht</vt:lpstr>
      <vt:lpstr>Internet- und Smartphonesucht</vt:lpstr>
      <vt:lpstr>Smartphone Konditionierung</vt:lpstr>
      <vt:lpstr>Erlernen von Gewohnheiten</vt:lpstr>
      <vt:lpstr>PowerPoint-Präsentation</vt:lpstr>
      <vt:lpstr>Weitere (pathologische) Phänomene exzessiven Smartphonegebrauchs</vt:lpstr>
      <vt:lpstr>Nomophobie</vt:lpstr>
      <vt:lpstr>FoMo</vt:lpstr>
      <vt:lpstr>Menthal-Studie (Montag, 2016)</vt:lpstr>
      <vt:lpstr>Pathway Model of problematic mobile phone use</vt:lpstr>
      <vt:lpstr>Soziale Netzwerke (SNS)</vt:lpstr>
      <vt:lpstr>Soziale Netzwerke</vt:lpstr>
      <vt:lpstr>Facebook statt Face to Face</vt:lpstr>
      <vt:lpstr>Risikoverhalten im Netz  (High risk behaviour)</vt:lpstr>
      <vt:lpstr>Wie häufig ist der pathologische PC- bzw. Internetgebrauch?</vt:lpstr>
      <vt:lpstr>Relevante Ergebnisse für die Prävention</vt:lpstr>
      <vt:lpstr>PowerPoint-Präsentation</vt:lpstr>
      <vt:lpstr>Games am Smartphone</vt:lpstr>
      <vt:lpstr>PowerPoint-Präsentation</vt:lpstr>
      <vt:lpstr>Gefährdung von Jugendlichen</vt:lpstr>
      <vt:lpstr>Response Inhibition</vt:lpstr>
      <vt:lpstr>Response Inhibition</vt:lpstr>
      <vt:lpstr>Response Inhibition</vt:lpstr>
      <vt:lpstr>Strategien gegen einen exzessiven Smartphonegebrauch</vt:lpstr>
      <vt:lpstr>PowerPoint-Präsentation</vt:lpstr>
      <vt:lpstr>PowerPoint-Präsentation</vt:lpstr>
      <vt:lpstr>PowerPoint-Präsentation</vt:lpstr>
      <vt:lpstr>Herzlichen Dank für Ihre Aufmerksamkeit!</vt:lpstr>
    </vt:vector>
  </TitlesOfParts>
  <Company>API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zangerle</dc:creator>
  <cp:lastModifiedBy>Scheibenbogen Oliver</cp:lastModifiedBy>
  <cp:revision>2</cp:revision>
  <cp:lastPrinted>2014-11-26T10:23:27Z</cp:lastPrinted>
  <dcterms:created xsi:type="dcterms:W3CDTF">2005-11-21T13:37:42Z</dcterms:created>
  <dcterms:modified xsi:type="dcterms:W3CDTF">2020-10-07T12:15:08Z</dcterms:modified>
</cp:coreProperties>
</file>