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1ED86E-82DA-4B82-8CF4-F9648170BBEA}" v="91" dt="2024-01-31T18:31:27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irgit Eidenberger" userId="652df894-51fb-447e-8003-59ad09849ea1" providerId="ADAL" clId="{D71ED86E-82DA-4B82-8CF4-F9648170BBEA}"/>
    <pc:docChg chg="custSel addSld modSld">
      <pc:chgData name="Birgit Eidenberger" userId="652df894-51fb-447e-8003-59ad09849ea1" providerId="ADAL" clId="{D71ED86E-82DA-4B82-8CF4-F9648170BBEA}" dt="2024-01-31T18:32:34.091" v="683" actId="20577"/>
      <pc:docMkLst>
        <pc:docMk/>
      </pc:docMkLst>
      <pc:sldChg chg="modSp new mod setBg">
        <pc:chgData name="Birgit Eidenberger" userId="652df894-51fb-447e-8003-59ad09849ea1" providerId="ADAL" clId="{D71ED86E-82DA-4B82-8CF4-F9648170BBEA}" dt="2024-01-31T18:32:34.091" v="683" actId="20577"/>
        <pc:sldMkLst>
          <pc:docMk/>
          <pc:sldMk cId="1772840159" sldId="267"/>
        </pc:sldMkLst>
        <pc:spChg chg="mod">
          <ac:chgData name="Birgit Eidenberger" userId="652df894-51fb-447e-8003-59ad09849ea1" providerId="ADAL" clId="{D71ED86E-82DA-4B82-8CF4-F9648170BBEA}" dt="2024-01-31T18:21:28.902" v="9" actId="2711"/>
          <ac:spMkLst>
            <pc:docMk/>
            <pc:sldMk cId="1772840159" sldId="267"/>
            <ac:spMk id="2" creationId="{32F4D618-CFBC-47FC-BFE9-0417A560BCBD}"/>
          </ac:spMkLst>
        </pc:spChg>
        <pc:spChg chg="mod">
          <ac:chgData name="Birgit Eidenberger" userId="652df894-51fb-447e-8003-59ad09849ea1" providerId="ADAL" clId="{D71ED86E-82DA-4B82-8CF4-F9648170BBEA}" dt="2024-01-31T18:32:34.091" v="683" actId="20577"/>
          <ac:spMkLst>
            <pc:docMk/>
            <pc:sldMk cId="1772840159" sldId="267"/>
            <ac:spMk id="3" creationId="{233DB9DA-8A43-A9A5-A24C-4832B556FE0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D89980-A19C-E62F-FDCE-7F619CE10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1238929"/>
            <a:ext cx="8689976" cy="2509213"/>
          </a:xfrm>
        </p:spPr>
        <p:txBody>
          <a:bodyPr>
            <a:normAutofit/>
          </a:bodyPr>
          <a:lstStyle/>
          <a:p>
            <a:r>
              <a:rPr lang="de-DE">
                <a:latin typeface="Calibri" panose="020F0502020204030204" pitchFamily="34" charset="0"/>
                <a:cs typeface="Calibri" panose="020F0502020204030204" pitchFamily="34" charset="0"/>
              </a:rPr>
              <a:t>DAS SIND WIR!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849DC28-3BD3-C2E7-C27E-430197956B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cap="none">
                <a:latin typeface="Calibri" panose="020F0502020204030204" pitchFamily="34" charset="0"/>
                <a:cs typeface="Calibri" panose="020F0502020204030204" pitchFamily="34" charset="0"/>
              </a:rPr>
              <a:t>Dekanat</a:t>
            </a:r>
            <a:r>
              <a:rPr lang="de-DE">
                <a:latin typeface="Calibri" panose="020F0502020204030204" pitchFamily="34" charset="0"/>
                <a:cs typeface="Calibri" panose="020F0502020204030204" pitchFamily="34" charset="0"/>
              </a:rPr>
              <a:t> linz mitte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C93FB2E3-738B-1306-F314-0AEA3C86E767}"/>
              </a:ext>
            </a:extLst>
          </p:cNvPr>
          <p:cNvSpPr txBox="1"/>
          <p:nvPr/>
        </p:nvSpPr>
        <p:spPr>
          <a:xfrm>
            <a:off x="665825" y="5426244"/>
            <a:ext cx="4669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B. Eidenberger, A. Stummer, P. Schwarzenbacher</a:t>
            </a:r>
            <a:endParaRPr lang="de-AT" dirty="0"/>
          </a:p>
        </p:txBody>
      </p:sp>
      <p:pic>
        <p:nvPicPr>
          <p:cNvPr id="8" name="Grafik 7" descr="Ein Bild, das Screenshot, Schwarz, weiß, Grafiken enthält.&#10;&#10;Automatisch generierte Beschreibung">
            <a:extLst>
              <a:ext uri="{FF2B5EF4-FFF2-40B4-BE49-F238E27FC236}">
                <a16:creationId xmlns:a16="http://schemas.microsoft.com/office/drawing/2014/main" id="{5B495FDE-45DF-E081-12F1-5E3BC8C3D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25" y="5779355"/>
            <a:ext cx="917580" cy="36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44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FD091F-AFC7-D9BE-551C-3E6EF327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Was wurde ausgewertet?</a:t>
            </a:r>
            <a:b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Wie wurde ausgewertet?</a:t>
            </a: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E89284-42F4-0238-23BB-13E8B6C5F7D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Fragebögen Visitation: Jänner 2023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Ergebnisse Treffen Ehrenamtliche mit P. Schwarzenbacher: Frühling 2023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Rückmeldungen der Startveranstaltung: Herbst 2023</a:t>
            </a:r>
          </a:p>
          <a:p>
            <a:pPr marL="0" indent="0">
              <a:buNone/>
            </a:pP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------------------------------------------------------------------</a:t>
            </a:r>
          </a:p>
          <a:p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Qualitative Auswertung</a:t>
            </a:r>
          </a:p>
          <a:p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Clustern der Aussagen zu Kategorien</a:t>
            </a:r>
          </a:p>
        </p:txBody>
      </p:sp>
    </p:spTree>
    <p:extLst>
      <p:ext uri="{BB962C8B-B14F-4D97-AF65-F5344CB8AC3E}">
        <p14:creationId xmlns:p14="http://schemas.microsoft.com/office/powerpoint/2010/main" val="1636332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01662D-CFEF-CF0A-4DA6-9DB9CAEF6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Ziel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2726569-1D4D-A902-F8CF-8D1EA9386B8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Die Auswertung zeigt, wie derzeit christliches Leben in den Pfarren und Knotenpunkten von Linz Mitte stattfindet. </a:t>
            </a:r>
          </a:p>
          <a:p>
            <a:pPr marL="0" indent="0">
              <a:buNone/>
            </a:pPr>
            <a:endParaRPr lang="de-AT" sz="2800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75656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>
            <a:extLst>
              <a:ext uri="{FF2B5EF4-FFF2-40B4-BE49-F238E27FC236}">
                <a16:creationId xmlns:a16="http://schemas.microsoft.com/office/drawing/2014/main" id="{71906D15-0B4F-E884-AACE-572ADED44AD4}"/>
              </a:ext>
            </a:extLst>
          </p:cNvPr>
          <p:cNvSpPr/>
          <p:nvPr/>
        </p:nvSpPr>
        <p:spPr>
          <a:xfrm>
            <a:off x="4987411" y="3525842"/>
            <a:ext cx="2217178" cy="82784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Gemeinschaft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8F6262A2-D600-034F-1913-FEE5CC76F455}"/>
              </a:ext>
            </a:extLst>
          </p:cNvPr>
          <p:cNvSpPr/>
          <p:nvPr/>
        </p:nvSpPr>
        <p:spPr>
          <a:xfrm>
            <a:off x="4860577" y="1435370"/>
            <a:ext cx="2082477" cy="8278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Verkündigung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992EA877-F69F-2A16-F457-5E58ADBAE303}"/>
              </a:ext>
            </a:extLst>
          </p:cNvPr>
          <p:cNvSpPr/>
          <p:nvPr/>
        </p:nvSpPr>
        <p:spPr>
          <a:xfrm>
            <a:off x="5425809" y="4293840"/>
            <a:ext cx="1360226" cy="88679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Bildung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6A61773-4213-ACB7-76F8-A96C02C27C80}"/>
              </a:ext>
            </a:extLst>
          </p:cNvPr>
          <p:cNvSpPr/>
          <p:nvPr/>
        </p:nvSpPr>
        <p:spPr>
          <a:xfrm>
            <a:off x="1062224" y="1942482"/>
            <a:ext cx="1981739" cy="61925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Gottesdienst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933654AB-967F-C9A6-8CE7-C982AF218684}"/>
              </a:ext>
            </a:extLst>
          </p:cNvPr>
          <p:cNvSpPr/>
          <p:nvPr/>
        </p:nvSpPr>
        <p:spPr>
          <a:xfrm>
            <a:off x="2786421" y="1185696"/>
            <a:ext cx="2023540" cy="8278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Sakramenten-pastoral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9A3744EA-BD95-EAA8-D597-03F3F05C4CF8}"/>
              </a:ext>
            </a:extLst>
          </p:cNvPr>
          <p:cNvSpPr/>
          <p:nvPr/>
        </p:nvSpPr>
        <p:spPr>
          <a:xfrm>
            <a:off x="1025925" y="3196897"/>
            <a:ext cx="1186149" cy="894615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Caritas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271BAE13-9BB8-9C13-AF0B-DA74F05ECE8C}"/>
              </a:ext>
            </a:extLst>
          </p:cNvPr>
          <p:cNvSpPr/>
          <p:nvPr/>
        </p:nvSpPr>
        <p:spPr>
          <a:xfrm>
            <a:off x="4575321" y="2476420"/>
            <a:ext cx="2840760" cy="945703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Zusammenarbeit </a:t>
            </a: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Innerkirchlich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54D2291A-8F9D-9AC6-9AF4-3523ACF373A9}"/>
              </a:ext>
            </a:extLst>
          </p:cNvPr>
          <p:cNvSpPr/>
          <p:nvPr/>
        </p:nvSpPr>
        <p:spPr>
          <a:xfrm>
            <a:off x="2406859" y="4091512"/>
            <a:ext cx="2082476" cy="945702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Vernetzung </a:t>
            </a: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proaktiv 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417AF402-856F-3391-45EE-F78F1F9CB5F1}"/>
              </a:ext>
            </a:extLst>
          </p:cNvPr>
          <p:cNvSpPr/>
          <p:nvPr/>
        </p:nvSpPr>
        <p:spPr>
          <a:xfrm>
            <a:off x="6971132" y="1068995"/>
            <a:ext cx="2013880" cy="82784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Spirituelle Gestaltung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A3880D17-C783-A618-3E5F-17FCE9C9126F}"/>
              </a:ext>
            </a:extLst>
          </p:cNvPr>
          <p:cNvSpPr/>
          <p:nvPr/>
        </p:nvSpPr>
        <p:spPr>
          <a:xfrm>
            <a:off x="9641149" y="2641157"/>
            <a:ext cx="2217178" cy="827845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Sakramenten-pastoral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46033E7B-63A1-76C5-919E-24CB5A94D62B}"/>
              </a:ext>
            </a:extLst>
          </p:cNvPr>
          <p:cNvSpPr/>
          <p:nvPr/>
        </p:nvSpPr>
        <p:spPr>
          <a:xfrm>
            <a:off x="9077537" y="3677590"/>
            <a:ext cx="2358607" cy="8278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Nachgehende Seelsorge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D29F59CE-B905-D2E0-F62B-DC55A6095166}"/>
              </a:ext>
            </a:extLst>
          </p:cNvPr>
          <p:cNvSpPr/>
          <p:nvPr/>
        </p:nvSpPr>
        <p:spPr>
          <a:xfrm>
            <a:off x="3250993" y="2842793"/>
            <a:ext cx="1822521" cy="730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Pfarren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CD517FF6-626F-9353-701D-A3DCF8AC87BE}"/>
              </a:ext>
            </a:extLst>
          </p:cNvPr>
          <p:cNvSpPr/>
          <p:nvPr/>
        </p:nvSpPr>
        <p:spPr>
          <a:xfrm>
            <a:off x="6828989" y="2783446"/>
            <a:ext cx="2082476" cy="6813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Kirchliche </a:t>
            </a:r>
          </a:p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Knotenpunkte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DCC8D3E8-8473-6073-93D6-65C21D290089}"/>
              </a:ext>
            </a:extLst>
          </p:cNvPr>
          <p:cNvSpPr/>
          <p:nvPr/>
        </p:nvSpPr>
        <p:spPr>
          <a:xfrm>
            <a:off x="7344067" y="4379315"/>
            <a:ext cx="2082476" cy="945702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Kooperation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18759723-7DF2-D3D8-0586-BDAE0A3F3761}"/>
              </a:ext>
            </a:extLst>
          </p:cNvPr>
          <p:cNvSpPr txBox="1"/>
          <p:nvPr/>
        </p:nvSpPr>
        <p:spPr>
          <a:xfrm>
            <a:off x="3958777" y="381444"/>
            <a:ext cx="4426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/>
              <a:t>Aufgabenfelder in Linz Mitte</a:t>
            </a:r>
            <a:endParaRPr lang="de-AT" sz="2800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EA36ACE9-649E-29CE-2A39-5430C570812D}"/>
              </a:ext>
            </a:extLst>
          </p:cNvPr>
          <p:cNvSpPr/>
          <p:nvPr/>
        </p:nvSpPr>
        <p:spPr>
          <a:xfrm>
            <a:off x="8567097" y="1594789"/>
            <a:ext cx="2313424" cy="695385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GOTTESDIENST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44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5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>
            <a:extLst>
              <a:ext uri="{FF2B5EF4-FFF2-40B4-BE49-F238E27FC236}">
                <a16:creationId xmlns:a16="http://schemas.microsoft.com/office/drawing/2014/main" id="{71906D15-0B4F-E884-AACE-572ADED44AD4}"/>
              </a:ext>
            </a:extLst>
          </p:cNvPr>
          <p:cNvSpPr/>
          <p:nvPr/>
        </p:nvSpPr>
        <p:spPr>
          <a:xfrm>
            <a:off x="4682864" y="2939238"/>
            <a:ext cx="2500118" cy="898979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Heimat, Interessen,…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8F6262A2-D600-034F-1913-FEE5CC76F455}"/>
              </a:ext>
            </a:extLst>
          </p:cNvPr>
          <p:cNvSpPr/>
          <p:nvPr/>
        </p:nvSpPr>
        <p:spPr>
          <a:xfrm>
            <a:off x="4804232" y="846307"/>
            <a:ext cx="2082477" cy="8278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Pfarrblätter, persönliche Haltung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992EA877-F69F-2A16-F457-5E58ADBAE303}"/>
              </a:ext>
            </a:extLst>
          </p:cNvPr>
          <p:cNvSpPr/>
          <p:nvPr/>
        </p:nvSpPr>
        <p:spPr>
          <a:xfrm>
            <a:off x="4855053" y="3902915"/>
            <a:ext cx="2227250" cy="1376044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Theologie,</a:t>
            </a:r>
          </a:p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Kultur und Gesellschaft,…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6A61773-4213-ACB7-76F8-A96C02C27C80}"/>
              </a:ext>
            </a:extLst>
          </p:cNvPr>
          <p:cNvSpPr/>
          <p:nvPr/>
        </p:nvSpPr>
        <p:spPr>
          <a:xfrm>
            <a:off x="726914" y="1372838"/>
            <a:ext cx="2353581" cy="1301825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vielfältig, </a:t>
            </a:r>
            <a:r>
              <a:rPr lang="de-DE" dirty="0" err="1">
                <a:latin typeface="Calibri" panose="020F0502020204030204" pitchFamily="34" charset="0"/>
                <a:cs typeface="Calibri" panose="020F0502020204030204" pitchFamily="34" charset="0"/>
              </a:rPr>
              <a:t>Euchristie</a:t>
            </a: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, Hochfeste, Kinderliturgie,…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933654AB-967F-C9A6-8CE7-C982AF218684}"/>
              </a:ext>
            </a:extLst>
          </p:cNvPr>
          <p:cNvSpPr/>
          <p:nvPr/>
        </p:nvSpPr>
        <p:spPr>
          <a:xfrm>
            <a:off x="2780692" y="672715"/>
            <a:ext cx="2023540" cy="8278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Vorbereitung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9A3744EA-BD95-EAA8-D597-03F3F05C4CF8}"/>
              </a:ext>
            </a:extLst>
          </p:cNvPr>
          <p:cNvSpPr/>
          <p:nvPr/>
        </p:nvSpPr>
        <p:spPr>
          <a:xfrm>
            <a:off x="442981" y="2802324"/>
            <a:ext cx="2227249" cy="115548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Nöte der Menschen. Finanzierung?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271BAE13-9BB8-9C13-AF0B-DA74F05ECE8C}"/>
              </a:ext>
            </a:extLst>
          </p:cNvPr>
          <p:cNvSpPr/>
          <p:nvPr/>
        </p:nvSpPr>
        <p:spPr>
          <a:xfrm>
            <a:off x="4548298" y="1857408"/>
            <a:ext cx="2840760" cy="945703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Zusammenarbeit </a:t>
            </a: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Innerkirchlich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54D2291A-8F9D-9AC6-9AF4-3523ACF373A9}"/>
              </a:ext>
            </a:extLst>
          </p:cNvPr>
          <p:cNvSpPr/>
          <p:nvPr/>
        </p:nvSpPr>
        <p:spPr>
          <a:xfrm>
            <a:off x="2154704" y="4018648"/>
            <a:ext cx="2353581" cy="1041468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Zusammen-arbeit  im Stadtteil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417AF402-856F-3391-45EE-F78F1F9CB5F1}"/>
              </a:ext>
            </a:extLst>
          </p:cNvPr>
          <p:cNvSpPr/>
          <p:nvPr/>
        </p:nvSpPr>
        <p:spPr>
          <a:xfrm>
            <a:off x="6900315" y="487494"/>
            <a:ext cx="2686237" cy="8853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Orte, Gebete,</a:t>
            </a:r>
          </a:p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Impulse, Feste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A3880D17-C783-A618-3E5F-17FCE9C9126F}"/>
              </a:ext>
            </a:extLst>
          </p:cNvPr>
          <p:cNvSpPr/>
          <p:nvPr/>
        </p:nvSpPr>
        <p:spPr>
          <a:xfrm>
            <a:off x="9452545" y="2399130"/>
            <a:ext cx="2217178" cy="827845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Wer darf?</a:t>
            </a:r>
          </a:p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Wer hat Zeit?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46033E7B-63A1-76C5-919E-24CB5A94D62B}"/>
              </a:ext>
            </a:extLst>
          </p:cNvPr>
          <p:cNvSpPr/>
          <p:nvPr/>
        </p:nvSpPr>
        <p:spPr>
          <a:xfrm>
            <a:off x="8830717" y="3467472"/>
            <a:ext cx="2501345" cy="1155481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pers. spirituelle Kompetenz, Begleitung,…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D29F59CE-B905-D2E0-F62B-DC55A6095166}"/>
              </a:ext>
            </a:extLst>
          </p:cNvPr>
          <p:cNvSpPr/>
          <p:nvPr/>
        </p:nvSpPr>
        <p:spPr>
          <a:xfrm>
            <a:off x="3352609" y="2377365"/>
            <a:ext cx="1933046" cy="71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Seelsorger*innen, EA, HA, Fachteams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CD517FF6-626F-9353-701D-A3DCF8AC87BE}"/>
              </a:ext>
            </a:extLst>
          </p:cNvPr>
          <p:cNvSpPr/>
          <p:nvPr/>
        </p:nvSpPr>
        <p:spPr>
          <a:xfrm>
            <a:off x="6766308" y="2314342"/>
            <a:ext cx="2686237" cy="6470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HA, EA, Trägerstrukturen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DCC8D3E8-8473-6073-93D6-65C21D290089}"/>
              </a:ext>
            </a:extLst>
          </p:cNvPr>
          <p:cNvSpPr/>
          <p:nvPr/>
        </p:nvSpPr>
        <p:spPr>
          <a:xfrm>
            <a:off x="7202196" y="4325160"/>
            <a:ext cx="2082476" cy="945702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‚Fachgruppe‘</a:t>
            </a: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de-AT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hteck: diagonal liegende Ecken abgerundet 2">
            <a:extLst>
              <a:ext uri="{FF2B5EF4-FFF2-40B4-BE49-F238E27FC236}">
                <a16:creationId xmlns:a16="http://schemas.microsoft.com/office/drawing/2014/main" id="{134414DE-7730-D333-058C-432A180C1288}"/>
              </a:ext>
            </a:extLst>
          </p:cNvPr>
          <p:cNvSpPr/>
          <p:nvPr/>
        </p:nvSpPr>
        <p:spPr>
          <a:xfrm>
            <a:off x="8083429" y="5671342"/>
            <a:ext cx="2402485" cy="699164"/>
          </a:xfrm>
          <a:prstGeom prst="round2Diag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/>
              <a:t>Qualität</a:t>
            </a:r>
            <a:endParaRPr lang="de-AT" sz="2400" dirty="0"/>
          </a:p>
        </p:txBody>
      </p:sp>
      <p:sp>
        <p:nvSpPr>
          <p:cNvPr id="4" name="Rechteck: diagonal liegende Ecken abgerundet 3">
            <a:extLst>
              <a:ext uri="{FF2B5EF4-FFF2-40B4-BE49-F238E27FC236}">
                <a16:creationId xmlns:a16="http://schemas.microsoft.com/office/drawing/2014/main" id="{EC547CE1-3A73-C331-C32C-647750AAD125}"/>
              </a:ext>
            </a:extLst>
          </p:cNvPr>
          <p:cNvSpPr/>
          <p:nvPr/>
        </p:nvSpPr>
        <p:spPr>
          <a:xfrm>
            <a:off x="5118036" y="5693330"/>
            <a:ext cx="2271022" cy="699165"/>
          </a:xfrm>
          <a:prstGeom prst="round2Diag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/>
              <a:t>Solidarität</a:t>
            </a:r>
            <a:endParaRPr lang="de-AT" sz="2400" dirty="0"/>
          </a:p>
        </p:txBody>
      </p:sp>
      <p:sp>
        <p:nvSpPr>
          <p:cNvPr id="5" name="Rechteck: diagonal liegende Ecken abgerundet 4">
            <a:extLst>
              <a:ext uri="{FF2B5EF4-FFF2-40B4-BE49-F238E27FC236}">
                <a16:creationId xmlns:a16="http://schemas.microsoft.com/office/drawing/2014/main" id="{143FA848-D60F-8524-38D5-97133B448F7B}"/>
              </a:ext>
            </a:extLst>
          </p:cNvPr>
          <p:cNvSpPr/>
          <p:nvPr/>
        </p:nvSpPr>
        <p:spPr>
          <a:xfrm>
            <a:off x="2183908" y="5671342"/>
            <a:ext cx="2500118" cy="723323"/>
          </a:xfrm>
          <a:prstGeom prst="round2Diag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/>
              <a:t>Spiritualität</a:t>
            </a:r>
            <a:endParaRPr lang="de-AT" sz="2400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DC96D57B-3201-71FC-E8EB-AF65D00233EF}"/>
              </a:ext>
            </a:extLst>
          </p:cNvPr>
          <p:cNvSpPr/>
          <p:nvPr/>
        </p:nvSpPr>
        <p:spPr>
          <a:xfrm>
            <a:off x="8911497" y="1202975"/>
            <a:ext cx="2686237" cy="8853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spezielle Lebens-situationen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6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5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6" grpId="0" animBg="1"/>
      <p:bldP spid="3" grpId="0" animBg="1"/>
      <p:bldP spid="4" grpId="0" animBg="1"/>
      <p:bldP spid="5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E5DF0C-FC0A-F281-FE8D-F13607F77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Herausforderungen</a:t>
            </a: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CAA0831-DD14-AAD3-FA00-2ACC647CB2A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Rückgang des Kirchenbesuchs und der Einstellung der Menschen zum Glauben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Kirchenaustritte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Welche Menschen erreichen wir nicht?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Finanzielle Ressourcen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HA und EA finden</a:t>
            </a:r>
          </a:p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Wie begeistern wir Menschen?</a:t>
            </a:r>
          </a:p>
          <a:p>
            <a:endParaRPr lang="de-DE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hteck: diagonal liegende Ecken abgerundet 3">
            <a:extLst>
              <a:ext uri="{FF2B5EF4-FFF2-40B4-BE49-F238E27FC236}">
                <a16:creationId xmlns:a16="http://schemas.microsoft.com/office/drawing/2014/main" id="{DF846F51-8326-C71F-67E4-B26CF9B171E5}"/>
              </a:ext>
            </a:extLst>
          </p:cNvPr>
          <p:cNvSpPr/>
          <p:nvPr/>
        </p:nvSpPr>
        <p:spPr>
          <a:xfrm>
            <a:off x="4992210" y="4181382"/>
            <a:ext cx="3045041" cy="1544714"/>
          </a:xfrm>
          <a:prstGeom prst="round2Diag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/>
              <a:t>Säkularisierung: </a:t>
            </a:r>
          </a:p>
          <a:p>
            <a:pPr algn="ctr"/>
            <a:r>
              <a:rPr lang="de-DE" sz="2400" dirty="0"/>
              <a:t>Wie findet Kirche Stadt?</a:t>
            </a:r>
            <a:endParaRPr lang="de-AT" sz="2400" dirty="0"/>
          </a:p>
        </p:txBody>
      </p:sp>
      <p:sp>
        <p:nvSpPr>
          <p:cNvPr id="5" name="Rechteck: diagonal liegende Ecken abgerundet 4">
            <a:extLst>
              <a:ext uri="{FF2B5EF4-FFF2-40B4-BE49-F238E27FC236}">
                <a16:creationId xmlns:a16="http://schemas.microsoft.com/office/drawing/2014/main" id="{046C8B2F-8566-5BFC-EC40-56E9C0D0A67F}"/>
              </a:ext>
            </a:extLst>
          </p:cNvPr>
          <p:cNvSpPr/>
          <p:nvPr/>
        </p:nvSpPr>
        <p:spPr>
          <a:xfrm>
            <a:off x="8232559" y="2967503"/>
            <a:ext cx="3045041" cy="1415703"/>
          </a:xfrm>
          <a:prstGeom prst="round2Diag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/>
              <a:t>Individualisierung:</a:t>
            </a:r>
            <a:endParaRPr lang="de-AT" sz="2400" dirty="0"/>
          </a:p>
          <a:p>
            <a:pPr algn="ctr"/>
            <a:r>
              <a:rPr lang="de-AT" sz="2400" dirty="0"/>
              <a:t>Gemeinschaft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58557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CA4C42-FFA3-45A8-3C41-B88B05C4B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Was zeichnet uns aus?</a:t>
            </a:r>
            <a:b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‚Top </a:t>
            </a:r>
            <a:r>
              <a:rPr lang="de-DE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seven</a:t>
            </a: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‘</a:t>
            </a: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BBFA97-CB25-9569-0C17-228BB00AB4E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56374"/>
            <a:ext cx="10363826" cy="3424107"/>
          </a:xfrm>
        </p:spPr>
        <p:txBody>
          <a:bodyPr numCol="2">
            <a:noAutofit/>
          </a:bodyPr>
          <a:lstStyle/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Gemeinschaft</a:t>
            </a: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Caritas</a:t>
            </a: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Gesellschaftspolitisches Handeln | Wirken</a:t>
            </a:r>
          </a:p>
          <a:p>
            <a:endParaRPr lang="de-DE" sz="32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Musik  </a:t>
            </a: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Kultur</a:t>
            </a: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Gottesdienst</a:t>
            </a:r>
          </a:p>
          <a:p>
            <a:r>
              <a:rPr lang="de-DE" sz="3200" cap="none" dirty="0">
                <a:latin typeface="Calibri" panose="020F0502020204030204" pitchFamily="34" charset="0"/>
                <a:cs typeface="Calibri" panose="020F0502020204030204" pitchFamily="34" charset="0"/>
              </a:rPr>
              <a:t>Spiritualität</a:t>
            </a:r>
            <a:endParaRPr lang="de-AT" sz="32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940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884A6E-01B1-8CA8-806C-AAA9FE6F6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Lebendige Kirche</a:t>
            </a: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2D959F-D1DE-2499-D5E6-D7BAAD43F46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967597"/>
            <a:ext cx="10363826" cy="3424107"/>
          </a:xfrm>
        </p:spPr>
        <p:txBody>
          <a:bodyPr>
            <a:normAutofit fontScale="92500" lnSpcReduction="10000"/>
          </a:bodyPr>
          <a:lstStyle/>
          <a:p>
            <a:r>
              <a:rPr lang="de-DE" cap="none" dirty="0"/>
              <a:t>‚</a:t>
            </a:r>
            <a:r>
              <a:rPr lang="de-DE" sz="2800" cap="none" dirty="0"/>
              <a:t>Auskunftsfähig‘ sein</a:t>
            </a:r>
          </a:p>
          <a:p>
            <a:r>
              <a:rPr lang="de-DE" sz="2800" cap="none" dirty="0"/>
              <a:t>Wertschätzung für die Ehrenamtlichen</a:t>
            </a:r>
          </a:p>
          <a:p>
            <a:r>
              <a:rPr lang="de-DE" sz="2800" cap="none" dirty="0"/>
              <a:t>Wirksam sein | werden</a:t>
            </a:r>
          </a:p>
          <a:p>
            <a:r>
              <a:rPr lang="de-DE" sz="2800" cap="none" dirty="0"/>
              <a:t>Offen für Veränderungen</a:t>
            </a:r>
          </a:p>
          <a:p>
            <a:r>
              <a:rPr lang="de-DE" sz="2800" cap="none" dirty="0"/>
              <a:t>Förderung und Erhaltung der Gemeinschaft </a:t>
            </a:r>
          </a:p>
          <a:p>
            <a:r>
              <a:rPr lang="de-DE" sz="2800" cap="none" dirty="0"/>
              <a:t>Wertschätzender Umgang und Kommunikation</a:t>
            </a:r>
          </a:p>
          <a:p>
            <a:endParaRPr lang="de-DE" cap="none" dirty="0"/>
          </a:p>
        </p:txBody>
      </p:sp>
    </p:spTree>
    <p:extLst>
      <p:ext uri="{BB962C8B-B14F-4D97-AF65-F5344CB8AC3E}">
        <p14:creationId xmlns:p14="http://schemas.microsoft.com/office/powerpoint/2010/main" val="222984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8886F3-19E7-C9F9-FAF9-BBD31BEAE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… solidarisch bringen wir es voran …</a:t>
            </a: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40C5724-F38D-B97A-BA7B-6118F292849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800" cap="none" dirty="0">
                <a:latin typeface="Calibri" panose="020F0502020204030204" pitchFamily="34" charset="0"/>
                <a:cs typeface="Calibri" panose="020F0502020204030204" pitchFamily="34" charset="0"/>
              </a:rPr>
              <a:t>Synonyme für Solidarität: Einheit, Gerechtigkeit, Freundschaft, Übereinstimmung, Zusammenhalt.</a:t>
            </a:r>
          </a:p>
          <a:p>
            <a:pPr marL="0" indent="0">
              <a:buNone/>
            </a:pPr>
            <a:endParaRPr lang="de-DE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de-DE" sz="3600" dirty="0">
                <a:latin typeface="Calibri" panose="020F0502020204030204" pitchFamily="34" charset="0"/>
                <a:cs typeface="Calibri" panose="020F0502020204030204" pitchFamily="34" charset="0"/>
              </a:rPr>
              <a:t>		Danke für eure Aufmerksamkeit!</a:t>
            </a:r>
            <a:endParaRPr lang="de-AT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774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F4D618-CFBC-47FC-BFE9-0417A560B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Nachsatz</a:t>
            </a:r>
            <a:endParaRPr lang="de-A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3DB9DA-8A43-A9A5-A24C-4832B556FE0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Diese </a:t>
            </a:r>
            <a:r>
              <a:rPr lang="de-DE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ppp</a:t>
            </a:r>
            <a:r>
              <a:rPr lang="de-DE" cap="none" dirty="0">
                <a:latin typeface="Calibri" panose="020F0502020204030204" pitchFamily="34" charset="0"/>
                <a:cs typeface="Calibri" panose="020F0502020204030204" pitchFamily="34" charset="0"/>
              </a:rPr>
              <a:t> mit der Auswertung der Fragebögen ist für die Pfarren und kirchlichen Knotenpunkte in Linz Mitte bestimmt.</a:t>
            </a:r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 Es ist eine qualitative Auswertung, die sich an den Aussagen der Fragebögen orientiert und deswegen sich nicht ausschließlich auf die Grundfunktionen bezieht.</a:t>
            </a:r>
          </a:p>
          <a:p>
            <a:pPr marL="0" indent="0">
              <a:buNone/>
            </a:pPr>
            <a:endParaRPr lang="de-AT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Sollte diese </a:t>
            </a:r>
            <a:r>
              <a:rPr lang="de-AT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ppp</a:t>
            </a:r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 in anderen Kontexten verwendet werden – was möglich ist, auf Grund universellen Aussagen für die Diözese Linz, bitte ich darum als Quelle die Ist-Analyse in Linz Mitte anzugeben. </a:t>
            </a:r>
          </a:p>
          <a:p>
            <a:pPr marL="0" indent="0">
              <a:buNone/>
            </a:pPr>
            <a:r>
              <a:rPr lang="de-AT" cap="none" dirty="0">
                <a:latin typeface="Calibri" panose="020F0502020204030204" pitchFamily="34" charset="0"/>
                <a:cs typeface="Calibri" panose="020F0502020204030204" pitchFamily="34" charset="0"/>
              </a:rPr>
              <a:t>Danke! B. Eidenberger</a:t>
            </a:r>
            <a:endParaRPr lang="de-DE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840159"/>
      </p:ext>
    </p:extLst>
  </p:cSld>
  <p:clrMapOvr>
    <a:masterClrMapping/>
  </p:clrMapOvr>
</p:sld>
</file>

<file path=ppt/theme/theme1.xml><?xml version="1.0" encoding="utf-8"?>
<a:theme xmlns:a="http://schemas.openxmlformats.org/drawingml/2006/main" name="Tropfen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TM04033925[[fn=Tropfen]]</Template>
  <TotalTime>0</TotalTime>
  <Words>372</Words>
  <Application>Microsoft Office PowerPoint</Application>
  <PresentationFormat>Breitbild</PresentationFormat>
  <Paragraphs>86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4" baseType="lpstr">
      <vt:lpstr>Arial</vt:lpstr>
      <vt:lpstr>Calibri</vt:lpstr>
      <vt:lpstr>Tw Cen MT</vt:lpstr>
      <vt:lpstr>Tropfen</vt:lpstr>
      <vt:lpstr>DAS SIND WIR!</vt:lpstr>
      <vt:lpstr>Was wurde ausgewertet? Wie wurde ausgewertet?</vt:lpstr>
      <vt:lpstr>Ziel</vt:lpstr>
      <vt:lpstr>PowerPoint-Präsentation</vt:lpstr>
      <vt:lpstr>PowerPoint-Präsentation</vt:lpstr>
      <vt:lpstr>Herausforderungen</vt:lpstr>
      <vt:lpstr>Was zeichnet uns aus? ‚Top seven‘</vt:lpstr>
      <vt:lpstr>Lebendige Kirche</vt:lpstr>
      <vt:lpstr>… solidarisch bringen wir es voran …</vt:lpstr>
      <vt:lpstr>Nachsatz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Auswertungen</dc:title>
  <dc:creator>Birgit Eidenberger</dc:creator>
  <cp:lastModifiedBy>Birgit Eidenberger</cp:lastModifiedBy>
  <cp:revision>3</cp:revision>
  <cp:lastPrinted>2024-01-24T07:43:24Z</cp:lastPrinted>
  <dcterms:created xsi:type="dcterms:W3CDTF">2024-01-16T13:23:36Z</dcterms:created>
  <dcterms:modified xsi:type="dcterms:W3CDTF">2024-01-31T18:32:40Z</dcterms:modified>
</cp:coreProperties>
</file>