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91" r:id="rId3"/>
    <p:sldId id="334" r:id="rId4"/>
    <p:sldId id="336" r:id="rId5"/>
    <p:sldId id="331" r:id="rId6"/>
    <p:sldId id="340" r:id="rId7"/>
    <p:sldId id="341" r:id="rId8"/>
    <p:sldId id="342" r:id="rId9"/>
    <p:sldId id="335" r:id="rId10"/>
    <p:sldId id="322" r:id="rId11"/>
    <p:sldId id="329" r:id="rId12"/>
    <p:sldId id="327" r:id="rId13"/>
    <p:sldId id="330" r:id="rId14"/>
    <p:sldId id="343" r:id="rId15"/>
    <p:sldId id="337" r:id="rId16"/>
    <p:sldId id="338" r:id="rId17"/>
    <p:sldId id="339" r:id="rId1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6"/>
    <a:srgbClr val="CC66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48"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FEA28A-E8BC-4127-859B-EE8D609991B2}" type="datetimeFigureOut">
              <a:rPr lang="de-DE" smtClean="0"/>
              <a:t>27.04.2022</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0FD7E4-8D2C-4F76-96E6-3CCCA7C470E7}" type="slidenum">
              <a:rPr lang="de-DE" smtClean="0"/>
              <a:t>‹Nr.›</a:t>
            </a:fld>
            <a:endParaRPr lang="de-DE"/>
          </a:p>
        </p:txBody>
      </p:sp>
    </p:spTree>
    <p:extLst>
      <p:ext uri="{BB962C8B-B14F-4D97-AF65-F5344CB8AC3E}">
        <p14:creationId xmlns:p14="http://schemas.microsoft.com/office/powerpoint/2010/main" val="1470487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p>
            <a:r>
              <a:rPr lang="de-DE"/>
              <a:t>Oktober und November 2021</a:t>
            </a:r>
          </a:p>
        </p:txBody>
      </p:sp>
      <p:sp>
        <p:nvSpPr>
          <p:cNvPr id="5" name="Fußzeilenplatzhalter 4"/>
          <p:cNvSpPr>
            <a:spLocks noGrp="1"/>
          </p:cNvSpPr>
          <p:nvPr>
            <p:ph type="ftr" sz="quarter" idx="11"/>
          </p:nvPr>
        </p:nvSpPr>
        <p:spPr/>
        <p:txBody>
          <a:bodyPr/>
          <a:lstStyle/>
          <a:p>
            <a:r>
              <a:rPr lang="de-DE"/>
              <a:t>Pfarrgemeinderatswahl2022 - Wir wählen die Zukunft</a:t>
            </a:r>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025945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r>
              <a:rPr lang="de-DE"/>
              <a:t>Oktober und November 2021</a:t>
            </a:r>
          </a:p>
        </p:txBody>
      </p:sp>
      <p:sp>
        <p:nvSpPr>
          <p:cNvPr id="5" name="Fußzeilenplatzhalter 4"/>
          <p:cNvSpPr>
            <a:spLocks noGrp="1"/>
          </p:cNvSpPr>
          <p:nvPr>
            <p:ph type="ftr" sz="quarter" idx="11"/>
          </p:nvPr>
        </p:nvSpPr>
        <p:spPr/>
        <p:txBody>
          <a:bodyPr/>
          <a:lstStyle/>
          <a:p>
            <a:r>
              <a:rPr lang="de-DE"/>
              <a:t>Pfarrgemeinderatswahl2022 - Wir wählen die Zukunft</a:t>
            </a:r>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981368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umsplatzhalter 3"/>
          <p:cNvSpPr>
            <a:spLocks noGrp="1"/>
          </p:cNvSpPr>
          <p:nvPr>
            <p:ph type="dt" sz="half" idx="10"/>
          </p:nvPr>
        </p:nvSpPr>
        <p:spPr/>
        <p:txBody>
          <a:bodyPr/>
          <a:lstStyle/>
          <a:p>
            <a:r>
              <a:rPr lang="de-DE"/>
              <a:t>Oktober und November 2021</a:t>
            </a:r>
          </a:p>
        </p:txBody>
      </p:sp>
      <p:sp>
        <p:nvSpPr>
          <p:cNvPr id="5" name="Fußzeilenplatzhalter 4"/>
          <p:cNvSpPr>
            <a:spLocks noGrp="1"/>
          </p:cNvSpPr>
          <p:nvPr>
            <p:ph type="ftr" sz="quarter" idx="11"/>
          </p:nvPr>
        </p:nvSpPr>
        <p:spPr/>
        <p:txBody>
          <a:bodyPr/>
          <a:lstStyle/>
          <a:p>
            <a:r>
              <a:rPr lang="de-DE"/>
              <a:t>Pfarrgemeinderatswahl2022 - Wir wählen die Zukunft</a:t>
            </a:r>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1978356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r>
              <a:rPr lang="de-DE"/>
              <a:t>Oktober und November 2021</a:t>
            </a:r>
          </a:p>
        </p:txBody>
      </p:sp>
      <p:sp>
        <p:nvSpPr>
          <p:cNvPr id="6" name="Fußzeilenplatzhalter 5"/>
          <p:cNvSpPr>
            <a:spLocks noGrp="1"/>
          </p:cNvSpPr>
          <p:nvPr>
            <p:ph type="ftr" sz="quarter" idx="11"/>
          </p:nvPr>
        </p:nvSpPr>
        <p:spPr/>
        <p:txBody>
          <a:bodyPr/>
          <a:lstStyle/>
          <a:p>
            <a:r>
              <a:rPr lang="de-DE"/>
              <a:t>Pfarrgemeinderatswahl2022 - Wir wählen die Zukunft</a:t>
            </a:r>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1510824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r>
              <a:rPr lang="de-DE"/>
              <a:t>Oktober und November 2021</a:t>
            </a:r>
          </a:p>
        </p:txBody>
      </p:sp>
      <p:sp>
        <p:nvSpPr>
          <p:cNvPr id="8" name="Fußzeilenplatzhalter 7"/>
          <p:cNvSpPr>
            <a:spLocks noGrp="1"/>
          </p:cNvSpPr>
          <p:nvPr>
            <p:ph type="ftr" sz="quarter" idx="11"/>
          </p:nvPr>
        </p:nvSpPr>
        <p:spPr/>
        <p:txBody>
          <a:bodyPr/>
          <a:lstStyle/>
          <a:p>
            <a:r>
              <a:rPr lang="de-DE"/>
              <a:t>Pfarrgemeinderatswahl2022 - Wir wählen die Zukunft</a:t>
            </a:r>
          </a:p>
        </p:txBody>
      </p:sp>
      <p:sp>
        <p:nvSpPr>
          <p:cNvPr id="9" name="Foliennummernplatzhalter 8"/>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543650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p:txBody>
          <a:bodyPr/>
          <a:lstStyle/>
          <a:p>
            <a:r>
              <a:rPr lang="de-DE"/>
              <a:t>Oktober und November 2021</a:t>
            </a:r>
          </a:p>
        </p:txBody>
      </p:sp>
      <p:sp>
        <p:nvSpPr>
          <p:cNvPr id="4" name="Fußzeilenplatzhalter 3"/>
          <p:cNvSpPr>
            <a:spLocks noGrp="1"/>
          </p:cNvSpPr>
          <p:nvPr>
            <p:ph type="ftr" sz="quarter" idx="11"/>
          </p:nvPr>
        </p:nvSpPr>
        <p:spPr/>
        <p:txBody>
          <a:bodyPr/>
          <a:lstStyle/>
          <a:p>
            <a:r>
              <a:rPr lang="de-DE"/>
              <a:t>Pfarrgemeinderatswahl2022 - Wir wählen die Zukunft</a:t>
            </a:r>
          </a:p>
        </p:txBody>
      </p:sp>
      <p:sp>
        <p:nvSpPr>
          <p:cNvPr id="5" name="Foliennummernplatzhalter 4"/>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097091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a:t>Oktober und November 2021</a:t>
            </a:r>
          </a:p>
        </p:txBody>
      </p:sp>
      <p:sp>
        <p:nvSpPr>
          <p:cNvPr id="3" name="Fußzeilenplatzhalter 2"/>
          <p:cNvSpPr>
            <a:spLocks noGrp="1"/>
          </p:cNvSpPr>
          <p:nvPr>
            <p:ph type="ftr" sz="quarter" idx="11"/>
          </p:nvPr>
        </p:nvSpPr>
        <p:spPr/>
        <p:txBody>
          <a:bodyPr/>
          <a:lstStyle/>
          <a:p>
            <a:r>
              <a:rPr lang="de-DE"/>
              <a:t>Pfarrgemeinderatswahl2022 - Wir wählen die Zukunft</a:t>
            </a:r>
          </a:p>
        </p:txBody>
      </p:sp>
      <p:sp>
        <p:nvSpPr>
          <p:cNvPr id="4" name="Foliennummernplatzhalter 3"/>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63686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r>
              <a:rPr lang="de-DE"/>
              <a:t>Oktober und November 2021</a:t>
            </a:r>
          </a:p>
        </p:txBody>
      </p:sp>
      <p:sp>
        <p:nvSpPr>
          <p:cNvPr id="6" name="Fußzeilenplatzhalter 5"/>
          <p:cNvSpPr>
            <a:spLocks noGrp="1"/>
          </p:cNvSpPr>
          <p:nvPr>
            <p:ph type="ftr" sz="quarter" idx="11"/>
          </p:nvPr>
        </p:nvSpPr>
        <p:spPr/>
        <p:txBody>
          <a:bodyPr/>
          <a:lstStyle/>
          <a:p>
            <a:r>
              <a:rPr lang="de-DE"/>
              <a:t>Pfarrgemeinderatswahl2022 - Wir wählen die Zukunft</a:t>
            </a:r>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36445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umsplatzhalter 4"/>
          <p:cNvSpPr>
            <a:spLocks noGrp="1"/>
          </p:cNvSpPr>
          <p:nvPr>
            <p:ph type="dt" sz="half" idx="10"/>
          </p:nvPr>
        </p:nvSpPr>
        <p:spPr/>
        <p:txBody>
          <a:bodyPr/>
          <a:lstStyle/>
          <a:p>
            <a:r>
              <a:rPr lang="de-DE"/>
              <a:t>Oktober und November 2021</a:t>
            </a:r>
          </a:p>
        </p:txBody>
      </p:sp>
      <p:sp>
        <p:nvSpPr>
          <p:cNvPr id="6" name="Fußzeilenplatzhalter 5"/>
          <p:cNvSpPr>
            <a:spLocks noGrp="1"/>
          </p:cNvSpPr>
          <p:nvPr>
            <p:ph type="ftr" sz="quarter" idx="11"/>
          </p:nvPr>
        </p:nvSpPr>
        <p:spPr/>
        <p:txBody>
          <a:bodyPr/>
          <a:lstStyle/>
          <a:p>
            <a:r>
              <a:rPr lang="de-DE"/>
              <a:t>Pfarrgemeinderatswahl2022 - Wir wählen die Zukunft</a:t>
            </a:r>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414121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r>
              <a:rPr lang="de-DE"/>
              <a:t>Oktober und November 2021</a:t>
            </a:r>
          </a:p>
        </p:txBody>
      </p:sp>
      <p:sp>
        <p:nvSpPr>
          <p:cNvPr id="5" name="Fußzeilenplatzhalter 4"/>
          <p:cNvSpPr>
            <a:spLocks noGrp="1"/>
          </p:cNvSpPr>
          <p:nvPr>
            <p:ph type="ftr" sz="quarter" idx="11"/>
          </p:nvPr>
        </p:nvSpPr>
        <p:spPr/>
        <p:txBody>
          <a:bodyPr/>
          <a:lstStyle/>
          <a:p>
            <a:r>
              <a:rPr lang="de-DE"/>
              <a:t>Pfarrgemeinderatswahl2022 - Wir wählen die Zukunft</a:t>
            </a:r>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4168964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r>
              <a:rPr lang="de-DE"/>
              <a:t>Oktober und November 2021</a:t>
            </a:r>
          </a:p>
        </p:txBody>
      </p:sp>
      <p:sp>
        <p:nvSpPr>
          <p:cNvPr id="5" name="Fußzeilenplatzhalter 4"/>
          <p:cNvSpPr>
            <a:spLocks noGrp="1"/>
          </p:cNvSpPr>
          <p:nvPr>
            <p:ph type="ftr" sz="quarter" idx="11"/>
          </p:nvPr>
        </p:nvSpPr>
        <p:spPr/>
        <p:txBody>
          <a:bodyPr/>
          <a:lstStyle/>
          <a:p>
            <a:r>
              <a:rPr lang="de-DE"/>
              <a:t>Pfarrgemeinderatswahl2022 - Wir wählen die Zukunft</a:t>
            </a:r>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221620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de-DE"/>
              <a:t>Oktober und November 2021</a:t>
            </a:r>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t>Pfarrgemeinderatswahl2022 - Wir wählen die Zukunft</a:t>
            </a:r>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F863B-751E-4A1C-A74B-146D9AF8F81E}" type="slidenum">
              <a:rPr lang="de-DE" smtClean="0"/>
              <a:t>‹Nr.›</a:t>
            </a:fld>
            <a:endParaRPr lang="de-DE"/>
          </a:p>
        </p:txBody>
      </p:sp>
    </p:spTree>
    <p:extLst>
      <p:ext uri="{BB962C8B-B14F-4D97-AF65-F5344CB8AC3E}">
        <p14:creationId xmlns:p14="http://schemas.microsoft.com/office/powerpoint/2010/main" val="747216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pgr@dioezese-linz.a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077568"/>
            <a:ext cx="9144000" cy="5205306"/>
          </a:xfrm>
        </p:spPr>
        <p:txBody>
          <a:bodyPr>
            <a:normAutofit/>
          </a:bodyPr>
          <a:lstStyle/>
          <a:p>
            <a:pPr lvl="0" algn="l"/>
            <a:r>
              <a:rPr lang="de-AT" sz="6000" dirty="0">
                <a:solidFill>
                  <a:srgbClr val="FF0000"/>
                </a:solidFill>
              </a:rPr>
              <a:t>Startbegegnung</a:t>
            </a:r>
          </a:p>
          <a:p>
            <a:pPr lvl="0" algn="l"/>
            <a:endParaRPr lang="de-AT" sz="3600" dirty="0"/>
          </a:p>
          <a:p>
            <a:pPr lvl="0" algn="l"/>
            <a:r>
              <a:rPr lang="de-DE" sz="3600" dirty="0"/>
              <a:t>für die Pfarrgemeinderäte und Pfarrgemeinderätinnen 2022-27</a:t>
            </a:r>
          </a:p>
          <a:p>
            <a:pPr lvl="0" algn="l"/>
            <a:endParaRPr lang="de-AT" sz="3600" dirty="0"/>
          </a:p>
          <a:p>
            <a:pPr lvl="0" algn="l"/>
            <a:r>
              <a:rPr lang="de-AT" sz="5400" dirty="0">
                <a:solidFill>
                  <a:srgbClr val="FF0000"/>
                </a:solidFill>
                <a:latin typeface="Segoe Script" panose="030B0504020000000003" pitchFamily="66" charset="0"/>
              </a:rPr>
              <a:t>Herzlich willkommen!</a:t>
            </a:r>
            <a:endParaRPr lang="de-DE" sz="5400" dirty="0">
              <a:solidFill>
                <a:srgbClr val="FF0000"/>
              </a:solidFill>
              <a:latin typeface="Segoe Script" panose="030B0504020000000003" pitchFamily="66" charset="0"/>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a:t>
            </a:fld>
            <a:endParaRPr lang="de-DE"/>
          </a:p>
        </p:txBody>
      </p:sp>
      <p:pic>
        <p:nvPicPr>
          <p:cNvPr id="5" name="Grafi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94396" y="379160"/>
            <a:ext cx="3419177" cy="1138921"/>
          </a:xfrm>
          <a:prstGeom prst="rect">
            <a:avLst/>
          </a:prstGeom>
        </p:spPr>
      </p:pic>
    </p:spTree>
    <p:extLst>
      <p:ext uri="{BB962C8B-B14F-4D97-AF65-F5344CB8AC3E}">
        <p14:creationId xmlns:p14="http://schemas.microsoft.com/office/powerpoint/2010/main" val="3667129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800" dirty="0"/>
              <a:t>Wozu Pfarrgemeinderat?</a:t>
            </a:r>
          </a:p>
          <a:p>
            <a:pPr lvl="0" algn="l"/>
            <a:endParaRPr lang="de-DE" sz="4800" dirty="0"/>
          </a:p>
          <a:p>
            <a:pPr marL="457200" lvl="0" indent="-457200" algn="l">
              <a:buFont typeface="Symbol" panose="05050102010706020507" pitchFamily="18" charset="2"/>
              <a:buChar char="-"/>
            </a:pPr>
            <a:r>
              <a:rPr lang="de-DE" sz="3200" dirty="0"/>
              <a:t>Pfarrgemeinde weiterentwickeln </a:t>
            </a:r>
            <a:r>
              <a:rPr lang="de-DE" sz="3200" dirty="0">
                <a:solidFill>
                  <a:srgbClr val="FF0000"/>
                </a:solidFill>
              </a:rPr>
              <a:t>(Kirche heute leben – wie geht das in unserem Dekanat, in unseren Pfarrgemeinden?)</a:t>
            </a:r>
          </a:p>
          <a:p>
            <a:pPr marL="457200" lvl="0" indent="-457200" algn="l">
              <a:buFont typeface="Symbol" panose="05050102010706020507" pitchFamily="18" charset="2"/>
              <a:buChar char="-"/>
            </a:pPr>
            <a:r>
              <a:rPr lang="de-DE" sz="3200" dirty="0"/>
              <a:t>Vielfalt gewährleisten</a:t>
            </a:r>
          </a:p>
          <a:p>
            <a:pPr marL="457200" lvl="0" indent="-457200" algn="l">
              <a:buFont typeface="Symbol" panose="05050102010706020507" pitchFamily="18" charset="2"/>
              <a:buChar char="-"/>
            </a:pPr>
            <a:r>
              <a:rPr lang="de-DE" sz="3200" dirty="0"/>
              <a:t>Breite Beteiligung der Gläubigen sichern.</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2</a:t>
            </a:fld>
            <a:endParaRPr lang="de-DE"/>
          </a:p>
        </p:txBody>
      </p:sp>
    </p:spTree>
    <p:extLst>
      <p:ext uri="{BB962C8B-B14F-4D97-AF65-F5344CB8AC3E}">
        <p14:creationId xmlns:p14="http://schemas.microsoft.com/office/powerpoint/2010/main" val="3231576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3600" dirty="0"/>
              <a:t>Pfarrgemeinde (weiter)entwickeln</a:t>
            </a:r>
          </a:p>
          <a:p>
            <a:pPr lvl="0" algn="l"/>
            <a:endParaRPr lang="de-DE" sz="3600" dirty="0"/>
          </a:p>
          <a:p>
            <a:pPr lvl="0" algn="l"/>
            <a:r>
              <a:rPr lang="de-DE" sz="3600" dirty="0"/>
              <a:t>„Ausgehend von der Situation der Menschen am Ort, den sozialen und kulturellen Milieus, arbeitet der Pfarrgemeinderat an der Entwicklung der Gemeinde, damit sie als Lebensraum des Evangeliums glaubwürdig ist.“ </a:t>
            </a:r>
          </a:p>
          <a:p>
            <a:pPr lvl="0" algn="l"/>
            <a:r>
              <a:rPr lang="de-DE" sz="1600" dirty="0"/>
              <a:t>(Österreichisches Rahmenleitbild für den Pfarrgemeinderat)</a:t>
            </a:r>
          </a:p>
          <a:p>
            <a:pPr lvl="0" algn="l"/>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3</a:t>
            </a:fld>
            <a:endParaRPr lang="de-DE"/>
          </a:p>
        </p:txBody>
      </p:sp>
    </p:spTree>
    <p:extLst>
      <p:ext uri="{BB962C8B-B14F-4D97-AF65-F5344CB8AC3E}">
        <p14:creationId xmlns:p14="http://schemas.microsoft.com/office/powerpoint/2010/main" val="3509939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3200" dirty="0"/>
              <a:t>Grundaufträge der Kirche</a:t>
            </a:r>
          </a:p>
          <a:p>
            <a:pPr lvl="0" algn="l"/>
            <a:endParaRPr lang="de-DE" sz="3200" dirty="0"/>
          </a:p>
          <a:p>
            <a:pPr lvl="0" algn="l"/>
            <a:r>
              <a:rPr lang="de-DE" sz="3200" dirty="0"/>
              <a:t>Gastfreundliche Gemeinschaft leben </a:t>
            </a:r>
            <a:r>
              <a:rPr lang="de-DE" sz="3200" dirty="0">
                <a:solidFill>
                  <a:srgbClr val="FF0000"/>
                </a:solidFill>
              </a:rPr>
              <a:t>(Gemeinschaft)</a:t>
            </a:r>
          </a:p>
          <a:p>
            <a:pPr lvl="0" algn="l"/>
            <a:r>
              <a:rPr lang="de-DE" sz="3200" dirty="0"/>
              <a:t>Stärkenden Gottesdienst feiern </a:t>
            </a:r>
            <a:r>
              <a:rPr lang="de-DE" sz="3200" dirty="0">
                <a:solidFill>
                  <a:srgbClr val="FF0000"/>
                </a:solidFill>
              </a:rPr>
              <a:t>(Liturgie)</a:t>
            </a:r>
          </a:p>
          <a:p>
            <a:pPr lvl="0" algn="l"/>
            <a:r>
              <a:rPr lang="de-DE" sz="3200" dirty="0"/>
              <a:t>Not sehen und helfen </a:t>
            </a:r>
            <a:r>
              <a:rPr lang="de-DE" sz="3200" dirty="0">
                <a:solidFill>
                  <a:srgbClr val="FF0000"/>
                </a:solidFill>
              </a:rPr>
              <a:t>(Caritas)</a:t>
            </a:r>
          </a:p>
          <a:p>
            <a:pPr lvl="0" algn="l"/>
            <a:r>
              <a:rPr lang="de-DE" sz="3200" dirty="0"/>
              <a:t>Von der Hoffnung erzählen, die ChristInnen erfüllt </a:t>
            </a:r>
            <a:r>
              <a:rPr lang="de-DE" sz="3200" dirty="0">
                <a:solidFill>
                  <a:srgbClr val="FF0000"/>
                </a:solidFill>
              </a:rPr>
              <a:t>(Verkündigung</a:t>
            </a:r>
            <a:r>
              <a:rPr lang="de-DE" sz="2800" dirty="0">
                <a:solidFill>
                  <a:srgbClr val="FF0000"/>
                </a:solidFill>
              </a:rPr>
              <a:t>)</a:t>
            </a:r>
            <a:endParaRPr lang="de-DE" sz="48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4</a:t>
            </a:fld>
            <a:endParaRPr lang="de-DE"/>
          </a:p>
        </p:txBody>
      </p:sp>
    </p:spTree>
    <p:extLst>
      <p:ext uri="{BB962C8B-B14F-4D97-AF65-F5344CB8AC3E}">
        <p14:creationId xmlns:p14="http://schemas.microsoft.com/office/powerpoint/2010/main" val="633942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fontScale="92500"/>
          </a:bodyPr>
          <a:lstStyle/>
          <a:p>
            <a:pPr lvl="0" algn="l"/>
            <a:r>
              <a:rPr lang="de-DE" sz="3200" dirty="0"/>
              <a:t>Basics Pfarrgemeinderat</a:t>
            </a:r>
          </a:p>
          <a:p>
            <a:pPr lvl="0" algn="l"/>
            <a:r>
              <a:rPr lang="de-DE" sz="3200" dirty="0">
                <a:solidFill>
                  <a:srgbClr val="FF0000"/>
                </a:solidFill>
              </a:rPr>
              <a:t>PGR-Leitung/Seelsorgeteam</a:t>
            </a:r>
          </a:p>
          <a:p>
            <a:pPr lvl="0" algn="l"/>
            <a:r>
              <a:rPr lang="de-DE" dirty="0"/>
              <a:t>Wird vom Pfarrgemeinderat gewählt/ernannt. Sorgt für das gute Wirken des Pfarrgemeinderates. Themensammlung, Themengewichtung, Sitzungsplanung und Einladung, Sitzungsdurchführung, Sitzungsdokumentation.</a:t>
            </a:r>
          </a:p>
          <a:p>
            <a:pPr lvl="0" algn="l"/>
            <a:r>
              <a:rPr lang="de-DE" sz="3200" dirty="0">
                <a:solidFill>
                  <a:srgbClr val="FF0000"/>
                </a:solidFill>
              </a:rPr>
              <a:t>Pfarrgemeinderatsplenum („Sitzung“)</a:t>
            </a:r>
          </a:p>
          <a:p>
            <a:pPr lvl="0" algn="l"/>
            <a:r>
              <a:rPr lang="de-DE" dirty="0"/>
              <a:t>Herzstück der PGR-Arbeit: Themen berichten. Themen bearbeiten. Weiterarbeit sichern. Klar strukturiert, methodisch abwechslungsreich, spirituell geerdet.</a:t>
            </a:r>
          </a:p>
          <a:p>
            <a:pPr lvl="0" algn="l"/>
            <a:r>
              <a:rPr lang="de-DE" sz="3200" dirty="0">
                <a:solidFill>
                  <a:srgbClr val="FF0000"/>
                </a:solidFill>
              </a:rPr>
              <a:t>Erweiterter Pfarrgemeinderat</a:t>
            </a:r>
          </a:p>
          <a:p>
            <a:pPr lvl="0" algn="l"/>
            <a:r>
              <a:rPr lang="de-DE" sz="3200" dirty="0">
                <a:solidFill>
                  <a:srgbClr val="FF0000"/>
                </a:solidFill>
              </a:rPr>
              <a:t>Pfarrversammlung</a:t>
            </a:r>
          </a:p>
          <a:p>
            <a:pPr lvl="0" algn="l"/>
            <a:r>
              <a:rPr lang="de-DE" sz="3200" dirty="0">
                <a:solidFill>
                  <a:srgbClr val="FF0000"/>
                </a:solidFill>
              </a:rPr>
              <a:t>PGR-Fachteams</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5</a:t>
            </a:fld>
            <a:endParaRPr lang="de-DE"/>
          </a:p>
        </p:txBody>
      </p:sp>
    </p:spTree>
    <p:extLst>
      <p:ext uri="{BB962C8B-B14F-4D97-AF65-F5344CB8AC3E}">
        <p14:creationId xmlns:p14="http://schemas.microsoft.com/office/powerpoint/2010/main" val="2969956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3200" dirty="0">
                <a:solidFill>
                  <a:srgbClr val="FF0000"/>
                </a:solidFill>
              </a:rPr>
              <a:t>Aus der Frohbotschaft heraus wirken</a:t>
            </a:r>
          </a:p>
          <a:p>
            <a:pPr lvl="0" algn="l"/>
            <a:r>
              <a:rPr lang="de-DE" sz="3200" dirty="0"/>
              <a:t>Die Frohe Botschaft von der Auferstehung Jesu Christi, der Erlösung und des Reiches Gottes im gemeinsamen Gehen neu entdecken.</a:t>
            </a:r>
          </a:p>
          <a:p>
            <a:pPr lvl="0" algn="l"/>
            <a:r>
              <a:rPr lang="de-DE" sz="3200" dirty="0"/>
              <a:t>Durch das Gespräch über einen Bibeltext wird die Frohe Botschaft in die Gegenwart hineinformuliert. Das „Bibelgespräch im Pfarrgemeinderat“ ist eine gute Form des inhaltlich-spirituellen Einstiegs in die PGR-Sitzung.</a:t>
            </a:r>
          </a:p>
          <a:p>
            <a:pPr lvl="0" algn="l"/>
            <a:r>
              <a:rPr lang="de-DE" sz="3200" dirty="0"/>
              <a:t>Die Besinnung im Rahmen der PGR-Sitzung soll aktivierend und dialogisch sein. </a:t>
            </a:r>
            <a:endParaRPr lang="de-DE" sz="32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6</a:t>
            </a:fld>
            <a:endParaRPr lang="de-DE"/>
          </a:p>
        </p:txBody>
      </p:sp>
    </p:spTree>
    <p:extLst>
      <p:ext uri="{BB962C8B-B14F-4D97-AF65-F5344CB8AC3E}">
        <p14:creationId xmlns:p14="http://schemas.microsoft.com/office/powerpoint/2010/main" val="3303291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fontScale="92500" lnSpcReduction="20000"/>
          </a:bodyPr>
          <a:lstStyle/>
          <a:p>
            <a:pPr lvl="0" algn="l"/>
            <a:r>
              <a:rPr lang="de-DE" sz="3200" dirty="0">
                <a:solidFill>
                  <a:srgbClr val="FF0000"/>
                </a:solidFill>
              </a:rPr>
              <a:t>Themen auswählen und auf den Fortschritt der Gespräche achten</a:t>
            </a:r>
          </a:p>
          <a:p>
            <a:pPr lvl="0" algn="l"/>
            <a:r>
              <a:rPr lang="de-DE" sz="3200" dirty="0"/>
              <a:t>Im Pfarrgemeinderat werden die großen, richtungsweisenden Themen der Pfarrgemeinde besprochen - bis diese Themen beschlussreif sind. Besser weniger Themen bearbeiten, diese dafür gründlich. </a:t>
            </a:r>
          </a:p>
          <a:p>
            <a:pPr marL="514350" lvl="0" indent="-514350" algn="l">
              <a:buAutoNum type="arabicPeriod"/>
            </a:pPr>
            <a:r>
              <a:rPr lang="de-DE" sz="3200" dirty="0"/>
              <a:t>Was sind große Themen, die im Pfarrgemeinderat beraten werden müssen?</a:t>
            </a:r>
          </a:p>
          <a:p>
            <a:pPr marL="514350" lvl="0" indent="-514350" algn="l">
              <a:buAutoNum type="arabicPeriod"/>
            </a:pPr>
            <a:r>
              <a:rPr lang="de-DE" sz="3200" dirty="0"/>
              <a:t>Was sind Spezialaufgaben, die einem PGR-Fachausschuss/Fachteam oder einer Projektgruppe übergeben werden können?</a:t>
            </a:r>
          </a:p>
          <a:p>
            <a:pPr marL="514350" lvl="0" indent="-514350" algn="l">
              <a:buAutoNum type="arabicPeriod"/>
            </a:pPr>
            <a:r>
              <a:rPr lang="de-DE" sz="3200" dirty="0"/>
              <a:t>Was kann die PGR-Leitung/das Seelsorgeteam entscheiden? </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7</a:t>
            </a:fld>
            <a:endParaRPr lang="de-DE"/>
          </a:p>
        </p:txBody>
      </p:sp>
    </p:spTree>
    <p:extLst>
      <p:ext uri="{BB962C8B-B14F-4D97-AF65-F5344CB8AC3E}">
        <p14:creationId xmlns:p14="http://schemas.microsoft.com/office/powerpoint/2010/main" val="12659342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3200" dirty="0">
                <a:solidFill>
                  <a:srgbClr val="FF0000"/>
                </a:solidFill>
              </a:rPr>
              <a:t>Offen sein und sich begleiten lassen</a:t>
            </a:r>
          </a:p>
          <a:p>
            <a:pPr lvl="0" algn="l"/>
            <a:r>
              <a:rPr lang="de-DE" sz="3200" dirty="0"/>
              <a:t>Pfarrgemeinderäte sind als „Basisbezug zur Pfarrbevölkerung“ gut im Kontakt mit den Menschen, die am Ort leben. So ist Kirche „nahe bei den Menschen und wirksam in der Gesellschaft“.</a:t>
            </a:r>
          </a:p>
          <a:p>
            <a:pPr lvl="0" algn="l"/>
            <a:r>
              <a:rPr lang="de-DE" sz="3200" dirty="0"/>
              <a:t>Pfarrgemeinderäte können Prozessbegleitung, Fachberatung und fachliche Impulse in Anspruch nehmen, um die Pfarrgemeinde beteiligend, zeitgemäß und qualitätsvoll weiterzuentwickeln. </a:t>
            </a:r>
            <a:endParaRPr lang="de-DE" sz="32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8</a:t>
            </a:fld>
            <a:endParaRPr lang="de-DE"/>
          </a:p>
        </p:txBody>
      </p:sp>
    </p:spTree>
    <p:extLst>
      <p:ext uri="{BB962C8B-B14F-4D97-AF65-F5344CB8AC3E}">
        <p14:creationId xmlns:p14="http://schemas.microsoft.com/office/powerpoint/2010/main" val="719066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800" dirty="0"/>
              <a:t>Informationen zur</a:t>
            </a:r>
            <a:br>
              <a:rPr lang="de-DE" sz="4800" dirty="0"/>
            </a:br>
            <a:r>
              <a:rPr lang="de-DE" sz="4800" dirty="0"/>
              <a:t>konstituierenden Sitzung 			      des neuen Pfarrgemeinderates</a:t>
            </a:r>
          </a:p>
          <a:p>
            <a:pPr lvl="0" algn="l"/>
            <a:endParaRPr lang="de-DE" sz="3200" dirty="0"/>
          </a:p>
          <a:p>
            <a:pPr lvl="0" algn="l"/>
            <a:r>
              <a:rPr lang="de-DE" sz="3200" dirty="0"/>
              <a:t>Der </a:t>
            </a:r>
            <a:r>
              <a:rPr lang="de-DE" sz="3200" dirty="0">
                <a:solidFill>
                  <a:srgbClr val="FF0000"/>
                </a:solidFill>
              </a:rPr>
              <a:t>Informationsbogen zum Start und Wirken des Pfarrgemeinderates 2022 – 2027 </a:t>
            </a:r>
            <a:r>
              <a:rPr lang="de-DE" sz="3200" dirty="0"/>
              <a:t>wurde über die Pfarrämter an alle Pfarrgemeinderätinnen und Pfarrgemeinderäte gesandt.</a:t>
            </a:r>
          </a:p>
          <a:p>
            <a:pPr lvl="0" algn="l"/>
            <a:r>
              <a:rPr lang="de-DE" sz="3200" dirty="0"/>
              <a:t>Abrufbar auf www.dioezese-linz.at/pgr)</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9</a:t>
            </a:fld>
            <a:endParaRPr lang="de-DE"/>
          </a:p>
        </p:txBody>
      </p:sp>
    </p:spTree>
    <p:extLst>
      <p:ext uri="{BB962C8B-B14F-4D97-AF65-F5344CB8AC3E}">
        <p14:creationId xmlns:p14="http://schemas.microsoft.com/office/powerpoint/2010/main" val="1672761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000" dirty="0"/>
              <a:t>So startet der neue Pfarrgemeinderat (1):</a:t>
            </a:r>
          </a:p>
          <a:p>
            <a:pPr lvl="0" algn="l"/>
            <a:r>
              <a:rPr lang="de-DE" sz="4000" dirty="0"/>
              <a:t>Erste Sitzung</a:t>
            </a:r>
          </a:p>
          <a:p>
            <a:pPr marL="457200" lvl="0" indent="-457200" algn="l">
              <a:buFontTx/>
              <a:buChar char="-"/>
            </a:pPr>
            <a:r>
              <a:rPr lang="de-DE" sz="2800" dirty="0"/>
              <a:t>Begrüßung und Konstituierung</a:t>
            </a:r>
          </a:p>
          <a:p>
            <a:pPr lvl="0" algn="l"/>
            <a:endParaRPr lang="de-DE" sz="800" dirty="0"/>
          </a:p>
          <a:p>
            <a:pPr marL="457200" lvl="0" indent="-457200" algn="l">
              <a:buFontTx/>
              <a:buChar char="-"/>
            </a:pPr>
            <a:r>
              <a:rPr lang="de-DE" sz="2800" dirty="0"/>
              <a:t>Erstes Kennenlernen – Miteinander ins Gespräch kommen</a:t>
            </a:r>
          </a:p>
          <a:p>
            <a:pPr marL="914400" lvl="1" indent="-457200" algn="l">
              <a:buFontTx/>
              <a:buChar char="-"/>
            </a:pPr>
            <a:r>
              <a:rPr lang="de-DE" sz="2400" dirty="0"/>
              <a:t>Mit 4 – 5 Personen näher ins Gespräch kommen</a:t>
            </a:r>
          </a:p>
          <a:p>
            <a:pPr lvl="0" algn="l"/>
            <a:endParaRPr lang="de-DE" sz="800" dirty="0"/>
          </a:p>
          <a:p>
            <a:pPr marL="457200" lvl="0" indent="-457200" algn="l">
              <a:buFontTx/>
              <a:buChar char="-"/>
            </a:pPr>
            <a:r>
              <a:rPr lang="de-DE" sz="2800" dirty="0"/>
              <a:t>Unser Blick auf die Pfarrgemeinde</a:t>
            </a:r>
          </a:p>
          <a:p>
            <a:pPr marL="914400" lvl="1" indent="-457200" algn="l">
              <a:buFontTx/>
              <a:buChar char="-"/>
            </a:pPr>
            <a:r>
              <a:rPr lang="de-DE" sz="2400" dirty="0"/>
              <a:t>Was mir am meisten gefällt?</a:t>
            </a:r>
          </a:p>
          <a:p>
            <a:pPr marL="914400" lvl="1" indent="-457200" algn="l">
              <a:buFontTx/>
              <a:buChar char="-"/>
            </a:pPr>
            <a:r>
              <a:rPr lang="de-DE" sz="2400" dirty="0"/>
              <a:t>Das hätte ich gerne bis 2027 erreicht…</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10</a:t>
            </a:fld>
            <a:endParaRPr lang="de-DE"/>
          </a:p>
        </p:txBody>
      </p:sp>
    </p:spTree>
    <p:extLst>
      <p:ext uri="{BB962C8B-B14F-4D97-AF65-F5344CB8AC3E}">
        <p14:creationId xmlns:p14="http://schemas.microsoft.com/office/powerpoint/2010/main" val="3727468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fontScale="92500" lnSpcReduction="10000"/>
          </a:bodyPr>
          <a:lstStyle/>
          <a:p>
            <a:pPr lvl="0" algn="l"/>
            <a:r>
              <a:rPr lang="de-DE" sz="4000" dirty="0"/>
              <a:t>So startet der neue Pfarrgemeinderat (2):</a:t>
            </a:r>
          </a:p>
          <a:p>
            <a:pPr marL="457200" lvl="0" indent="-457200" algn="l">
              <a:buFontTx/>
              <a:buChar char="-"/>
            </a:pPr>
            <a:r>
              <a:rPr lang="de-DE" sz="3500" dirty="0"/>
              <a:t>(Geheime) Wahl der PGR-Leitung nach Statut 2016 (Artikel 5)</a:t>
            </a:r>
          </a:p>
          <a:p>
            <a:pPr lvl="0" algn="l"/>
            <a:endParaRPr lang="de-DE" sz="2800" dirty="0"/>
          </a:p>
          <a:p>
            <a:pPr lvl="0" algn="l"/>
            <a:r>
              <a:rPr lang="de-DE" dirty="0"/>
              <a:t>Absatz 2. Der Pfarrgemeinderat wählt mit absoluter Mehrheit aus seiner Mitte zwei Laien als Obmann / Obfrau und dessen / deren Stellvertreter/in, von denen eine/r aus dem Kreis der öffentlich gewählten oder delegierten Mitglieder sein muss, eine/n Schriftführer/in und je nach Bedarf bis zu fünf weitere Mitglieder, die zusammen mit dem Pfarrer die Leitung des Pfarrgemeinderates bilden.</a:t>
            </a:r>
          </a:p>
          <a:p>
            <a:pPr lvl="0" algn="l"/>
            <a:r>
              <a:rPr lang="de-DE" dirty="0"/>
              <a:t>Die amtlichen Mitglieder und der Obmann / die Obfrau des Fachausschusses Finanzen sind kraft ihres Amtes Mitglieder der Leitung. (…)</a:t>
            </a:r>
          </a:p>
          <a:p>
            <a:pPr lvl="0" algn="l"/>
            <a:r>
              <a:rPr lang="de-DE" dirty="0"/>
              <a:t>Absatz 3. Wahlvorschläge für die Mitglieder der Leitung können von jedem Mitglied des Pfarrgemeinderates eingebracht werden. Bei der Wahl ist zu berücksichtigen, dass die wichtigsten pfarrlichen Aufgabenbereiche in der Leitung vertreten sind.</a:t>
            </a:r>
          </a:p>
          <a:p>
            <a:pPr lvl="0" algn="l"/>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11</a:t>
            </a:fld>
            <a:endParaRPr lang="de-DE"/>
          </a:p>
        </p:txBody>
      </p:sp>
    </p:spTree>
    <p:extLst>
      <p:ext uri="{BB962C8B-B14F-4D97-AF65-F5344CB8AC3E}">
        <p14:creationId xmlns:p14="http://schemas.microsoft.com/office/powerpoint/2010/main" val="470859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000" dirty="0"/>
              <a:t>So startet der neue Pfarrgemeinderat (3):</a:t>
            </a:r>
          </a:p>
          <a:p>
            <a:pPr marL="457200" lvl="0" indent="-457200" algn="l">
              <a:buFontTx/>
              <a:buChar char="-"/>
            </a:pPr>
            <a:r>
              <a:rPr lang="de-DE" sz="2800" dirty="0"/>
              <a:t>Wahl der Schriftführung für den PGR</a:t>
            </a:r>
          </a:p>
          <a:p>
            <a:pPr lvl="0" algn="l"/>
            <a:endParaRPr lang="de-DE" sz="1200" dirty="0"/>
          </a:p>
          <a:p>
            <a:pPr marL="457200" lvl="0" indent="-457200" algn="l">
              <a:buFontTx/>
              <a:buChar char="-"/>
            </a:pPr>
            <a:r>
              <a:rPr lang="de-DE" sz="2800" dirty="0"/>
              <a:t>Entsendung der Obfrau / des Obmanns des PGR in den Dekanatsrat.</a:t>
            </a:r>
          </a:p>
          <a:p>
            <a:pPr marL="457200" lvl="0" indent="-457200" algn="l">
              <a:buFontTx/>
              <a:buChar char="-"/>
            </a:pPr>
            <a:endParaRPr lang="de-DE" sz="1200" dirty="0"/>
          </a:p>
          <a:p>
            <a:pPr marL="457200" lvl="0" indent="-457200" algn="l">
              <a:buFontTx/>
              <a:buChar char="-"/>
            </a:pPr>
            <a:r>
              <a:rPr lang="de-DE" sz="2800" dirty="0"/>
              <a:t>Mögliche </a:t>
            </a:r>
            <a:r>
              <a:rPr lang="de-DE" sz="2800" dirty="0" err="1"/>
              <a:t>Kooptierungen</a:t>
            </a:r>
            <a:r>
              <a:rPr lang="de-DE" sz="2800" dirty="0"/>
              <a:t> in den PGR </a:t>
            </a:r>
            <a:r>
              <a:rPr lang="de-DE" dirty="0"/>
              <a:t>(nach PGR-Statut von 2016)</a:t>
            </a:r>
          </a:p>
          <a:p>
            <a:pPr marL="457200" lvl="0" indent="-457200" algn="l">
              <a:buFontTx/>
              <a:buChar char="-"/>
            </a:pPr>
            <a:endParaRPr lang="de-DE" sz="1200" dirty="0"/>
          </a:p>
          <a:p>
            <a:pPr marL="457200" lvl="0" indent="-457200" algn="l">
              <a:buFontTx/>
              <a:buChar char="-"/>
            </a:pPr>
            <a:r>
              <a:rPr lang="de-DE" sz="2800" dirty="0"/>
              <a:t>Vorausblick auf die nächste Sitzung</a:t>
            </a:r>
          </a:p>
          <a:p>
            <a:pPr marL="457200" lvl="0" indent="-457200" algn="l">
              <a:buFontTx/>
              <a:buChar char="-"/>
            </a:pPr>
            <a:endParaRPr lang="de-DE" sz="1200" dirty="0"/>
          </a:p>
          <a:p>
            <a:pPr marL="457200" lvl="0" indent="-457200" algn="l">
              <a:buFontTx/>
              <a:buChar char="-"/>
            </a:pPr>
            <a:r>
              <a:rPr lang="de-DE" sz="2800" dirty="0"/>
              <a:t>Reflexionsrunde zur ersten Sitzung</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12</a:t>
            </a:fld>
            <a:endParaRPr lang="de-DE"/>
          </a:p>
        </p:txBody>
      </p:sp>
    </p:spTree>
    <p:extLst>
      <p:ext uri="{BB962C8B-B14F-4D97-AF65-F5344CB8AC3E}">
        <p14:creationId xmlns:p14="http://schemas.microsoft.com/office/powerpoint/2010/main" val="1619429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000" dirty="0"/>
              <a:t>So startet der neue Pfarrgemeinderat (4):</a:t>
            </a:r>
          </a:p>
          <a:p>
            <a:pPr lvl="0" algn="l"/>
            <a:r>
              <a:rPr lang="de-DE" sz="4000" dirty="0"/>
              <a:t>Zweite Sitzung:</a:t>
            </a:r>
          </a:p>
          <a:p>
            <a:pPr marL="457200" lvl="0" indent="-457200" algn="l">
              <a:buFontTx/>
              <a:buChar char="-"/>
            </a:pPr>
            <a:r>
              <a:rPr lang="de-DE" sz="2800" dirty="0"/>
              <a:t>Start mit Bibelgespräch im Pfarrgemeinderat oder einem anderen spirituellen Impuls</a:t>
            </a:r>
          </a:p>
          <a:p>
            <a:pPr marL="457200" lvl="0" indent="-457200" algn="l">
              <a:buFontTx/>
              <a:buChar char="-"/>
            </a:pPr>
            <a:r>
              <a:rPr lang="de-DE" sz="2800" dirty="0"/>
              <a:t>Jene Tagesordnungspunkte, die aus der ersten Sitzung noch offen sind.</a:t>
            </a:r>
          </a:p>
          <a:p>
            <a:pPr marL="457200" lvl="0" indent="-457200" algn="l">
              <a:buFontTx/>
              <a:buChar char="-"/>
            </a:pPr>
            <a:r>
              <a:rPr lang="de-DE" sz="2800" dirty="0"/>
              <a:t>PGR-Fachteams einrichten. (Konkrete Umsetzung delegieren)</a:t>
            </a:r>
          </a:p>
          <a:p>
            <a:pPr marL="457200" lvl="0" indent="-457200" algn="l">
              <a:buFontTx/>
              <a:buChar char="-"/>
            </a:pPr>
            <a:r>
              <a:rPr lang="de-DE" sz="2800" dirty="0"/>
              <a:t>Vereinbarungen zur Arbeitsweise. (Kommunikation, Sitzungstermine, Sitzungsgestaltung, Klausuren, Spiritualität) </a:t>
            </a:r>
            <a:endParaRPr lang="de-DE" sz="12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13</a:t>
            </a:fld>
            <a:endParaRPr lang="de-DE"/>
          </a:p>
        </p:txBody>
      </p:sp>
    </p:spTree>
    <p:extLst>
      <p:ext uri="{BB962C8B-B14F-4D97-AF65-F5344CB8AC3E}">
        <p14:creationId xmlns:p14="http://schemas.microsoft.com/office/powerpoint/2010/main" val="379292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lnSpcReduction="10000"/>
          </a:bodyPr>
          <a:lstStyle/>
          <a:p>
            <a:pPr lvl="0" algn="l"/>
            <a:r>
              <a:rPr lang="de-DE" sz="4000" dirty="0"/>
              <a:t>So arbeitet ein Pfarrgemeinderat:</a:t>
            </a:r>
          </a:p>
          <a:p>
            <a:pPr lvl="0" algn="l"/>
            <a:endParaRPr lang="de-DE" sz="4000" dirty="0"/>
          </a:p>
          <a:p>
            <a:pPr lvl="0" algn="l"/>
            <a:r>
              <a:rPr lang="de-DE" sz="2800" dirty="0">
                <a:solidFill>
                  <a:srgbClr val="FF0000"/>
                </a:solidFill>
              </a:rPr>
              <a:t>Sitzungen</a:t>
            </a:r>
            <a:r>
              <a:rPr lang="de-DE" sz="2800" dirty="0"/>
              <a:t> (Siehe Anregungen zu den ersten beiden Sitzungen.)</a:t>
            </a:r>
          </a:p>
          <a:p>
            <a:pPr lvl="0" algn="l"/>
            <a:r>
              <a:rPr lang="de-DE" sz="2800" dirty="0">
                <a:solidFill>
                  <a:srgbClr val="FF0000"/>
                </a:solidFill>
              </a:rPr>
              <a:t>Klausuren </a:t>
            </a:r>
            <a:r>
              <a:rPr lang="de-DE" sz="2800" dirty="0"/>
              <a:t>Als Gremium besser zusammenfinden; Weiterbildung; Leitsätze formulieren, Arbeitsweise vereinbaren; Projekte entwerfen. Vier Stunden bis zwei Tage. Mit Begleitung. </a:t>
            </a:r>
            <a:r>
              <a:rPr lang="de-DE" sz="2800" dirty="0" err="1"/>
              <a:t>KlausurbegleiterInnenliste</a:t>
            </a:r>
            <a:r>
              <a:rPr lang="de-DE" sz="2800" dirty="0"/>
              <a:t> in der Abteilung Pfarrgemeinde s.u.</a:t>
            </a:r>
          </a:p>
          <a:p>
            <a:pPr lvl="0" algn="l"/>
            <a:r>
              <a:rPr lang="de-DE" sz="2800" dirty="0">
                <a:solidFill>
                  <a:srgbClr val="FF0000"/>
                </a:solidFill>
              </a:rPr>
              <a:t>Projekte</a:t>
            </a:r>
            <a:r>
              <a:rPr lang="de-DE" sz="2800" dirty="0"/>
              <a:t> Pfarrgemeinderäte entwerfen und begleiten Projekte, z.B. Bauvorhaben. Dazu richtet der PGR eine Projektgruppe ein.</a:t>
            </a:r>
          </a:p>
          <a:p>
            <a:pPr lvl="0" algn="l"/>
            <a:r>
              <a:rPr lang="de-DE" sz="2800" dirty="0">
                <a:solidFill>
                  <a:srgbClr val="FF0000"/>
                </a:solidFill>
              </a:rPr>
              <a:t>Unterwegssein</a:t>
            </a:r>
            <a:r>
              <a:rPr lang="de-DE" sz="2800" dirty="0"/>
              <a:t> Pfarrgemeinderäte gehen hinaus, gehen miteinander Schritte.</a:t>
            </a:r>
            <a:endParaRPr lang="de-DE" sz="12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14</a:t>
            </a:fld>
            <a:endParaRPr lang="de-DE"/>
          </a:p>
        </p:txBody>
      </p:sp>
    </p:spTree>
    <p:extLst>
      <p:ext uri="{BB962C8B-B14F-4D97-AF65-F5344CB8AC3E}">
        <p14:creationId xmlns:p14="http://schemas.microsoft.com/office/powerpoint/2010/main" val="767429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000" dirty="0"/>
              <a:t>Umsetzung der neuen Territorialstruktur (1)</a:t>
            </a:r>
          </a:p>
          <a:p>
            <a:pPr lvl="0" algn="l"/>
            <a:r>
              <a:rPr lang="de-DE" dirty="0"/>
              <a:t>Informationen: www.dioezese-linz.at/zukunftsweg</a:t>
            </a:r>
          </a:p>
          <a:p>
            <a:pPr lvl="0" algn="l"/>
            <a:endParaRPr lang="de-DE" sz="4000" dirty="0"/>
          </a:p>
          <a:p>
            <a:pPr marL="342900" lvl="0" indent="-342900" algn="l">
              <a:buFont typeface="Arial" panose="020B0604020202020204" pitchFamily="34" charset="0"/>
              <a:buChar char="•"/>
            </a:pPr>
            <a:r>
              <a:rPr lang="de-AT" dirty="0"/>
              <a:t>Aus dem </a:t>
            </a:r>
            <a:r>
              <a:rPr lang="de-AT" dirty="0">
                <a:solidFill>
                  <a:srgbClr val="FF0000"/>
                </a:solidFill>
              </a:rPr>
              <a:t>Dekanat </a:t>
            </a:r>
            <a:r>
              <a:rPr lang="de-AT" dirty="0"/>
              <a:t>wird eine </a:t>
            </a:r>
            <a:r>
              <a:rPr lang="de-AT" dirty="0">
                <a:solidFill>
                  <a:srgbClr val="FF0000"/>
                </a:solidFill>
              </a:rPr>
              <a:t>Pfarre</a:t>
            </a:r>
            <a:r>
              <a:rPr lang="de-AT" dirty="0"/>
              <a:t>. (Unterstützungsebene für die Pfarrgemeinden)</a:t>
            </a:r>
          </a:p>
          <a:p>
            <a:pPr marL="342900" lvl="0" indent="-342900" algn="l">
              <a:buFont typeface="Arial" panose="020B0604020202020204" pitchFamily="34" charset="0"/>
              <a:buChar char="•"/>
            </a:pPr>
            <a:r>
              <a:rPr lang="de-AT" dirty="0"/>
              <a:t>Bisher: Dechant und </a:t>
            </a:r>
            <a:r>
              <a:rPr lang="de-AT" dirty="0" err="1"/>
              <a:t>DekanatsassistentIn</a:t>
            </a:r>
            <a:r>
              <a:rPr lang="de-AT" dirty="0"/>
              <a:t> sowie eine Dekanatsleitung mit Dekanatsrat</a:t>
            </a:r>
          </a:p>
          <a:p>
            <a:pPr marL="342900" lvl="0" indent="-342900" algn="l">
              <a:buFont typeface="Arial" panose="020B0604020202020204" pitchFamily="34" charset="0"/>
              <a:buChar char="•"/>
            </a:pPr>
            <a:r>
              <a:rPr lang="de-AT" dirty="0"/>
              <a:t>Dann: Pfarrvorstand aus drei Hauptamtlichen (plus vier Grundfunktionsbeauftragte) und dem Pfarrlichen Pastoralrat sowie dem Pfarrlichen Wirtschaftsrat.</a:t>
            </a: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15</a:t>
            </a:fld>
            <a:endParaRPr lang="de-DE"/>
          </a:p>
        </p:txBody>
      </p:sp>
    </p:spTree>
    <p:extLst>
      <p:ext uri="{BB962C8B-B14F-4D97-AF65-F5344CB8AC3E}">
        <p14:creationId xmlns:p14="http://schemas.microsoft.com/office/powerpoint/2010/main" val="14894518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4000" dirty="0"/>
              <a:t>Umsetzung der neuen Territorialstruktur (2)</a:t>
            </a:r>
          </a:p>
          <a:p>
            <a:pPr lvl="0" algn="l"/>
            <a:endParaRPr lang="de-DE" sz="1800" dirty="0"/>
          </a:p>
          <a:p>
            <a:pPr marL="342900" lvl="0" indent="-342900" algn="l">
              <a:buFont typeface="Arial" panose="020B0604020202020204" pitchFamily="34" charset="0"/>
              <a:buChar char="•"/>
            </a:pPr>
            <a:r>
              <a:rPr lang="de-AT" dirty="0"/>
              <a:t>Aus einer Pfarre wird eine Pfarrgemeinde. (Geleitet von </a:t>
            </a:r>
            <a:r>
              <a:rPr lang="de-AT" dirty="0">
                <a:solidFill>
                  <a:srgbClr val="FF0000"/>
                </a:solidFill>
              </a:rPr>
              <a:t>Seelsorgeteam</a:t>
            </a:r>
            <a:r>
              <a:rPr lang="de-AT" dirty="0"/>
              <a:t> und </a:t>
            </a:r>
            <a:r>
              <a:rPr lang="de-AT" dirty="0">
                <a:solidFill>
                  <a:srgbClr val="FF0000"/>
                </a:solidFill>
              </a:rPr>
              <a:t>Pfarrgemeinderat</a:t>
            </a:r>
            <a:r>
              <a:rPr lang="de-AT" dirty="0"/>
              <a:t>)</a:t>
            </a:r>
          </a:p>
          <a:p>
            <a:pPr marL="342900" lvl="0" indent="-342900" algn="l">
              <a:buFont typeface="Arial" panose="020B0604020202020204" pitchFamily="34" charset="0"/>
              <a:buChar char="•"/>
            </a:pPr>
            <a:endParaRPr lang="de-AT" sz="1000" dirty="0"/>
          </a:p>
          <a:p>
            <a:pPr lvl="0" algn="l"/>
            <a:r>
              <a:rPr lang="de-AT" dirty="0">
                <a:solidFill>
                  <a:srgbClr val="FF0000"/>
                </a:solidFill>
              </a:rPr>
              <a:t>Seelsorgeteam</a:t>
            </a:r>
            <a:r>
              <a:rPr lang="de-AT" dirty="0"/>
              <a:t> (mit </a:t>
            </a:r>
            <a:r>
              <a:rPr lang="de-AT" dirty="0" err="1"/>
              <a:t>GrundfunktionskoordinatorInnen</a:t>
            </a:r>
            <a:r>
              <a:rPr lang="de-AT" dirty="0"/>
              <a:t>, Verantwortliche/r für die Innere Organisation, Finanzverantwortliche/r): Alltagsleitung der Pfarrgemeinde und Pfarrgemeinderatsleitung. Das Seelsorgeteam ist die Geschäftsführung des Pfarrgemeinderates. Alle Mitglieder des Seelsorgeteams sind auch </a:t>
            </a:r>
            <a:r>
              <a:rPr lang="de-AT" dirty="0" err="1"/>
              <a:t>Pfarrgemeinderatmitglieder</a:t>
            </a:r>
            <a:r>
              <a:rPr lang="de-AT" dirty="0"/>
              <a:t>.</a:t>
            </a:r>
          </a:p>
          <a:p>
            <a:pPr lvl="0" algn="l"/>
            <a:r>
              <a:rPr lang="de-AT" dirty="0">
                <a:solidFill>
                  <a:srgbClr val="FF0000"/>
                </a:solidFill>
              </a:rPr>
              <a:t>Pfarrgemeinderat</a:t>
            </a:r>
            <a:r>
              <a:rPr lang="de-AT" dirty="0"/>
              <a:t> (wird alle fünf Jahre gewählt): </a:t>
            </a:r>
            <a:r>
              <a:rPr lang="de-AT" dirty="0" err="1"/>
              <a:t>Gremialleitung</a:t>
            </a:r>
            <a:r>
              <a:rPr lang="de-AT" dirty="0"/>
              <a:t>, Beschlussgremium für die Pastoral und die Finanzen in der Pfarrgemeinde.</a:t>
            </a:r>
          </a:p>
          <a:p>
            <a:pPr marL="342900" lvl="0" indent="-342900" algn="l">
              <a:buFont typeface="Arial" panose="020B0604020202020204" pitchFamily="34" charset="0"/>
              <a:buChar char="•"/>
            </a:pP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16</a:t>
            </a:fld>
            <a:endParaRPr lang="de-DE"/>
          </a:p>
        </p:txBody>
      </p:sp>
    </p:spTree>
    <p:extLst>
      <p:ext uri="{BB962C8B-B14F-4D97-AF65-F5344CB8AC3E}">
        <p14:creationId xmlns:p14="http://schemas.microsoft.com/office/powerpoint/2010/main" val="922997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838200" y="1210733"/>
            <a:ext cx="9829800" cy="5205306"/>
          </a:xfrm>
        </p:spPr>
        <p:txBody>
          <a:bodyPr>
            <a:normAutofit/>
          </a:bodyPr>
          <a:lstStyle/>
          <a:p>
            <a:pPr lvl="0" algn="l"/>
            <a:r>
              <a:rPr lang="de-DE" sz="2800" dirty="0"/>
              <a:t>Bei Fragen wenden Sie sich gerne an:</a:t>
            </a:r>
          </a:p>
          <a:p>
            <a:pPr lvl="0" algn="l"/>
            <a:r>
              <a:rPr lang="de-DE" sz="2800" dirty="0"/>
              <a:t> 	Abteilung Pfarrgemeinde &amp; Spiritualität</a:t>
            </a:r>
          </a:p>
          <a:p>
            <a:pPr lvl="0" algn="l"/>
            <a:r>
              <a:rPr lang="de-DE" sz="2800" dirty="0"/>
              <a:t>	4020 Linz, Kapuzinerstr. 84</a:t>
            </a:r>
          </a:p>
          <a:p>
            <a:pPr lvl="0" algn="l"/>
            <a:r>
              <a:rPr lang="de-DE" sz="2800" dirty="0"/>
              <a:t>	email: </a:t>
            </a:r>
            <a:r>
              <a:rPr lang="de-DE" sz="2800" dirty="0">
                <a:hlinkClick r:id="rId2"/>
              </a:rPr>
              <a:t>pgr@dioezese-linz.at</a:t>
            </a:r>
            <a:r>
              <a:rPr lang="de-DE" sz="2800" dirty="0"/>
              <a:t> </a:t>
            </a:r>
          </a:p>
          <a:p>
            <a:pPr lvl="0" algn="l"/>
            <a:r>
              <a:rPr lang="de-DE" sz="2800" dirty="0"/>
              <a:t>	Tel.: 0732/7610-3131</a:t>
            </a:r>
          </a:p>
          <a:p>
            <a:pPr lvl="0" algn="l"/>
            <a:r>
              <a:rPr lang="de-DE" sz="2800" dirty="0"/>
              <a:t>Wir vermitteln gerne eine Begleitung zur Unterstützung bei der konstituierenden Sitzung oder nachfolgenden Klausuren zum Start in die Pfarrgemeinderatsperiode 2022-2027.</a:t>
            </a:r>
          </a:p>
          <a:p>
            <a:pPr lvl="0" algn="l"/>
            <a:endParaRPr lang="de-DE" sz="2800" dirty="0"/>
          </a:p>
          <a:p>
            <a:pPr lvl="0"/>
            <a:r>
              <a:rPr lang="de-DE" sz="2800" dirty="0">
                <a:solidFill>
                  <a:srgbClr val="FF0000"/>
                </a:solidFill>
              </a:rPr>
              <a:t>Herzlichen DANK für ihre Aufmerksamkeit!</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243564"/>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dirty="0"/>
              <a:t>März/April 2022</a:t>
            </a:r>
          </a:p>
        </p:txBody>
      </p:sp>
      <p:sp>
        <p:nvSpPr>
          <p:cNvPr id="6" name="Fußzeilenplatzhalter 5"/>
          <p:cNvSpPr>
            <a:spLocks noGrp="1"/>
          </p:cNvSpPr>
          <p:nvPr>
            <p:ph type="ftr" sz="quarter" idx="11"/>
          </p:nvPr>
        </p:nvSpPr>
        <p:spPr/>
        <p:txBody>
          <a:bodyPr/>
          <a:lstStyle/>
          <a:p>
            <a:r>
              <a:rPr lang="de-DE" dirty="0"/>
              <a:t>Pfarrgemeinderat 2022 - 2027</a:t>
            </a:r>
          </a:p>
        </p:txBody>
      </p:sp>
      <p:sp>
        <p:nvSpPr>
          <p:cNvPr id="7" name="Foliennummernplatzhalter 6"/>
          <p:cNvSpPr>
            <a:spLocks noGrp="1"/>
          </p:cNvSpPr>
          <p:nvPr>
            <p:ph type="sldNum" sz="quarter" idx="12"/>
          </p:nvPr>
        </p:nvSpPr>
        <p:spPr/>
        <p:txBody>
          <a:bodyPr/>
          <a:lstStyle/>
          <a:p>
            <a:fld id="{E0DF863B-751E-4A1C-A74B-146D9AF8F81E}" type="slidenum">
              <a:rPr lang="de-DE" smtClean="0"/>
              <a:t>17</a:t>
            </a:fld>
            <a:endParaRPr lang="de-DE"/>
          </a:p>
        </p:txBody>
      </p:sp>
    </p:spTree>
    <p:extLst>
      <p:ext uri="{BB962C8B-B14F-4D97-AF65-F5344CB8AC3E}">
        <p14:creationId xmlns:p14="http://schemas.microsoft.com/office/powerpoint/2010/main" val="2235728807"/>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1160</Words>
  <Application>Microsoft Office PowerPoint</Application>
  <PresentationFormat>Breitbild</PresentationFormat>
  <Paragraphs>153</Paragraphs>
  <Slides>17</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17</vt:i4>
      </vt:variant>
    </vt:vector>
  </HeadingPairs>
  <TitlesOfParts>
    <vt:vector size="23" baseType="lpstr">
      <vt:lpstr>Arial</vt:lpstr>
      <vt:lpstr>Calibri</vt:lpstr>
      <vt:lpstr>Calibri Light</vt:lpstr>
      <vt:lpstr>Segoe Script</vt:lpstr>
      <vt:lpstr>Symbol</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Dioezese Linz</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Beate Schlager-Stemmer</dc:creator>
  <cp:lastModifiedBy>Beate Schlager-Stemmer</cp:lastModifiedBy>
  <cp:revision>140</cp:revision>
  <dcterms:created xsi:type="dcterms:W3CDTF">2021-02-05T10:17:05Z</dcterms:created>
  <dcterms:modified xsi:type="dcterms:W3CDTF">2022-04-27T07:20:13Z</dcterms:modified>
</cp:coreProperties>
</file>