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61" r:id="rId6"/>
    <p:sldId id="262" r:id="rId7"/>
    <p:sldId id="263" r:id="rId8"/>
    <p:sldId id="264" r:id="rId9"/>
    <p:sldId id="265" r:id="rId10"/>
    <p:sldId id="266" r:id="rId11"/>
    <p:sldId id="269" r:id="rId12"/>
    <p:sldId id="270" r:id="rId13"/>
    <p:sldId id="267" r:id="rId14"/>
    <p:sldId id="268" r:id="rId15"/>
    <p:sldId id="297" r:id="rId16"/>
    <p:sldId id="271" r:id="rId17"/>
    <p:sldId id="272" r:id="rId18"/>
    <p:sldId id="273" r:id="rId19"/>
    <p:sldId id="274" r:id="rId20"/>
    <p:sldId id="275" r:id="rId21"/>
    <p:sldId id="276" r:id="rId22"/>
    <p:sldId id="277" r:id="rId23"/>
    <p:sldId id="278" r:id="rId24"/>
    <p:sldId id="280" r:id="rId25"/>
    <p:sldId id="281" r:id="rId26"/>
    <p:sldId id="282" r:id="rId27"/>
    <p:sldId id="283" r:id="rId28"/>
    <p:sldId id="284" r:id="rId29"/>
    <p:sldId id="285" r:id="rId30"/>
    <p:sldId id="279" r:id="rId31"/>
    <p:sldId id="286" r:id="rId32"/>
    <p:sldId id="287" r:id="rId33"/>
    <p:sldId id="288" r:id="rId34"/>
    <p:sldId id="292" r:id="rId35"/>
    <p:sldId id="289" r:id="rId36"/>
    <p:sldId id="290" r:id="rId37"/>
    <p:sldId id="291" r:id="rId38"/>
    <p:sldId id="294" r:id="rId39"/>
    <p:sldId id="295" r:id="rId40"/>
    <p:sldId id="296"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p:cViewPr varScale="1">
        <p:scale>
          <a:sx n="106" d="100"/>
          <a:sy n="106" d="100"/>
        </p:scale>
        <p:origin x="91"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DA4F57C-A00B-46BC-9B3F-0DB8D054CD1B}"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de-DE"/>
        </a:p>
      </dgm:t>
    </dgm:pt>
    <dgm:pt modelId="{6B08F00B-080C-4963-A6B2-3724AC5DBBF2}">
      <dgm:prSet phldrT="[Text]"/>
      <dgm:spPr/>
      <dgm:t>
        <a:bodyPr/>
        <a:lstStyle/>
        <a:p>
          <a:r>
            <a:rPr lang="de-DE" dirty="0" smtClean="0"/>
            <a:t>Auswahl</a:t>
          </a:r>
          <a:endParaRPr lang="de-DE" dirty="0"/>
        </a:p>
      </dgm:t>
    </dgm:pt>
    <dgm:pt modelId="{DEC2D353-561C-45B1-AC1A-05C1133F215C}" type="parTrans" cxnId="{5C468275-7AAE-43A7-BA6E-FD3571B49BAB}">
      <dgm:prSet/>
      <dgm:spPr/>
      <dgm:t>
        <a:bodyPr/>
        <a:lstStyle/>
        <a:p>
          <a:endParaRPr lang="de-DE"/>
        </a:p>
      </dgm:t>
    </dgm:pt>
    <dgm:pt modelId="{78E2389F-03B8-4B74-97F3-3CC9A213E464}" type="sibTrans" cxnId="{5C468275-7AAE-43A7-BA6E-FD3571B49BAB}">
      <dgm:prSet/>
      <dgm:spPr/>
      <dgm:t>
        <a:bodyPr/>
        <a:lstStyle/>
        <a:p>
          <a:endParaRPr lang="de-DE"/>
        </a:p>
      </dgm:t>
    </dgm:pt>
    <dgm:pt modelId="{A95E6D66-AA59-4C1B-93A7-29CC3D3E9E5F}">
      <dgm:prSet phldrT="[Text]"/>
      <dgm:spPr/>
      <dgm:t>
        <a:bodyPr/>
        <a:lstStyle/>
        <a:p>
          <a:r>
            <a:rPr lang="de-DE" dirty="0" smtClean="0"/>
            <a:t>Beauftragung</a:t>
          </a:r>
          <a:endParaRPr lang="de-DE" dirty="0"/>
        </a:p>
      </dgm:t>
    </dgm:pt>
    <dgm:pt modelId="{39D7CCB9-95CF-4176-B2A7-0A217332FF21}" type="parTrans" cxnId="{BC7CC468-C864-4D4B-931E-BAC800569D73}">
      <dgm:prSet/>
      <dgm:spPr/>
      <dgm:t>
        <a:bodyPr/>
        <a:lstStyle/>
        <a:p>
          <a:endParaRPr lang="de-DE"/>
        </a:p>
      </dgm:t>
    </dgm:pt>
    <dgm:pt modelId="{0297132A-9279-4261-BDEA-CBD39E5B10D4}" type="sibTrans" cxnId="{BC7CC468-C864-4D4B-931E-BAC800569D73}">
      <dgm:prSet/>
      <dgm:spPr/>
      <dgm:t>
        <a:bodyPr/>
        <a:lstStyle/>
        <a:p>
          <a:endParaRPr lang="de-DE"/>
        </a:p>
      </dgm:t>
    </dgm:pt>
    <dgm:pt modelId="{D1D549A0-4D39-4D5E-902D-E4C84E7CDB81}">
      <dgm:prSet phldrT="[Text]"/>
      <dgm:spPr/>
      <dgm:t>
        <a:bodyPr/>
        <a:lstStyle/>
        <a:p>
          <a:r>
            <a:rPr lang="de-DE" dirty="0" smtClean="0"/>
            <a:t>Investitur</a:t>
          </a:r>
          <a:endParaRPr lang="de-DE" dirty="0"/>
        </a:p>
      </dgm:t>
    </dgm:pt>
    <dgm:pt modelId="{BE4442C6-5A17-447E-8743-47DF97EB1869}" type="parTrans" cxnId="{73CBF739-0DCA-42B3-BF2D-0ECAB171B418}">
      <dgm:prSet/>
      <dgm:spPr/>
      <dgm:t>
        <a:bodyPr/>
        <a:lstStyle/>
        <a:p>
          <a:endParaRPr lang="de-DE"/>
        </a:p>
      </dgm:t>
    </dgm:pt>
    <dgm:pt modelId="{D233C506-A143-4412-A80F-582806BCF657}" type="sibTrans" cxnId="{73CBF739-0DCA-42B3-BF2D-0ECAB171B418}">
      <dgm:prSet/>
      <dgm:spPr/>
      <dgm:t>
        <a:bodyPr/>
        <a:lstStyle/>
        <a:p>
          <a:endParaRPr lang="de-DE"/>
        </a:p>
      </dgm:t>
    </dgm:pt>
    <dgm:pt modelId="{C6902672-EC03-4F81-85CB-35E8995541AE}" type="pres">
      <dgm:prSet presAssocID="{3DA4F57C-A00B-46BC-9B3F-0DB8D054CD1B}" presName="rootnode" presStyleCnt="0">
        <dgm:presLayoutVars>
          <dgm:chMax/>
          <dgm:chPref/>
          <dgm:dir/>
          <dgm:animLvl val="lvl"/>
        </dgm:presLayoutVars>
      </dgm:prSet>
      <dgm:spPr/>
    </dgm:pt>
    <dgm:pt modelId="{A2CF1A75-657C-403A-AFDB-D7A2D25825CE}" type="pres">
      <dgm:prSet presAssocID="{6B08F00B-080C-4963-A6B2-3724AC5DBBF2}" presName="composite" presStyleCnt="0"/>
      <dgm:spPr/>
    </dgm:pt>
    <dgm:pt modelId="{5AD44A78-4DBF-4671-9B6E-974A8654E651}" type="pres">
      <dgm:prSet presAssocID="{6B08F00B-080C-4963-A6B2-3724AC5DBBF2}" presName="LShape" presStyleLbl="alignNode1" presStyleIdx="0" presStyleCnt="5"/>
      <dgm:spPr/>
    </dgm:pt>
    <dgm:pt modelId="{F51F3AD5-2ACC-4E1F-AAC7-92EBCC29703C}" type="pres">
      <dgm:prSet presAssocID="{6B08F00B-080C-4963-A6B2-3724AC5DBBF2}" presName="ParentText" presStyleLbl="revTx" presStyleIdx="0" presStyleCnt="3">
        <dgm:presLayoutVars>
          <dgm:chMax val="0"/>
          <dgm:chPref val="0"/>
          <dgm:bulletEnabled val="1"/>
        </dgm:presLayoutVars>
      </dgm:prSet>
      <dgm:spPr/>
    </dgm:pt>
    <dgm:pt modelId="{B4519E67-EFC8-4F46-9790-7519376680A7}" type="pres">
      <dgm:prSet presAssocID="{6B08F00B-080C-4963-A6B2-3724AC5DBBF2}" presName="Triangle" presStyleLbl="alignNode1" presStyleIdx="1" presStyleCnt="5"/>
      <dgm:spPr/>
    </dgm:pt>
    <dgm:pt modelId="{BEFC5962-5C08-45BD-B479-98488B457739}" type="pres">
      <dgm:prSet presAssocID="{78E2389F-03B8-4B74-97F3-3CC9A213E464}" presName="sibTrans" presStyleCnt="0"/>
      <dgm:spPr/>
    </dgm:pt>
    <dgm:pt modelId="{6812E32D-78B0-4BDF-9BD3-592C8A192079}" type="pres">
      <dgm:prSet presAssocID="{78E2389F-03B8-4B74-97F3-3CC9A213E464}" presName="space" presStyleCnt="0"/>
      <dgm:spPr/>
    </dgm:pt>
    <dgm:pt modelId="{AAC9013C-573A-431B-A5A4-DBF8B47EE2AF}" type="pres">
      <dgm:prSet presAssocID="{A95E6D66-AA59-4C1B-93A7-29CC3D3E9E5F}" presName="composite" presStyleCnt="0"/>
      <dgm:spPr/>
    </dgm:pt>
    <dgm:pt modelId="{A2009D2D-59AC-4FCC-8616-2C7C9DEAA28D}" type="pres">
      <dgm:prSet presAssocID="{A95E6D66-AA59-4C1B-93A7-29CC3D3E9E5F}" presName="LShape" presStyleLbl="alignNode1" presStyleIdx="2" presStyleCnt="5"/>
      <dgm:spPr/>
    </dgm:pt>
    <dgm:pt modelId="{69596332-B4C0-42D3-B407-17F03A6F1181}" type="pres">
      <dgm:prSet presAssocID="{A95E6D66-AA59-4C1B-93A7-29CC3D3E9E5F}" presName="ParentText" presStyleLbl="revTx" presStyleIdx="1" presStyleCnt="3">
        <dgm:presLayoutVars>
          <dgm:chMax val="0"/>
          <dgm:chPref val="0"/>
          <dgm:bulletEnabled val="1"/>
        </dgm:presLayoutVars>
      </dgm:prSet>
      <dgm:spPr/>
      <dgm:t>
        <a:bodyPr/>
        <a:lstStyle/>
        <a:p>
          <a:endParaRPr lang="de-DE"/>
        </a:p>
      </dgm:t>
    </dgm:pt>
    <dgm:pt modelId="{F913C655-264B-4946-8470-5B0F445E09A9}" type="pres">
      <dgm:prSet presAssocID="{A95E6D66-AA59-4C1B-93A7-29CC3D3E9E5F}" presName="Triangle" presStyleLbl="alignNode1" presStyleIdx="3" presStyleCnt="5"/>
      <dgm:spPr/>
    </dgm:pt>
    <dgm:pt modelId="{893AF692-F1BD-427B-9CCC-6F3E2EEB19B6}" type="pres">
      <dgm:prSet presAssocID="{0297132A-9279-4261-BDEA-CBD39E5B10D4}" presName="sibTrans" presStyleCnt="0"/>
      <dgm:spPr/>
    </dgm:pt>
    <dgm:pt modelId="{C13B5BD9-1509-4660-948E-92241CCAA664}" type="pres">
      <dgm:prSet presAssocID="{0297132A-9279-4261-BDEA-CBD39E5B10D4}" presName="space" presStyleCnt="0"/>
      <dgm:spPr/>
    </dgm:pt>
    <dgm:pt modelId="{C3549A2D-6330-49B4-9F36-3447FF4CFF9B}" type="pres">
      <dgm:prSet presAssocID="{D1D549A0-4D39-4D5E-902D-E4C84E7CDB81}" presName="composite" presStyleCnt="0"/>
      <dgm:spPr/>
    </dgm:pt>
    <dgm:pt modelId="{72DE5C41-EE53-4480-856C-DDEF3CCB7C7D}" type="pres">
      <dgm:prSet presAssocID="{D1D549A0-4D39-4D5E-902D-E4C84E7CDB81}" presName="LShape" presStyleLbl="alignNode1" presStyleIdx="4" presStyleCnt="5"/>
      <dgm:spPr/>
    </dgm:pt>
    <dgm:pt modelId="{21523B63-D513-4AAC-BDCD-6F8DFDA72078}" type="pres">
      <dgm:prSet presAssocID="{D1D549A0-4D39-4D5E-902D-E4C84E7CDB81}" presName="ParentText" presStyleLbl="revTx" presStyleIdx="2" presStyleCnt="3">
        <dgm:presLayoutVars>
          <dgm:chMax val="0"/>
          <dgm:chPref val="0"/>
          <dgm:bulletEnabled val="1"/>
        </dgm:presLayoutVars>
      </dgm:prSet>
      <dgm:spPr/>
      <dgm:t>
        <a:bodyPr/>
        <a:lstStyle/>
        <a:p>
          <a:endParaRPr lang="de-DE"/>
        </a:p>
      </dgm:t>
    </dgm:pt>
  </dgm:ptLst>
  <dgm:cxnLst>
    <dgm:cxn modelId="{5C468275-7AAE-43A7-BA6E-FD3571B49BAB}" srcId="{3DA4F57C-A00B-46BC-9B3F-0DB8D054CD1B}" destId="{6B08F00B-080C-4963-A6B2-3724AC5DBBF2}" srcOrd="0" destOrd="0" parTransId="{DEC2D353-561C-45B1-AC1A-05C1133F215C}" sibTransId="{78E2389F-03B8-4B74-97F3-3CC9A213E464}"/>
    <dgm:cxn modelId="{D57B1460-0729-414F-A74E-B07E01CBCC41}" type="presOf" srcId="{D1D549A0-4D39-4D5E-902D-E4C84E7CDB81}" destId="{21523B63-D513-4AAC-BDCD-6F8DFDA72078}" srcOrd="0" destOrd="0" presId="urn:microsoft.com/office/officeart/2009/3/layout/StepUpProcess"/>
    <dgm:cxn modelId="{73CBF739-0DCA-42B3-BF2D-0ECAB171B418}" srcId="{3DA4F57C-A00B-46BC-9B3F-0DB8D054CD1B}" destId="{D1D549A0-4D39-4D5E-902D-E4C84E7CDB81}" srcOrd="2" destOrd="0" parTransId="{BE4442C6-5A17-447E-8743-47DF97EB1869}" sibTransId="{D233C506-A143-4412-A80F-582806BCF657}"/>
    <dgm:cxn modelId="{600AD68B-CAEA-4CAE-B935-705536CCFEF2}" type="presOf" srcId="{6B08F00B-080C-4963-A6B2-3724AC5DBBF2}" destId="{F51F3AD5-2ACC-4E1F-AAC7-92EBCC29703C}" srcOrd="0" destOrd="0" presId="urn:microsoft.com/office/officeart/2009/3/layout/StepUpProcess"/>
    <dgm:cxn modelId="{2C95766A-FE91-4906-8695-9778AE252EED}" type="presOf" srcId="{3DA4F57C-A00B-46BC-9B3F-0DB8D054CD1B}" destId="{C6902672-EC03-4F81-85CB-35E8995541AE}" srcOrd="0" destOrd="0" presId="urn:microsoft.com/office/officeart/2009/3/layout/StepUpProcess"/>
    <dgm:cxn modelId="{E57F3A8A-BD89-49F3-A5B1-144F34C01DC5}" type="presOf" srcId="{A95E6D66-AA59-4C1B-93A7-29CC3D3E9E5F}" destId="{69596332-B4C0-42D3-B407-17F03A6F1181}" srcOrd="0" destOrd="0" presId="urn:microsoft.com/office/officeart/2009/3/layout/StepUpProcess"/>
    <dgm:cxn modelId="{BC7CC468-C864-4D4B-931E-BAC800569D73}" srcId="{3DA4F57C-A00B-46BC-9B3F-0DB8D054CD1B}" destId="{A95E6D66-AA59-4C1B-93A7-29CC3D3E9E5F}" srcOrd="1" destOrd="0" parTransId="{39D7CCB9-95CF-4176-B2A7-0A217332FF21}" sibTransId="{0297132A-9279-4261-BDEA-CBD39E5B10D4}"/>
    <dgm:cxn modelId="{7EE58893-AC2C-45EB-8A14-FA9E499BB4E8}" type="presParOf" srcId="{C6902672-EC03-4F81-85CB-35E8995541AE}" destId="{A2CF1A75-657C-403A-AFDB-D7A2D25825CE}" srcOrd="0" destOrd="0" presId="urn:microsoft.com/office/officeart/2009/3/layout/StepUpProcess"/>
    <dgm:cxn modelId="{59E6D8E1-9BCF-425C-A941-C52E66745BB7}" type="presParOf" srcId="{A2CF1A75-657C-403A-AFDB-D7A2D25825CE}" destId="{5AD44A78-4DBF-4671-9B6E-974A8654E651}" srcOrd="0" destOrd="0" presId="urn:microsoft.com/office/officeart/2009/3/layout/StepUpProcess"/>
    <dgm:cxn modelId="{37733254-C159-4437-B395-E3F8B89E0978}" type="presParOf" srcId="{A2CF1A75-657C-403A-AFDB-D7A2D25825CE}" destId="{F51F3AD5-2ACC-4E1F-AAC7-92EBCC29703C}" srcOrd="1" destOrd="0" presId="urn:microsoft.com/office/officeart/2009/3/layout/StepUpProcess"/>
    <dgm:cxn modelId="{7065897C-79C9-4D71-A525-41944658EB7A}" type="presParOf" srcId="{A2CF1A75-657C-403A-AFDB-D7A2D25825CE}" destId="{B4519E67-EFC8-4F46-9790-7519376680A7}" srcOrd="2" destOrd="0" presId="urn:microsoft.com/office/officeart/2009/3/layout/StepUpProcess"/>
    <dgm:cxn modelId="{06323BF8-E471-4AE4-BB20-EC0673292BF6}" type="presParOf" srcId="{C6902672-EC03-4F81-85CB-35E8995541AE}" destId="{BEFC5962-5C08-45BD-B479-98488B457739}" srcOrd="1" destOrd="0" presId="urn:microsoft.com/office/officeart/2009/3/layout/StepUpProcess"/>
    <dgm:cxn modelId="{AB7B49DA-516A-41DF-8DA9-54A5885F73D4}" type="presParOf" srcId="{BEFC5962-5C08-45BD-B479-98488B457739}" destId="{6812E32D-78B0-4BDF-9BD3-592C8A192079}" srcOrd="0" destOrd="0" presId="urn:microsoft.com/office/officeart/2009/3/layout/StepUpProcess"/>
    <dgm:cxn modelId="{F79F57D8-3756-4C69-9798-B2674407FA46}" type="presParOf" srcId="{C6902672-EC03-4F81-85CB-35E8995541AE}" destId="{AAC9013C-573A-431B-A5A4-DBF8B47EE2AF}" srcOrd="2" destOrd="0" presId="urn:microsoft.com/office/officeart/2009/3/layout/StepUpProcess"/>
    <dgm:cxn modelId="{D471BD55-821C-4B31-AC7A-786C98BAD274}" type="presParOf" srcId="{AAC9013C-573A-431B-A5A4-DBF8B47EE2AF}" destId="{A2009D2D-59AC-4FCC-8616-2C7C9DEAA28D}" srcOrd="0" destOrd="0" presId="urn:microsoft.com/office/officeart/2009/3/layout/StepUpProcess"/>
    <dgm:cxn modelId="{1DC8F1A3-AA0C-4A9F-87A3-4F8413491098}" type="presParOf" srcId="{AAC9013C-573A-431B-A5A4-DBF8B47EE2AF}" destId="{69596332-B4C0-42D3-B407-17F03A6F1181}" srcOrd="1" destOrd="0" presId="urn:microsoft.com/office/officeart/2009/3/layout/StepUpProcess"/>
    <dgm:cxn modelId="{4EF0CBA6-1F76-46B8-B41A-764F1A42DB2F}" type="presParOf" srcId="{AAC9013C-573A-431B-A5A4-DBF8B47EE2AF}" destId="{F913C655-264B-4946-8470-5B0F445E09A9}" srcOrd="2" destOrd="0" presId="urn:microsoft.com/office/officeart/2009/3/layout/StepUpProcess"/>
    <dgm:cxn modelId="{DFBFDCCF-6037-4C69-948A-F0F112CFF074}" type="presParOf" srcId="{C6902672-EC03-4F81-85CB-35E8995541AE}" destId="{893AF692-F1BD-427B-9CCC-6F3E2EEB19B6}" srcOrd="3" destOrd="0" presId="urn:microsoft.com/office/officeart/2009/3/layout/StepUpProcess"/>
    <dgm:cxn modelId="{F9CF03EB-AB53-47EB-A080-258CDB4E1748}" type="presParOf" srcId="{893AF692-F1BD-427B-9CCC-6F3E2EEB19B6}" destId="{C13B5BD9-1509-4660-948E-92241CCAA664}" srcOrd="0" destOrd="0" presId="urn:microsoft.com/office/officeart/2009/3/layout/StepUpProcess"/>
    <dgm:cxn modelId="{134A977C-EFAC-42A1-BFA5-89B334AA0762}" type="presParOf" srcId="{C6902672-EC03-4F81-85CB-35E8995541AE}" destId="{C3549A2D-6330-49B4-9F36-3447FF4CFF9B}" srcOrd="4" destOrd="0" presId="urn:microsoft.com/office/officeart/2009/3/layout/StepUpProcess"/>
    <dgm:cxn modelId="{D0EEC1FC-6DC7-4EFA-BB2F-8DED14E077C7}" type="presParOf" srcId="{C3549A2D-6330-49B4-9F36-3447FF4CFF9B}" destId="{72DE5C41-EE53-4480-856C-DDEF3CCB7C7D}" srcOrd="0" destOrd="0" presId="urn:microsoft.com/office/officeart/2009/3/layout/StepUpProcess"/>
    <dgm:cxn modelId="{986C5833-660C-4CD9-90C1-E105D576BECF}" type="presParOf" srcId="{C3549A2D-6330-49B4-9F36-3447FF4CFF9B}" destId="{21523B63-D513-4AAC-BDCD-6F8DFDA72078}"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D44A78-4DBF-4671-9B6E-974A8654E651}">
      <dsp:nvSpPr>
        <dsp:cNvPr id="0" name=""/>
        <dsp:cNvSpPr/>
      </dsp:nvSpPr>
      <dsp:spPr>
        <a:xfrm rot="5400000">
          <a:off x="507673" y="1770520"/>
          <a:ext cx="1519334" cy="2528139"/>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1F3AD5-2ACC-4E1F-AAC7-92EBCC29703C}">
      <dsp:nvSpPr>
        <dsp:cNvPr id="0" name=""/>
        <dsp:cNvSpPr/>
      </dsp:nvSpPr>
      <dsp:spPr>
        <a:xfrm>
          <a:off x="254058" y="2525889"/>
          <a:ext cx="2282418" cy="2000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de-DE" sz="2400" kern="1200" dirty="0" smtClean="0"/>
            <a:t>Auswahl</a:t>
          </a:r>
          <a:endParaRPr lang="de-DE" sz="2400" kern="1200" dirty="0"/>
        </a:p>
      </dsp:txBody>
      <dsp:txXfrm>
        <a:off x="254058" y="2525889"/>
        <a:ext cx="2282418" cy="2000673"/>
      </dsp:txXfrm>
    </dsp:sp>
    <dsp:sp modelId="{B4519E67-EFC8-4F46-9790-7519376680A7}">
      <dsp:nvSpPr>
        <dsp:cNvPr id="0" name=""/>
        <dsp:cNvSpPr/>
      </dsp:nvSpPr>
      <dsp:spPr>
        <a:xfrm>
          <a:off x="2105832" y="1584396"/>
          <a:ext cx="430644" cy="430644"/>
        </a:xfrm>
        <a:prstGeom prst="triangle">
          <a:avLst>
            <a:gd name="adj" fmla="val 10000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009D2D-59AC-4FCC-8616-2C7C9DEAA28D}">
      <dsp:nvSpPr>
        <dsp:cNvPr id="0" name=""/>
        <dsp:cNvSpPr/>
      </dsp:nvSpPr>
      <dsp:spPr>
        <a:xfrm rot="5400000">
          <a:off x="3301799" y="1079111"/>
          <a:ext cx="1519334" cy="2528139"/>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596332-B4C0-42D3-B407-17F03A6F1181}">
      <dsp:nvSpPr>
        <dsp:cNvPr id="0" name=""/>
        <dsp:cNvSpPr/>
      </dsp:nvSpPr>
      <dsp:spPr>
        <a:xfrm>
          <a:off x="3048184" y="1834480"/>
          <a:ext cx="2282418" cy="2000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de-DE" sz="2400" kern="1200" dirty="0" smtClean="0"/>
            <a:t>Beauftragung</a:t>
          </a:r>
          <a:endParaRPr lang="de-DE" sz="2400" kern="1200" dirty="0"/>
        </a:p>
      </dsp:txBody>
      <dsp:txXfrm>
        <a:off x="3048184" y="1834480"/>
        <a:ext cx="2282418" cy="2000673"/>
      </dsp:txXfrm>
    </dsp:sp>
    <dsp:sp modelId="{F913C655-264B-4946-8470-5B0F445E09A9}">
      <dsp:nvSpPr>
        <dsp:cNvPr id="0" name=""/>
        <dsp:cNvSpPr/>
      </dsp:nvSpPr>
      <dsp:spPr>
        <a:xfrm>
          <a:off x="4899957" y="892986"/>
          <a:ext cx="430644" cy="430644"/>
        </a:xfrm>
        <a:prstGeom prst="triangle">
          <a:avLst>
            <a:gd name="adj" fmla="val 10000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DE5C41-EE53-4480-856C-DDEF3CCB7C7D}">
      <dsp:nvSpPr>
        <dsp:cNvPr id="0" name=""/>
        <dsp:cNvSpPr/>
      </dsp:nvSpPr>
      <dsp:spPr>
        <a:xfrm rot="5400000">
          <a:off x="6095925" y="387702"/>
          <a:ext cx="1519334" cy="2528139"/>
        </a:xfrm>
        <a:prstGeom prst="corner">
          <a:avLst>
            <a:gd name="adj1" fmla="val 16120"/>
            <a:gd name="adj2" fmla="val 16110"/>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523B63-D513-4AAC-BDCD-6F8DFDA72078}">
      <dsp:nvSpPr>
        <dsp:cNvPr id="0" name=""/>
        <dsp:cNvSpPr/>
      </dsp:nvSpPr>
      <dsp:spPr>
        <a:xfrm>
          <a:off x="5842310" y="1143070"/>
          <a:ext cx="2282418" cy="2000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de-DE" sz="2400" kern="1200" dirty="0" smtClean="0"/>
            <a:t>Investitur</a:t>
          </a:r>
          <a:endParaRPr lang="de-DE" sz="2400" kern="1200" dirty="0"/>
        </a:p>
      </dsp:txBody>
      <dsp:txXfrm>
        <a:off x="5842310" y="1143070"/>
        <a:ext cx="2282418" cy="2000673"/>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de-DE" smtClean="0"/>
              <a:t>Titelmasterformat durch Klicken bearbeiten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idx="1"/>
          </p:nvPr>
        </p:nvSpPr>
        <p:spPr/>
        <p:txBody>
          <a:bodyPr anchor="ct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de-DE" smtClean="0"/>
              <a:t>Titelmasterformat durch Klicken bearbeiten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smtClean="0"/>
              <a:t>Titelmasterformat durch Klicken bearbeiten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de-DE" smtClean="0"/>
              <a:t>Titelmasterformat durch Klicken bearbeiten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de-DE" smtClean="0"/>
              <a:t>Titelmasterformat durch Klicken bearbeiten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smtClean="0"/>
              <a:t>Bild durch Klicken auf Symbol hinzufügen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Formatvorlagen des Textmasters bearbeiten</a:t>
            </a:r>
          </a:p>
        </p:txBody>
      </p:sp>
      <p:sp>
        <p:nvSpPr>
          <p:cNvPr id="5" name="Date Placeholder 4"/>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abild mit Beschriftun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smtClean="0"/>
              <a:t>Bild durch Klicken auf Symbol hinzufügen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smtClean="0"/>
              <a:t>Formatvorlagen des Textmasters bearbeiten</a:t>
            </a:r>
          </a:p>
        </p:txBody>
      </p:sp>
      <p:sp>
        <p:nvSpPr>
          <p:cNvPr id="3" name="Date Placeholder 2"/>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de-DE" smtClean="0"/>
              <a:t>Titelmasterformat durch Klicken bearbeiten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de-DE" smtClean="0"/>
              <a:t>Titelmasterformat durch Klicken bearbeiten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smtClean="0"/>
              <a:t>Formatvorlagen des Textmasters bearbeiten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de-DE" smtClean="0"/>
              <a:t>Titelmasterformat durch Klicken bearbeiten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de-DE" smtClean="0"/>
              <a:t>Titelmasterformat durch Klicken bearbeiten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de-DE" smtClean="0"/>
              <a:t>Formatvorlagen des Textmasters bearbeiten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de-DE" smtClean="0"/>
              <a:t>Titelmasterformat durch Klicken bearbeiten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de-DE" smtClean="0"/>
              <a:t>Formatvorlagen des Textmasters bearbeiten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Formatvorlagen des Textmasters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de-DE" smtClean="0"/>
              <a:t>Titelmasterformat durch Klicken bearbeiten</a:t>
            </a:r>
            <a:endParaRPr lang="en-US" dirty="0"/>
          </a:p>
        </p:txBody>
      </p:sp>
      <p:sp>
        <p:nvSpPr>
          <p:cNvPr id="3" name="Vertical Text Placeholder 2"/>
          <p:cNvSpPr>
            <a:spLocks noGrp="1"/>
          </p:cNvSpPr>
          <p:nvPr>
            <p:ph type="body" orient="vert" idx="1"/>
          </p:nvPr>
        </p:nvSpPr>
        <p:spPr/>
        <p:txBody>
          <a:bodyPr vert="eaVert" ancho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de-DE" smtClean="0"/>
              <a:t>Titelmasterformat durch Klicken bearbeiten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de-DE" smtClean="0"/>
              <a:t>Titelmasterformat durch Klicken bearbeiten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6/22/2021</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‹Nr.›</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446468" y="3520438"/>
            <a:ext cx="8001000" cy="2971801"/>
          </a:xfrm>
        </p:spPr>
        <p:txBody>
          <a:bodyPr/>
          <a:lstStyle/>
          <a:p>
            <a:r>
              <a:rPr lang="de-DE" dirty="0" smtClean="0"/>
              <a:t>Berufung – Lebensentscheidungen in der </a:t>
            </a:r>
            <a:r>
              <a:rPr lang="de-DE" dirty="0" err="1" smtClean="0"/>
              <a:t>bibel</a:t>
            </a:r>
            <a:endParaRPr lang="de-DE" dirty="0"/>
          </a:p>
        </p:txBody>
      </p:sp>
      <p:sp>
        <p:nvSpPr>
          <p:cNvPr id="3" name="Untertitel 2"/>
          <p:cNvSpPr>
            <a:spLocks noGrp="1"/>
          </p:cNvSpPr>
          <p:nvPr>
            <p:ph type="subTitle" idx="1"/>
          </p:nvPr>
        </p:nvSpPr>
        <p:spPr>
          <a:xfrm>
            <a:off x="574484" y="3260175"/>
            <a:ext cx="6400800" cy="461434"/>
          </a:xfrm>
        </p:spPr>
        <p:txBody>
          <a:bodyPr/>
          <a:lstStyle/>
          <a:p>
            <a:r>
              <a:rPr lang="de-DE" dirty="0" smtClean="0"/>
              <a:t>Dr. Reinhard Stiksel, Bibelwerk Linz</a:t>
            </a:r>
            <a:endParaRPr lang="de-DE" dirty="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533" y="291252"/>
            <a:ext cx="1855297" cy="880533"/>
          </a:xfrm>
          <a:prstGeom prst="rect">
            <a:avLst/>
          </a:prstGeom>
        </p:spPr>
      </p:pic>
    </p:spTree>
    <p:extLst>
      <p:ext uri="{BB962C8B-B14F-4D97-AF65-F5344CB8AC3E}">
        <p14:creationId xmlns:p14="http://schemas.microsoft.com/office/powerpoint/2010/main" val="14727025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732468" y="5277705"/>
            <a:ext cx="8534400" cy="1507067"/>
          </a:xfrm>
        </p:spPr>
        <p:txBody>
          <a:bodyPr/>
          <a:lstStyle/>
          <a:p>
            <a:r>
              <a:rPr lang="de-DE" dirty="0" smtClean="0"/>
              <a:t>Berufung?</a:t>
            </a:r>
            <a:endParaRPr lang="de-DE" dirty="0"/>
          </a:p>
        </p:txBody>
      </p:sp>
      <p:pic>
        <p:nvPicPr>
          <p:cNvPr id="5" name="Inhaltsplatzhalt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0896" y="759628"/>
            <a:ext cx="8417818" cy="473821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16116732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33436" y="1469812"/>
            <a:ext cx="10270300" cy="1507067"/>
          </a:xfrm>
        </p:spPr>
        <p:txBody>
          <a:bodyPr>
            <a:normAutofit fontScale="90000"/>
          </a:bodyPr>
          <a:lstStyle/>
          <a:p>
            <a:r>
              <a:rPr lang="de-DE" sz="4000" i="1" cap="none" dirty="0" smtClean="0">
                <a:latin typeface="Bodoni MT" panose="02070603080606020203" pitchFamily="18" charset="0"/>
              </a:rPr>
              <a:t>„Dieser Mensch hat seine Berufung zum Beruf gemacht!“ (Spruchweisheit)</a:t>
            </a:r>
            <a:r>
              <a:rPr lang="de-DE" dirty="0"/>
              <a:t/>
            </a:r>
            <a:br>
              <a:rPr lang="de-DE" dirty="0"/>
            </a:br>
            <a:endParaRPr lang="de-DE" dirty="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92267" y="3524250"/>
            <a:ext cx="6762750" cy="3333750"/>
          </a:xfrm>
          <a:prstGeom prst="rect">
            <a:avLst/>
          </a:prstGeom>
        </p:spPr>
      </p:pic>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25416687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33436" y="1469812"/>
            <a:ext cx="10270300" cy="1507067"/>
          </a:xfrm>
        </p:spPr>
        <p:txBody>
          <a:bodyPr>
            <a:normAutofit fontScale="90000"/>
          </a:bodyPr>
          <a:lstStyle/>
          <a:p>
            <a:r>
              <a:rPr lang="de-DE" sz="4000" i="1" cap="none" dirty="0" smtClean="0">
                <a:latin typeface="Bodoni MT" panose="02070603080606020203" pitchFamily="18" charset="0"/>
              </a:rPr>
              <a:t>“Das </a:t>
            </a:r>
            <a:r>
              <a:rPr lang="de-DE" sz="4000" i="1" cap="none" dirty="0">
                <a:latin typeface="Bodoni MT" panose="02070603080606020203" pitchFamily="18" charset="0"/>
              </a:rPr>
              <a:t>erste Wort der Berufung ist Dankbarkeit</a:t>
            </a:r>
            <a:r>
              <a:rPr lang="de-DE" sz="4000" i="1" cap="none" dirty="0" smtClean="0">
                <a:latin typeface="Bodoni MT" panose="02070603080606020203" pitchFamily="18" charset="0"/>
              </a:rPr>
              <a:t>.“ </a:t>
            </a:r>
            <a:r>
              <a:rPr lang="de-DE" sz="4000" i="1" cap="none" dirty="0">
                <a:latin typeface="Bodoni MT" panose="02070603080606020203" pitchFamily="18" charset="0"/>
              </a:rPr>
              <a:t>(Papst Franziskus)</a:t>
            </a:r>
            <a:r>
              <a:rPr lang="de-DE" dirty="0"/>
              <a:t/>
            </a:r>
            <a:br>
              <a:rPr lang="de-DE" dirty="0"/>
            </a:br>
            <a:endParaRPr lang="de-DE" dirty="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51142" y="3524250"/>
            <a:ext cx="4445000" cy="3333750"/>
          </a:xfrm>
          <a:prstGeom prst="rect">
            <a:avLst/>
          </a:prstGeom>
        </p:spPr>
      </p:pic>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42229332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33436" y="1469812"/>
            <a:ext cx="10270300" cy="1507067"/>
          </a:xfrm>
        </p:spPr>
        <p:txBody>
          <a:bodyPr>
            <a:normAutofit fontScale="90000"/>
          </a:bodyPr>
          <a:lstStyle/>
          <a:p>
            <a:r>
              <a:rPr lang="de-DE" sz="4000" i="1" cap="none" dirty="0" smtClean="0">
                <a:latin typeface="Bodoni MT" panose="02070603080606020203" pitchFamily="18" charset="0"/>
              </a:rPr>
              <a:t>“Berufung hat gar </a:t>
            </a:r>
            <a:r>
              <a:rPr lang="de-DE" sz="4000" i="1" cap="none" dirty="0">
                <a:latin typeface="Bodoni MT" panose="02070603080606020203" pitchFamily="18" charset="0"/>
              </a:rPr>
              <a:t>nichts mit meinem Beruf zu tun</a:t>
            </a:r>
            <a:r>
              <a:rPr lang="de-DE" sz="4000" i="1" cap="none" dirty="0" smtClean="0">
                <a:latin typeface="Bodoni MT" panose="02070603080606020203" pitchFamily="18" charset="0"/>
              </a:rPr>
              <a:t>!“ </a:t>
            </a:r>
            <a:r>
              <a:rPr lang="de-DE" sz="4000" i="1" cap="none" dirty="0">
                <a:latin typeface="Bodoni MT" panose="02070603080606020203" pitchFamily="18" charset="0"/>
              </a:rPr>
              <a:t>(Spruchweisheit)</a:t>
            </a:r>
            <a:r>
              <a:rPr lang="de-DE" dirty="0" smtClean="0"/>
              <a:t/>
            </a:r>
            <a:br>
              <a:rPr lang="de-DE" dirty="0" smtClean="0"/>
            </a:br>
            <a:endParaRPr lang="de-DE" dirty="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20789" y="3575304"/>
            <a:ext cx="5833099" cy="3282696"/>
          </a:xfrm>
          <a:prstGeom prst="rect">
            <a:avLst/>
          </a:prstGeom>
        </p:spPr>
      </p:pic>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36383126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33436" y="1469812"/>
            <a:ext cx="10270300" cy="1507067"/>
          </a:xfrm>
        </p:spPr>
        <p:txBody>
          <a:bodyPr>
            <a:normAutofit fontScale="90000"/>
          </a:bodyPr>
          <a:lstStyle/>
          <a:p>
            <a:r>
              <a:rPr lang="de-DE" sz="4000" i="1" cap="none" dirty="0" smtClean="0">
                <a:latin typeface="Bodoni MT" panose="02070603080606020203" pitchFamily="18" charset="0"/>
              </a:rPr>
              <a:t>„Wer </a:t>
            </a:r>
            <a:r>
              <a:rPr lang="de-DE" sz="4000" i="1" cap="none" dirty="0">
                <a:latin typeface="Bodoni MT" panose="02070603080606020203" pitchFamily="18" charset="0"/>
              </a:rPr>
              <a:t>sein Hobby zur Berufung macht, hat für seine berufliche Karriere oft keine Zeit mehr</a:t>
            </a:r>
            <a:r>
              <a:rPr lang="de-DE" sz="4000" i="1" cap="none" dirty="0" smtClean="0">
                <a:latin typeface="Bodoni MT" panose="02070603080606020203" pitchFamily="18" charset="0"/>
              </a:rPr>
              <a:t>.“ </a:t>
            </a:r>
            <a:br>
              <a:rPr lang="de-DE" sz="4000" i="1" cap="none" dirty="0" smtClean="0">
                <a:latin typeface="Bodoni MT" panose="02070603080606020203" pitchFamily="18" charset="0"/>
              </a:rPr>
            </a:br>
            <a:r>
              <a:rPr lang="de-DE" sz="4000" i="1" cap="none" dirty="0" smtClean="0">
                <a:latin typeface="Bodoni MT" panose="02070603080606020203" pitchFamily="18" charset="0"/>
              </a:rPr>
              <a:t>(</a:t>
            </a:r>
            <a:r>
              <a:rPr lang="de-DE" sz="4000" i="1" cap="none" dirty="0">
                <a:latin typeface="Bodoni MT" panose="02070603080606020203" pitchFamily="18" charset="0"/>
              </a:rPr>
              <a:t>Christa </a:t>
            </a:r>
            <a:r>
              <a:rPr lang="de-DE" sz="4000" i="1" cap="none" dirty="0" err="1">
                <a:latin typeface="Bodoni MT" panose="02070603080606020203" pitchFamily="18" charset="0"/>
              </a:rPr>
              <a:t>Schyboll</a:t>
            </a:r>
            <a:r>
              <a:rPr lang="de-DE" sz="4000" i="1" cap="none" dirty="0">
                <a:latin typeface="Bodoni MT" panose="02070603080606020203" pitchFamily="18" charset="0"/>
              </a:rPr>
              <a:t>)</a:t>
            </a:r>
            <a:r>
              <a:rPr lang="de-DE" dirty="0" smtClean="0"/>
              <a:t/>
            </a:r>
            <a:br>
              <a:rPr lang="de-DE" dirty="0" smtClean="0"/>
            </a:br>
            <a:endParaRPr lang="de-DE" dirty="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5316" y="3575304"/>
            <a:ext cx="4924044" cy="3282696"/>
          </a:xfrm>
          <a:prstGeom prst="rect">
            <a:avLst/>
          </a:prstGeom>
        </p:spPr>
      </p:pic>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15907559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33436" y="1469812"/>
            <a:ext cx="10270300" cy="1507067"/>
          </a:xfrm>
        </p:spPr>
        <p:txBody>
          <a:bodyPr>
            <a:normAutofit fontScale="90000"/>
          </a:bodyPr>
          <a:lstStyle/>
          <a:p>
            <a:r>
              <a:rPr lang="de-DE" sz="4000" i="1" cap="none" dirty="0" smtClean="0">
                <a:latin typeface="Bodoni MT" panose="02070603080606020203" pitchFamily="18" charset="0"/>
              </a:rPr>
              <a:t>Ich </a:t>
            </a:r>
            <a:r>
              <a:rPr lang="de-DE" sz="4000" i="1" cap="none" dirty="0">
                <a:latin typeface="Bodoni MT" panose="02070603080606020203" pitchFamily="18" charset="0"/>
              </a:rPr>
              <a:t>bin berufen, zu sein und zu tun, wozu kein anderer Mensch auf dieser Erde berufen ist. </a:t>
            </a:r>
            <a:r>
              <a:rPr lang="de-DE" sz="4000" i="1" cap="none" dirty="0" smtClean="0">
                <a:latin typeface="Bodoni MT" panose="02070603080606020203" pitchFamily="18" charset="0"/>
              </a:rPr>
              <a:t/>
            </a:r>
            <a:br>
              <a:rPr lang="de-DE" sz="4000" i="1" cap="none" dirty="0" smtClean="0">
                <a:latin typeface="Bodoni MT" panose="02070603080606020203" pitchFamily="18" charset="0"/>
              </a:rPr>
            </a:br>
            <a:r>
              <a:rPr lang="de-DE" sz="4000" i="1" cap="none" dirty="0" smtClean="0">
                <a:latin typeface="Bodoni MT" panose="02070603080606020203" pitchFamily="18" charset="0"/>
              </a:rPr>
              <a:t>(</a:t>
            </a:r>
            <a:r>
              <a:rPr lang="de-DE" sz="4000" i="1" cap="none" dirty="0">
                <a:latin typeface="Bodoni MT" panose="02070603080606020203" pitchFamily="18" charset="0"/>
              </a:rPr>
              <a:t>John H. Newman)</a:t>
            </a:r>
            <a:r>
              <a:rPr lang="de-DE" dirty="0" smtClean="0"/>
              <a:t/>
            </a:r>
            <a:br>
              <a:rPr lang="de-DE" dirty="0" smtClean="0"/>
            </a:br>
            <a:endParaRPr lang="de-DE" dirty="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3599" y="3364992"/>
            <a:ext cx="6107992" cy="3493008"/>
          </a:xfrm>
          <a:prstGeom prst="rect">
            <a:avLst/>
          </a:prstGeom>
        </p:spPr>
      </p:pic>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39040388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33436" y="1469812"/>
            <a:ext cx="10270300" cy="1507067"/>
          </a:xfrm>
        </p:spPr>
        <p:txBody>
          <a:bodyPr>
            <a:normAutofit fontScale="90000"/>
          </a:bodyPr>
          <a:lstStyle/>
          <a:p>
            <a:r>
              <a:rPr lang="de-DE" sz="4000" i="1" cap="none" dirty="0" smtClean="0">
                <a:latin typeface="Bodoni MT" panose="02070603080606020203" pitchFamily="18" charset="0"/>
              </a:rPr>
              <a:t>Wo </a:t>
            </a:r>
            <a:r>
              <a:rPr lang="de-DE" sz="4000" i="1" cap="none" dirty="0">
                <a:latin typeface="Bodoni MT" panose="02070603080606020203" pitchFamily="18" charset="0"/>
              </a:rPr>
              <a:t>die Bedürfnisse der Welt mit deinen Talenten zusammentreffen, dort liegt deine Berufung. (Aristoteles)</a:t>
            </a:r>
            <a:r>
              <a:rPr lang="de-DE" dirty="0" smtClean="0"/>
              <a:t/>
            </a:r>
            <a:br>
              <a:rPr lang="de-DE" dirty="0" smtClean="0"/>
            </a:br>
            <a:endParaRPr lang="de-DE" dirty="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0956" y="3364992"/>
            <a:ext cx="6193278" cy="3493008"/>
          </a:xfrm>
          <a:prstGeom prst="rect">
            <a:avLst/>
          </a:prstGeom>
        </p:spPr>
      </p:pic>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2150319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60868" y="1460668"/>
            <a:ext cx="10270300" cy="1507067"/>
          </a:xfrm>
        </p:spPr>
        <p:txBody>
          <a:bodyPr>
            <a:normAutofit fontScale="90000"/>
          </a:bodyPr>
          <a:lstStyle/>
          <a:p>
            <a:r>
              <a:rPr lang="de-DE" sz="4000" i="1" cap="none" dirty="0" smtClean="0">
                <a:latin typeface="Bodoni MT" panose="02070603080606020203" pitchFamily="18" charset="0"/>
              </a:rPr>
              <a:t>Wenn </a:t>
            </a:r>
            <a:r>
              <a:rPr lang="de-DE" sz="4000" i="1" cap="none" dirty="0">
                <a:latin typeface="Bodoni MT" panose="02070603080606020203" pitchFamily="18" charset="0"/>
              </a:rPr>
              <a:t>ihr recht handelt und trotzdem Leiden erduldet, das ist eine Gnade in den Augen Gottes. Dazu seid ihr berufen worden. </a:t>
            </a:r>
            <a:r>
              <a:rPr lang="de-DE" sz="4000" i="1" cap="none" dirty="0" smtClean="0">
                <a:latin typeface="Bodoni MT" panose="02070603080606020203" pitchFamily="18" charset="0"/>
              </a:rPr>
              <a:t/>
            </a:r>
            <a:br>
              <a:rPr lang="de-DE" sz="4000" i="1" cap="none" dirty="0" smtClean="0">
                <a:latin typeface="Bodoni MT" panose="02070603080606020203" pitchFamily="18" charset="0"/>
              </a:rPr>
            </a:br>
            <a:r>
              <a:rPr lang="de-DE" sz="4000" i="1" cap="none" dirty="0" smtClean="0">
                <a:latin typeface="Bodoni MT" panose="02070603080606020203" pitchFamily="18" charset="0"/>
              </a:rPr>
              <a:t>(</a:t>
            </a:r>
            <a:r>
              <a:rPr lang="de-DE" sz="4000" i="1" cap="none" dirty="0">
                <a:latin typeface="Bodoni MT" panose="02070603080606020203" pitchFamily="18" charset="0"/>
              </a:rPr>
              <a:t>1 Petr 2,21)</a:t>
            </a:r>
            <a:r>
              <a:rPr lang="de-DE" dirty="0" smtClean="0"/>
              <a:t/>
            </a:r>
            <a:br>
              <a:rPr lang="de-DE" dirty="0" smtClean="0"/>
            </a:br>
            <a:endParaRPr lang="de-DE" dirty="0"/>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42488" y="3490071"/>
            <a:ext cx="5379720" cy="3367929"/>
          </a:xfrm>
          <a:prstGeom prst="rect">
            <a:avLst/>
          </a:prstGeom>
        </p:spPr>
      </p:pic>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5414422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60868" y="1460668"/>
            <a:ext cx="10270300" cy="1507067"/>
          </a:xfrm>
        </p:spPr>
        <p:txBody>
          <a:bodyPr>
            <a:normAutofit fontScale="90000"/>
          </a:bodyPr>
          <a:lstStyle/>
          <a:p>
            <a:r>
              <a:rPr lang="de-DE" sz="4000" i="1" cap="none" dirty="0" smtClean="0">
                <a:latin typeface="Bodoni MT" panose="02070603080606020203" pitchFamily="18" charset="0"/>
              </a:rPr>
              <a:t>„Die </a:t>
            </a:r>
            <a:r>
              <a:rPr lang="de-DE" sz="4000" i="1" cap="none" dirty="0">
                <a:latin typeface="Bodoni MT" panose="02070603080606020203" pitchFamily="18" charset="0"/>
              </a:rPr>
              <a:t>Priester des Neuen Testamentes werden aufgrund ihrer Berufung und Weihe innerhalb der Gemeinde des Gottesvolkes in bestimmter Hinsicht abgesondert</a:t>
            </a:r>
            <a:r>
              <a:rPr lang="de-DE" sz="4000" i="1" cap="none" dirty="0" smtClean="0">
                <a:latin typeface="Bodoni MT" panose="02070603080606020203" pitchFamily="18" charset="0"/>
              </a:rPr>
              <a:t>.“ </a:t>
            </a:r>
            <a:r>
              <a:rPr lang="de-DE" sz="4000" i="1" cap="none" dirty="0">
                <a:latin typeface="Bodoni MT" panose="02070603080606020203" pitchFamily="18" charset="0"/>
              </a:rPr>
              <a:t>(</a:t>
            </a:r>
            <a:r>
              <a:rPr lang="de-DE" sz="4000" i="1" cap="none" dirty="0" err="1">
                <a:latin typeface="Bodoni MT" panose="02070603080606020203" pitchFamily="18" charset="0"/>
              </a:rPr>
              <a:t>Vat</a:t>
            </a:r>
            <a:r>
              <a:rPr lang="de-DE" sz="4000" i="1" cap="none" dirty="0">
                <a:latin typeface="Bodoni MT" panose="02070603080606020203" pitchFamily="18" charset="0"/>
              </a:rPr>
              <a:t>. II Presbyterium </a:t>
            </a:r>
            <a:r>
              <a:rPr lang="de-DE" sz="4000" i="1" cap="none" dirty="0" err="1">
                <a:latin typeface="Bodoni MT" panose="02070603080606020203" pitchFamily="18" charset="0"/>
              </a:rPr>
              <a:t>Ordinis</a:t>
            </a:r>
            <a:r>
              <a:rPr lang="de-DE" sz="4000" i="1" cap="none" dirty="0">
                <a:latin typeface="Bodoni MT" panose="02070603080606020203" pitchFamily="18" charset="0"/>
              </a:rPr>
              <a:t>)</a:t>
            </a:r>
            <a:r>
              <a:rPr lang="de-DE" dirty="0" smtClean="0"/>
              <a:t/>
            </a:r>
            <a:br>
              <a:rPr lang="de-DE" dirty="0" smtClean="0"/>
            </a:br>
            <a:endParaRPr lang="de-DE" dirty="0"/>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95913" y="3490071"/>
            <a:ext cx="5181429" cy="3367929"/>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520186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60868" y="1460668"/>
            <a:ext cx="10270300" cy="1507067"/>
          </a:xfrm>
        </p:spPr>
        <p:txBody>
          <a:bodyPr>
            <a:normAutofit fontScale="90000"/>
          </a:bodyPr>
          <a:lstStyle/>
          <a:p>
            <a:r>
              <a:rPr lang="de-DE" sz="4000" i="1" cap="none" dirty="0" smtClean="0">
                <a:latin typeface="Bodoni MT" panose="02070603080606020203" pitchFamily="18" charset="0"/>
              </a:rPr>
              <a:t>„Denn </a:t>
            </a:r>
            <a:r>
              <a:rPr lang="de-DE" sz="4000" i="1" cap="none" dirty="0">
                <a:latin typeface="Bodoni MT" panose="02070603080606020203" pitchFamily="18" charset="0"/>
              </a:rPr>
              <a:t>was ist die Ehe? Eine richtige Berufung, genauso wie es das Priesteramt und das Ordensleben sind</a:t>
            </a:r>
            <a:r>
              <a:rPr lang="de-DE" sz="4000" i="1" cap="none" dirty="0" smtClean="0">
                <a:latin typeface="Bodoni MT" panose="02070603080606020203" pitchFamily="18" charset="0"/>
              </a:rPr>
              <a:t>.“</a:t>
            </a:r>
            <a:br>
              <a:rPr lang="de-DE" sz="4000" i="1" cap="none" dirty="0" smtClean="0">
                <a:latin typeface="Bodoni MT" panose="02070603080606020203" pitchFamily="18" charset="0"/>
              </a:rPr>
            </a:br>
            <a:r>
              <a:rPr lang="de-DE" sz="4000" i="1" cap="none" dirty="0" smtClean="0">
                <a:latin typeface="Bodoni MT" panose="02070603080606020203" pitchFamily="18" charset="0"/>
              </a:rPr>
              <a:t>(</a:t>
            </a:r>
            <a:r>
              <a:rPr lang="de-DE" sz="4000" i="1" cap="none" dirty="0">
                <a:latin typeface="Bodoni MT" panose="02070603080606020203" pitchFamily="18" charset="0"/>
              </a:rPr>
              <a:t>Papst Franziskus)</a:t>
            </a:r>
            <a:r>
              <a:rPr lang="de-DE" dirty="0" smtClean="0"/>
              <a:t/>
            </a:r>
            <a:br>
              <a:rPr lang="de-DE" dirty="0" smtClean="0"/>
            </a:br>
            <a:endParaRPr lang="de-DE" dirty="0"/>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6639" y="3429425"/>
            <a:ext cx="5156576" cy="3428575"/>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38718374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60868" y="1460668"/>
            <a:ext cx="10270300" cy="1507067"/>
          </a:xfrm>
        </p:spPr>
        <p:txBody>
          <a:bodyPr>
            <a:normAutofit fontScale="90000"/>
          </a:bodyPr>
          <a:lstStyle/>
          <a:p>
            <a:r>
              <a:rPr lang="de-DE" sz="4000" i="1" cap="none" dirty="0" smtClean="0">
                <a:latin typeface="Bodoni MT" panose="02070603080606020203" pitchFamily="18" charset="0"/>
              </a:rPr>
              <a:t>„Berufung </a:t>
            </a:r>
            <a:r>
              <a:rPr lang="de-DE" sz="4000" i="1" cap="none" dirty="0">
                <a:latin typeface="Bodoni MT" panose="02070603080606020203" pitchFamily="18" charset="0"/>
              </a:rPr>
              <a:t>ist die Einladung, sich in Gott zu verlieben und diese Liebe unter Beweis zu stellen</a:t>
            </a:r>
            <a:r>
              <a:rPr lang="de-DE" sz="4000" i="1" cap="none" dirty="0" smtClean="0">
                <a:latin typeface="Bodoni MT" panose="02070603080606020203" pitchFamily="18" charset="0"/>
              </a:rPr>
              <a:t>.“</a:t>
            </a:r>
            <a:br>
              <a:rPr lang="de-DE" sz="4000" i="1" cap="none" dirty="0" smtClean="0">
                <a:latin typeface="Bodoni MT" panose="02070603080606020203" pitchFamily="18" charset="0"/>
              </a:rPr>
            </a:br>
            <a:r>
              <a:rPr lang="de-DE" sz="4000" i="1" cap="none" dirty="0" smtClean="0">
                <a:latin typeface="Bodoni MT" panose="02070603080606020203" pitchFamily="18" charset="0"/>
              </a:rPr>
              <a:t>(</a:t>
            </a:r>
            <a:r>
              <a:rPr lang="de-DE" sz="4000" i="1" cap="none" dirty="0">
                <a:latin typeface="Bodoni MT" panose="02070603080606020203" pitchFamily="18" charset="0"/>
              </a:rPr>
              <a:t>Mutter Theresa v. Kalkutta)</a:t>
            </a:r>
            <a:r>
              <a:rPr lang="de-DE" dirty="0" smtClean="0"/>
              <a:t/>
            </a:r>
            <a:br>
              <a:rPr lang="de-DE" dirty="0" smtClean="0"/>
            </a:br>
            <a:endParaRPr lang="de-DE" dirty="0"/>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3814" y="3429425"/>
            <a:ext cx="4422226" cy="3428575"/>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37696939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60868" y="1460668"/>
            <a:ext cx="10270300" cy="1507067"/>
          </a:xfrm>
        </p:spPr>
        <p:txBody>
          <a:bodyPr>
            <a:normAutofit fontScale="90000"/>
          </a:bodyPr>
          <a:lstStyle/>
          <a:p>
            <a:r>
              <a:rPr lang="de-DE" sz="4000" i="1" cap="none" dirty="0" smtClean="0">
                <a:latin typeface="Bodoni MT" panose="02070603080606020203" pitchFamily="18" charset="0"/>
              </a:rPr>
              <a:t>„Ihr </a:t>
            </a:r>
            <a:r>
              <a:rPr lang="de-DE" sz="4000" i="1" cap="none" dirty="0">
                <a:latin typeface="Bodoni MT" panose="02070603080606020203" pitchFamily="18" charset="0"/>
              </a:rPr>
              <a:t>aber, liebe Schwestern und Brüder, seid zur Freiheit berufen</a:t>
            </a:r>
            <a:r>
              <a:rPr lang="de-DE" sz="4000" i="1" cap="none" dirty="0" smtClean="0">
                <a:latin typeface="Bodoni MT" panose="02070603080606020203" pitchFamily="18" charset="0"/>
              </a:rPr>
              <a:t>!“</a:t>
            </a:r>
            <a:br>
              <a:rPr lang="de-DE" sz="4000" i="1" cap="none" dirty="0" smtClean="0">
                <a:latin typeface="Bodoni MT" panose="02070603080606020203" pitchFamily="18" charset="0"/>
              </a:rPr>
            </a:br>
            <a:r>
              <a:rPr lang="de-DE" sz="4000" i="1" cap="none" dirty="0" smtClean="0">
                <a:latin typeface="Bodoni MT" panose="02070603080606020203" pitchFamily="18" charset="0"/>
              </a:rPr>
              <a:t> </a:t>
            </a:r>
            <a:r>
              <a:rPr lang="de-DE" sz="4000" i="1" cap="none" dirty="0">
                <a:latin typeface="Bodoni MT" panose="02070603080606020203" pitchFamily="18" charset="0"/>
              </a:rPr>
              <a:t>(Gal 5,13)</a:t>
            </a:r>
            <a:r>
              <a:rPr lang="de-DE" dirty="0" smtClean="0"/>
              <a:t/>
            </a:r>
            <a:br>
              <a:rPr lang="de-DE" dirty="0" smtClean="0"/>
            </a:br>
            <a:endParaRPr lang="de-DE" dirty="0"/>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1914" y="3438143"/>
            <a:ext cx="5127281" cy="3419857"/>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3907108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360868" y="1460668"/>
            <a:ext cx="10270300" cy="1507067"/>
          </a:xfrm>
        </p:spPr>
        <p:txBody>
          <a:bodyPr>
            <a:normAutofit fontScale="90000"/>
          </a:bodyPr>
          <a:lstStyle/>
          <a:p>
            <a:r>
              <a:rPr lang="de-DE" sz="4000" i="1" cap="none" dirty="0" smtClean="0">
                <a:latin typeface="Bodoni MT" panose="02070603080606020203" pitchFamily="18" charset="0"/>
              </a:rPr>
              <a:t>„Jede </a:t>
            </a:r>
            <a:r>
              <a:rPr lang="de-DE" sz="4000" i="1" cap="none" dirty="0">
                <a:latin typeface="Bodoni MT" panose="02070603080606020203" pitchFamily="18" charset="0"/>
              </a:rPr>
              <a:t>Art Berufung ist bedeutsam und nötig</a:t>
            </a:r>
            <a:r>
              <a:rPr lang="de-DE" sz="4000" i="1" cap="none" dirty="0" smtClean="0">
                <a:latin typeface="Bodoni MT" panose="02070603080606020203" pitchFamily="18" charset="0"/>
              </a:rPr>
              <a:t>.“</a:t>
            </a:r>
            <a:br>
              <a:rPr lang="de-DE" sz="4000" i="1" cap="none" dirty="0" smtClean="0">
                <a:latin typeface="Bodoni MT" panose="02070603080606020203" pitchFamily="18" charset="0"/>
              </a:rPr>
            </a:br>
            <a:r>
              <a:rPr lang="de-DE" sz="4000" i="1" cap="none" dirty="0" smtClean="0">
                <a:latin typeface="Bodoni MT" panose="02070603080606020203" pitchFamily="18" charset="0"/>
              </a:rPr>
              <a:t> </a:t>
            </a:r>
            <a:r>
              <a:rPr lang="de-DE" sz="4000" i="1" cap="none" dirty="0">
                <a:latin typeface="Bodoni MT" panose="02070603080606020203" pitchFamily="18" charset="0"/>
              </a:rPr>
              <a:t>(Martin Luther)</a:t>
            </a:r>
            <a:r>
              <a:rPr lang="de-DE" dirty="0" smtClean="0"/>
              <a:t/>
            </a:r>
            <a:br>
              <a:rPr lang="de-DE" dirty="0" smtClean="0"/>
            </a:br>
            <a:endParaRPr lang="de-DE" dirty="0"/>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0162" y="3429425"/>
            <a:ext cx="6009531" cy="3428575"/>
          </a:xfrm>
          <a:prstGeom prst="rect">
            <a:avLst/>
          </a:prstGeom>
        </p:spPr>
      </p:pic>
      <p:pic>
        <p:nvPicPr>
          <p:cNvPr id="4" name="Grafi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18144642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Berufung im alten Testament</a:t>
            </a:r>
            <a:endParaRPr lang="de-DE" dirty="0"/>
          </a:p>
        </p:txBody>
      </p:sp>
      <p:pic>
        <p:nvPicPr>
          <p:cNvPr id="4" name="Inhaltsplatzhalt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180071" y="1399592"/>
            <a:ext cx="4011929" cy="5458408"/>
          </a:xfrm>
        </p:spPr>
      </p:pic>
    </p:spTree>
    <p:extLst>
      <p:ext uri="{BB962C8B-B14F-4D97-AF65-F5344CB8AC3E}">
        <p14:creationId xmlns:p14="http://schemas.microsoft.com/office/powerpoint/2010/main" val="15984578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47052" y="4880524"/>
            <a:ext cx="8534400" cy="1507067"/>
          </a:xfrm>
        </p:spPr>
        <p:txBody>
          <a:bodyPr/>
          <a:lstStyle/>
          <a:p>
            <a:r>
              <a:rPr lang="de-DE" dirty="0" smtClean="0"/>
              <a:t>Ablauf von „Berufung“</a:t>
            </a:r>
            <a:endParaRPr lang="de-DE" dirty="0"/>
          </a:p>
        </p:txBody>
      </p:sp>
      <p:sp>
        <p:nvSpPr>
          <p:cNvPr id="3" name="Inhaltsplatzhalter 2"/>
          <p:cNvSpPr>
            <a:spLocks noGrp="1"/>
          </p:cNvSpPr>
          <p:nvPr>
            <p:ph idx="1"/>
          </p:nvPr>
        </p:nvSpPr>
        <p:spPr>
          <a:xfrm>
            <a:off x="455612" y="118872"/>
            <a:ext cx="8534400" cy="3615267"/>
          </a:xfrm>
        </p:spPr>
        <p:txBody>
          <a:bodyPr>
            <a:normAutofit/>
          </a:bodyPr>
          <a:lstStyle/>
          <a:p>
            <a:r>
              <a:rPr lang="de-DE" sz="2800" dirty="0" smtClean="0">
                <a:solidFill>
                  <a:schemeClr val="accent1"/>
                </a:solidFill>
              </a:rPr>
              <a:t>Drei Schritte von Berufung:</a:t>
            </a:r>
          </a:p>
          <a:p>
            <a:endParaRPr lang="de-DE" sz="2800" dirty="0">
              <a:solidFill>
                <a:schemeClr val="tx1"/>
              </a:solidFill>
            </a:endParaRPr>
          </a:p>
        </p:txBody>
      </p:sp>
      <p:graphicFrame>
        <p:nvGraphicFramePr>
          <p:cNvPr id="4" name="Diagramm 3"/>
          <p:cNvGraphicFramePr/>
          <p:nvPr>
            <p:extLst>
              <p:ext uri="{D42A27DB-BD31-4B8C-83A1-F6EECF244321}">
                <p14:modId xmlns:p14="http://schemas.microsoft.com/office/powerpoint/2010/main" val="139244922"/>
              </p:ext>
            </p:extLst>
          </p:nvPr>
        </p:nvGraphicFramePr>
        <p:xfrm>
          <a:off x="2141728" y="838538"/>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fik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141885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graphicEl>
                                              <a:dgm id="{5AD44A78-4DBF-4671-9B6E-974A8654E651}"/>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graphicEl>
                                              <a:dgm id="{B4519E67-EFC8-4F46-9790-7519376680A7}"/>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graphicEl>
                                              <a:dgm id="{F51F3AD5-2ACC-4E1F-AAC7-92EBCC29703C}"/>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graphicEl>
                                              <a:dgm id="{A2009D2D-59AC-4FCC-8616-2C7C9DEAA28D}"/>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graphicEl>
                                              <a:dgm id="{F913C655-264B-4946-8470-5B0F445E09A9}"/>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graphicEl>
                                              <a:dgm id="{69596332-B4C0-42D3-B407-17F03A6F1181}"/>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graphicEl>
                                              <a:dgm id="{72DE5C41-EE53-4480-856C-DDEF3CCB7C7D}"/>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graphicEl>
                                              <a:dgm id="{21523B63-D513-4AAC-BDCD-6F8DFDA72078}"/>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Voraussetzungen (AT)</a:t>
            </a:r>
            <a:endParaRPr lang="de-DE" dirty="0"/>
          </a:p>
        </p:txBody>
      </p:sp>
      <p:sp>
        <p:nvSpPr>
          <p:cNvPr id="3" name="Inhaltsplatzhalter 2"/>
          <p:cNvSpPr>
            <a:spLocks noGrp="1"/>
          </p:cNvSpPr>
          <p:nvPr>
            <p:ph idx="1"/>
          </p:nvPr>
        </p:nvSpPr>
        <p:spPr/>
        <p:txBody>
          <a:bodyPr>
            <a:normAutofit/>
          </a:bodyPr>
          <a:lstStyle/>
          <a:p>
            <a:r>
              <a:rPr lang="de-DE" sz="2800" dirty="0" smtClean="0"/>
              <a:t>Autoritätsgefälle</a:t>
            </a:r>
          </a:p>
          <a:p>
            <a:r>
              <a:rPr lang="de-DE" sz="2800" dirty="0" smtClean="0"/>
              <a:t>Kommunikationsgeschehen</a:t>
            </a:r>
          </a:p>
          <a:p>
            <a:r>
              <a:rPr lang="de-DE" sz="2800" dirty="0" smtClean="0"/>
              <a:t>Bedeutung für Gemeinschaft</a:t>
            </a:r>
          </a:p>
          <a:p>
            <a:r>
              <a:rPr lang="de-DE" sz="2800" dirty="0" smtClean="0"/>
              <a:t>Zweckgebundenheit</a:t>
            </a:r>
          </a:p>
          <a:p>
            <a:pPr marL="0" indent="0">
              <a:buNone/>
            </a:pPr>
            <a:endParaRPr lang="de-DE" sz="2800" dirty="0" smtClean="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171546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Autoritätsgefälle</a:t>
            </a:r>
            <a:endParaRPr lang="de-DE" dirty="0"/>
          </a:p>
        </p:txBody>
      </p:sp>
      <p:sp>
        <p:nvSpPr>
          <p:cNvPr id="3" name="Inhaltsplatzhalter 2"/>
          <p:cNvSpPr>
            <a:spLocks noGrp="1"/>
          </p:cNvSpPr>
          <p:nvPr>
            <p:ph idx="1"/>
          </p:nvPr>
        </p:nvSpPr>
        <p:spPr>
          <a:xfrm>
            <a:off x="684212" y="685800"/>
            <a:ext cx="9621076" cy="3615267"/>
          </a:xfrm>
        </p:spPr>
        <p:txBody>
          <a:bodyPr>
            <a:normAutofit/>
          </a:bodyPr>
          <a:lstStyle/>
          <a:p>
            <a:r>
              <a:rPr lang="de-DE" sz="2800" dirty="0" smtClean="0"/>
              <a:t>Handlungsträger ist JHWH.</a:t>
            </a:r>
          </a:p>
          <a:p>
            <a:r>
              <a:rPr lang="de-DE" sz="2800" dirty="0" smtClean="0"/>
              <a:t>JHWH ist vollkommen souverän</a:t>
            </a:r>
          </a:p>
          <a:p>
            <a:r>
              <a:rPr lang="de-DE" sz="2800" dirty="0" smtClean="0"/>
              <a:t>Berufung kann nicht erworben/verdient/erkauft werden.</a:t>
            </a:r>
          </a:p>
          <a:p>
            <a:r>
              <a:rPr lang="de-DE" sz="2800" dirty="0" smtClean="0"/>
              <a:t>Berufung ist nicht einklagbar/verhandelbar.</a:t>
            </a:r>
          </a:p>
          <a:p>
            <a:r>
              <a:rPr lang="de-DE" sz="2800" dirty="0" smtClean="0"/>
              <a:t>Berufung ist nicht an soziale Kategorien gebunden.</a:t>
            </a:r>
            <a:endParaRPr lang="de-DE" sz="2800" dirty="0"/>
          </a:p>
          <a:p>
            <a:pPr marL="0" indent="0">
              <a:buNone/>
            </a:pPr>
            <a:endParaRPr lang="de-DE" sz="2800" dirty="0" smtClean="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2097468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Kommunikationsgeschehen</a:t>
            </a:r>
            <a:endParaRPr lang="de-DE" dirty="0"/>
          </a:p>
        </p:txBody>
      </p:sp>
      <p:sp>
        <p:nvSpPr>
          <p:cNvPr id="3" name="Inhaltsplatzhalter 2"/>
          <p:cNvSpPr>
            <a:spLocks noGrp="1"/>
          </p:cNvSpPr>
          <p:nvPr>
            <p:ph idx="1"/>
          </p:nvPr>
        </p:nvSpPr>
        <p:spPr/>
        <p:txBody>
          <a:bodyPr>
            <a:normAutofit/>
          </a:bodyPr>
          <a:lstStyle/>
          <a:p>
            <a:r>
              <a:rPr lang="de-DE" sz="2800" dirty="0" smtClean="0"/>
              <a:t>Berufung setzt Kommunikation voraus.</a:t>
            </a:r>
          </a:p>
          <a:p>
            <a:pPr lvl="1"/>
            <a:r>
              <a:rPr lang="he-IL" sz="2600" dirty="0" smtClean="0"/>
              <a:t>קרא</a:t>
            </a:r>
            <a:r>
              <a:rPr lang="he-IL" sz="2600" dirty="0"/>
              <a:t> </a:t>
            </a:r>
            <a:r>
              <a:rPr lang="de-DE" sz="2600" dirty="0" smtClean="0"/>
              <a:t>: </a:t>
            </a:r>
            <a:r>
              <a:rPr lang="de-DE" sz="2600" i="1" dirty="0" err="1" smtClean="0"/>
              <a:t>qr</a:t>
            </a:r>
            <a:r>
              <a:rPr lang="de-DE" sz="2600" i="1" dirty="0" smtClean="0"/>
              <a:t>’ – „rufen“</a:t>
            </a:r>
          </a:p>
          <a:p>
            <a:pPr lvl="1"/>
            <a:r>
              <a:rPr lang="de-DE" sz="2600" i="1" dirty="0" smtClean="0"/>
              <a:t>bestimmen, erwählen, senden, erwecken</a:t>
            </a:r>
            <a:endParaRPr lang="de-DE" sz="2600" dirty="0"/>
          </a:p>
          <a:p>
            <a:pPr marL="0" indent="0">
              <a:buNone/>
            </a:pPr>
            <a:endParaRPr lang="de-DE" sz="2800" dirty="0" smtClean="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3609482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Kommunikationsgeschehen</a:t>
            </a:r>
            <a:endParaRPr lang="de-DE" dirty="0"/>
          </a:p>
        </p:txBody>
      </p:sp>
      <p:sp>
        <p:nvSpPr>
          <p:cNvPr id="3" name="Inhaltsplatzhalter 2"/>
          <p:cNvSpPr>
            <a:spLocks noGrp="1"/>
          </p:cNvSpPr>
          <p:nvPr>
            <p:ph idx="1"/>
          </p:nvPr>
        </p:nvSpPr>
        <p:spPr/>
        <p:txBody>
          <a:bodyPr>
            <a:normAutofit/>
          </a:bodyPr>
          <a:lstStyle/>
          <a:p>
            <a:r>
              <a:rPr lang="de-DE" sz="2800" dirty="0" smtClean="0"/>
              <a:t>Zwei Dimensionen der Kommunikation:</a:t>
            </a:r>
          </a:p>
          <a:p>
            <a:pPr lvl="1"/>
            <a:endParaRPr lang="de-DE" sz="2800" dirty="0"/>
          </a:p>
          <a:p>
            <a:pPr lvl="1"/>
            <a:r>
              <a:rPr lang="de-DE" sz="2400" dirty="0" smtClean="0"/>
              <a:t>Gott beruft durch andere</a:t>
            </a:r>
          </a:p>
          <a:p>
            <a:pPr lvl="2"/>
            <a:r>
              <a:rPr lang="de-DE" sz="2200" dirty="0" smtClean="0"/>
              <a:t>Notwendige religiöse Vermittlungsinstanzen (Propheten, Visionäre, etc.) </a:t>
            </a:r>
          </a:p>
          <a:p>
            <a:pPr lvl="1"/>
            <a:r>
              <a:rPr lang="de-DE" sz="2400" dirty="0" smtClean="0"/>
              <a:t>Gott beruft direkt </a:t>
            </a:r>
          </a:p>
          <a:p>
            <a:pPr lvl="2"/>
            <a:r>
              <a:rPr lang="de-DE" sz="2200" dirty="0" smtClean="0"/>
              <a:t>Frage nach der Legitimation</a:t>
            </a:r>
            <a:endParaRPr lang="de-DE" sz="2200" dirty="0"/>
          </a:p>
          <a:p>
            <a:pPr marL="0" indent="0">
              <a:buNone/>
            </a:pPr>
            <a:endParaRPr lang="de-DE" sz="2800" dirty="0" smtClean="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1226543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Gemeinschaft</a:t>
            </a:r>
            <a:endParaRPr lang="de-DE" dirty="0"/>
          </a:p>
        </p:txBody>
      </p:sp>
      <p:sp>
        <p:nvSpPr>
          <p:cNvPr id="3" name="Inhaltsplatzhalter 2"/>
          <p:cNvSpPr>
            <a:spLocks noGrp="1"/>
          </p:cNvSpPr>
          <p:nvPr>
            <p:ph idx="1"/>
          </p:nvPr>
        </p:nvSpPr>
        <p:spPr/>
        <p:txBody>
          <a:bodyPr>
            <a:normAutofit/>
          </a:bodyPr>
          <a:lstStyle/>
          <a:p>
            <a:r>
              <a:rPr lang="de-DE" sz="2800" dirty="0" smtClean="0"/>
              <a:t>Bedeutung für die Gemeinschaft</a:t>
            </a:r>
          </a:p>
          <a:p>
            <a:pPr lvl="1"/>
            <a:endParaRPr lang="de-DE" sz="2800" dirty="0"/>
          </a:p>
          <a:p>
            <a:pPr lvl="1"/>
            <a:r>
              <a:rPr lang="de-DE" sz="2400" dirty="0" smtClean="0"/>
              <a:t>Berufung im Auftrag für andere (Volk, Gemeinde, etc.)</a:t>
            </a:r>
          </a:p>
          <a:p>
            <a:pPr lvl="1"/>
            <a:r>
              <a:rPr lang="de-DE" sz="2400" dirty="0" smtClean="0"/>
              <a:t>Berufung als Geschehen, das nach außen drängt.</a:t>
            </a:r>
            <a:endParaRPr lang="de-DE" sz="2800" dirty="0" smtClean="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4252976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ZWECK und DAUER</a:t>
            </a:r>
            <a:endParaRPr lang="de-DE" dirty="0"/>
          </a:p>
        </p:txBody>
      </p:sp>
      <p:sp>
        <p:nvSpPr>
          <p:cNvPr id="3" name="Inhaltsplatzhalter 2"/>
          <p:cNvSpPr>
            <a:spLocks noGrp="1"/>
          </p:cNvSpPr>
          <p:nvPr>
            <p:ph idx="1"/>
          </p:nvPr>
        </p:nvSpPr>
        <p:spPr/>
        <p:txBody>
          <a:bodyPr>
            <a:normAutofit/>
          </a:bodyPr>
          <a:lstStyle/>
          <a:p>
            <a:r>
              <a:rPr lang="de-DE" sz="2800" dirty="0" smtClean="0"/>
              <a:t>Berufung ist Zweckgebunden</a:t>
            </a:r>
          </a:p>
          <a:p>
            <a:pPr lvl="1"/>
            <a:endParaRPr lang="de-DE" sz="2800" dirty="0"/>
          </a:p>
          <a:p>
            <a:pPr lvl="1"/>
            <a:r>
              <a:rPr lang="de-DE" sz="2400" dirty="0" smtClean="0"/>
              <a:t>Menschen werden </a:t>
            </a:r>
            <a:r>
              <a:rPr lang="de-DE" sz="2400" b="1" i="1" dirty="0" smtClean="0"/>
              <a:t>für</a:t>
            </a:r>
            <a:r>
              <a:rPr lang="de-DE" sz="2400" dirty="0" smtClean="0"/>
              <a:t> etwas berufen</a:t>
            </a:r>
          </a:p>
          <a:p>
            <a:pPr lvl="1"/>
            <a:r>
              <a:rPr lang="de-DE" sz="2400" dirty="0" smtClean="0"/>
              <a:t>Berufung ist kein Selbstzweck</a:t>
            </a:r>
          </a:p>
          <a:p>
            <a:pPr lvl="1"/>
            <a:r>
              <a:rPr lang="de-DE" sz="2400" dirty="0" smtClean="0"/>
              <a:t>Die Dauer ist mit dem Auftrag verbunden</a:t>
            </a:r>
            <a:endParaRPr lang="de-DE" sz="2800" dirty="0" smtClean="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1549429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510476" y="-137160"/>
            <a:ext cx="8697532" cy="3913632"/>
          </a:xfrm>
        </p:spPr>
        <p:txBody>
          <a:bodyPr>
            <a:normAutofit/>
          </a:bodyPr>
          <a:lstStyle/>
          <a:p>
            <a:r>
              <a:rPr lang="de-DE" sz="2800" dirty="0" smtClean="0"/>
              <a:t>Wofür wird berufen?</a:t>
            </a:r>
          </a:p>
          <a:p>
            <a:pPr lvl="1"/>
            <a:endParaRPr lang="de-DE" sz="2800" dirty="0"/>
          </a:p>
          <a:p>
            <a:pPr lvl="1"/>
            <a:r>
              <a:rPr lang="de-DE" sz="2400" b="1" dirty="0" smtClean="0"/>
              <a:t>Heerführer:</a:t>
            </a:r>
          </a:p>
          <a:p>
            <a:pPr lvl="2"/>
            <a:r>
              <a:rPr lang="de-DE" sz="2200" dirty="0" smtClean="0"/>
              <a:t>Josua: Jos1,2</a:t>
            </a:r>
          </a:p>
          <a:p>
            <a:pPr lvl="2"/>
            <a:r>
              <a:rPr lang="de-DE" sz="2200" dirty="0" smtClean="0"/>
              <a:t>Barak: </a:t>
            </a:r>
            <a:r>
              <a:rPr lang="de-DE" sz="2200" dirty="0" err="1" smtClean="0"/>
              <a:t>Ri</a:t>
            </a:r>
            <a:r>
              <a:rPr lang="de-DE" sz="2200" dirty="0" smtClean="0"/>
              <a:t> 4,6</a:t>
            </a:r>
          </a:p>
        </p:txBody>
      </p:sp>
      <p:sp>
        <p:nvSpPr>
          <p:cNvPr id="4" name="Textfeld 3"/>
          <p:cNvSpPr txBox="1"/>
          <p:nvPr/>
        </p:nvSpPr>
        <p:spPr>
          <a:xfrm>
            <a:off x="329184" y="3675888"/>
            <a:ext cx="9592056" cy="2308324"/>
          </a:xfrm>
          <a:prstGeom prst="rect">
            <a:avLst/>
          </a:prstGeom>
          <a:noFill/>
        </p:spPr>
        <p:txBody>
          <a:bodyPr wrap="square" rtlCol="0">
            <a:spAutoFit/>
          </a:bodyPr>
          <a:lstStyle/>
          <a:p>
            <a:r>
              <a:rPr lang="de-DE" dirty="0"/>
              <a:t>Damals war Debora, eine Prophetin, die Frau des </a:t>
            </a:r>
            <a:r>
              <a:rPr lang="de-DE" dirty="0" err="1"/>
              <a:t>Lappidot</a:t>
            </a:r>
            <a:r>
              <a:rPr lang="de-DE" dirty="0"/>
              <a:t>, Richterin in Israel. </a:t>
            </a:r>
            <a:r>
              <a:rPr lang="de-DE" dirty="0" smtClean="0"/>
              <a:t>5 Sie hatte ihren Sitz unter der Debora-Palme zwischen Rama und </a:t>
            </a:r>
            <a:r>
              <a:rPr lang="de-DE" dirty="0" err="1" smtClean="0"/>
              <a:t>Bet-El</a:t>
            </a:r>
            <a:r>
              <a:rPr lang="de-DE" dirty="0" smtClean="0"/>
              <a:t> im Gebirge Efraim und die Israeliten kamen zu ihr hinauf, um sich Recht sprechen zu lassen. 6 Sie </a:t>
            </a:r>
            <a:r>
              <a:rPr lang="de-DE" dirty="0"/>
              <a:t>sandte hin, rief Barak, den Sohn </a:t>
            </a:r>
            <a:r>
              <a:rPr lang="de-DE" dirty="0" err="1"/>
              <a:t>Abinoams</a:t>
            </a:r>
            <a:r>
              <a:rPr lang="de-DE" dirty="0"/>
              <a:t> aus </a:t>
            </a:r>
            <a:r>
              <a:rPr lang="de-DE" dirty="0" err="1"/>
              <a:t>Kedesch-Naftali</a:t>
            </a:r>
            <a:r>
              <a:rPr lang="de-DE" dirty="0"/>
              <a:t>, herbei und sagte zu ihm: Befiehlt der HERR, der Gott Israels, nicht: Geh hin, zieh auf den Berg Tabor und nimm zehntausend Mann von den </a:t>
            </a:r>
            <a:r>
              <a:rPr lang="de-DE" dirty="0" err="1"/>
              <a:t>Naftalitern</a:t>
            </a:r>
            <a:r>
              <a:rPr lang="de-DE" dirty="0"/>
              <a:t> und den </a:t>
            </a:r>
            <a:r>
              <a:rPr lang="de-DE" dirty="0" err="1"/>
              <a:t>Sebulonitern</a:t>
            </a:r>
            <a:r>
              <a:rPr lang="de-DE" dirty="0"/>
              <a:t> mit dir? 7 Ich werde </a:t>
            </a:r>
            <a:r>
              <a:rPr lang="de-DE" dirty="0" err="1"/>
              <a:t>Sisera</a:t>
            </a:r>
            <a:r>
              <a:rPr lang="de-DE" dirty="0"/>
              <a:t>, den Heerführer </a:t>
            </a:r>
            <a:r>
              <a:rPr lang="de-DE" dirty="0" err="1"/>
              <a:t>Jabins</a:t>
            </a:r>
            <a:r>
              <a:rPr lang="de-DE" dirty="0"/>
              <a:t>, mit seinen Wagen und seiner Streitmacht zu dir an den Bach </a:t>
            </a:r>
            <a:r>
              <a:rPr lang="de-DE" dirty="0" err="1"/>
              <a:t>Kischon</a:t>
            </a:r>
            <a:r>
              <a:rPr lang="de-DE" dirty="0"/>
              <a:t> lenken und ihn in deine Hand geben.</a:t>
            </a:r>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3172980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510476" y="-137160"/>
            <a:ext cx="8697532" cy="3913632"/>
          </a:xfrm>
        </p:spPr>
        <p:txBody>
          <a:bodyPr>
            <a:normAutofit/>
          </a:bodyPr>
          <a:lstStyle/>
          <a:p>
            <a:r>
              <a:rPr lang="de-DE" sz="2800" dirty="0" smtClean="0"/>
              <a:t>Wofür wird berufen?</a:t>
            </a:r>
          </a:p>
          <a:p>
            <a:pPr lvl="1"/>
            <a:endParaRPr lang="de-DE" sz="2800" dirty="0"/>
          </a:p>
          <a:p>
            <a:pPr lvl="1"/>
            <a:r>
              <a:rPr lang="de-DE" sz="2400" b="1" dirty="0" smtClean="0"/>
              <a:t>Könige:</a:t>
            </a:r>
          </a:p>
          <a:p>
            <a:pPr lvl="2"/>
            <a:r>
              <a:rPr lang="de-DE" sz="2200" dirty="0" smtClean="0"/>
              <a:t>David: 1 Sam 16,12f.</a:t>
            </a:r>
          </a:p>
        </p:txBody>
      </p:sp>
      <p:sp>
        <p:nvSpPr>
          <p:cNvPr id="4" name="Textfeld 3"/>
          <p:cNvSpPr txBox="1"/>
          <p:nvPr/>
        </p:nvSpPr>
        <p:spPr>
          <a:xfrm>
            <a:off x="510476" y="3602736"/>
            <a:ext cx="9592056" cy="1477328"/>
          </a:xfrm>
          <a:prstGeom prst="rect">
            <a:avLst/>
          </a:prstGeom>
          <a:noFill/>
        </p:spPr>
        <p:txBody>
          <a:bodyPr wrap="square" rtlCol="0">
            <a:spAutoFit/>
          </a:bodyPr>
          <a:lstStyle/>
          <a:p>
            <a:r>
              <a:rPr lang="de-DE" dirty="0"/>
              <a:t>12 </a:t>
            </a:r>
            <a:r>
              <a:rPr lang="de-DE" dirty="0" err="1"/>
              <a:t>Isai</a:t>
            </a:r>
            <a:r>
              <a:rPr lang="de-DE" dirty="0"/>
              <a:t> schickte also jemand hin und ließ ihn kommen. David war rötlich, hatte schöne Augen und eine schöne Gestalt. Da sagte der </a:t>
            </a:r>
            <a:r>
              <a:rPr lang="de-DE" dirty="0" smtClean="0"/>
              <a:t>HERR [zu Samuel]: </a:t>
            </a:r>
            <a:r>
              <a:rPr lang="de-DE" dirty="0"/>
              <a:t>Auf, salbe ihn! Denn er ist es. 13 Samuel nahm das Horn mit dem Öl und salbte David mitten unter seinen Brüdern. Und der Geist des HERRN war über David von diesem Tag an. Samuel aber brach auf und kehrte nach Rama zurück.</a:t>
            </a:r>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4223089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510476" y="-137160"/>
            <a:ext cx="8697532" cy="3913632"/>
          </a:xfrm>
        </p:spPr>
        <p:txBody>
          <a:bodyPr>
            <a:normAutofit/>
          </a:bodyPr>
          <a:lstStyle/>
          <a:p>
            <a:r>
              <a:rPr lang="de-DE" sz="2800" dirty="0" smtClean="0"/>
              <a:t>Wofür wird berufen?</a:t>
            </a:r>
          </a:p>
          <a:p>
            <a:pPr lvl="1"/>
            <a:endParaRPr lang="de-DE" sz="2800" dirty="0"/>
          </a:p>
          <a:p>
            <a:pPr lvl="1"/>
            <a:r>
              <a:rPr lang="de-DE" sz="2400" b="1" dirty="0" smtClean="0"/>
              <a:t>Propheten</a:t>
            </a:r>
            <a:r>
              <a:rPr lang="de-DE" sz="2400" dirty="0" smtClean="0"/>
              <a:t>:</a:t>
            </a:r>
          </a:p>
          <a:p>
            <a:pPr lvl="2"/>
            <a:r>
              <a:rPr lang="de-DE" sz="2200" dirty="0" smtClean="0"/>
              <a:t>Amos: Am 3,7f.</a:t>
            </a:r>
          </a:p>
        </p:txBody>
      </p:sp>
      <p:sp>
        <p:nvSpPr>
          <p:cNvPr id="4" name="Textfeld 3"/>
          <p:cNvSpPr txBox="1"/>
          <p:nvPr/>
        </p:nvSpPr>
        <p:spPr>
          <a:xfrm>
            <a:off x="510476" y="3602736"/>
            <a:ext cx="9592056" cy="923330"/>
          </a:xfrm>
          <a:prstGeom prst="rect">
            <a:avLst/>
          </a:prstGeom>
          <a:noFill/>
        </p:spPr>
        <p:txBody>
          <a:bodyPr wrap="square" rtlCol="0">
            <a:spAutoFit/>
          </a:bodyPr>
          <a:lstStyle/>
          <a:p>
            <a:r>
              <a:rPr lang="de-DE" dirty="0"/>
              <a:t>Nichts tut GOTT, der Herr, ohne dass er seinen Knechten, den Propheten, zuvor seinen Ratschluss offenbart hat. </a:t>
            </a:r>
            <a:r>
              <a:rPr lang="de-DE" dirty="0" smtClean="0"/>
              <a:t>Der </a:t>
            </a:r>
            <a:r>
              <a:rPr lang="de-DE" dirty="0"/>
              <a:t>Löwe brüllt - wer fürchtet sich nicht? GOTT, der Herr, hat geredet - wer wird da nicht zum Propheten?</a:t>
            </a:r>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211725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230557" y="-205275"/>
            <a:ext cx="8697532" cy="2899395"/>
          </a:xfrm>
        </p:spPr>
        <p:txBody>
          <a:bodyPr>
            <a:normAutofit/>
          </a:bodyPr>
          <a:lstStyle/>
          <a:p>
            <a:r>
              <a:rPr lang="de-DE" sz="2800" dirty="0" smtClean="0"/>
              <a:t>Wofür wird berufen?</a:t>
            </a:r>
          </a:p>
          <a:p>
            <a:pPr lvl="1"/>
            <a:endParaRPr lang="de-DE" sz="2800" dirty="0"/>
          </a:p>
          <a:p>
            <a:pPr lvl="1"/>
            <a:r>
              <a:rPr lang="de-DE" sz="2400" b="1" dirty="0" smtClean="0"/>
              <a:t>Propheten</a:t>
            </a:r>
            <a:r>
              <a:rPr lang="de-DE" sz="2400" dirty="0" smtClean="0"/>
              <a:t>:</a:t>
            </a:r>
          </a:p>
          <a:p>
            <a:pPr lvl="2"/>
            <a:r>
              <a:rPr lang="de-DE" sz="2200" dirty="0" smtClean="0"/>
              <a:t>Jeremia (</a:t>
            </a:r>
            <a:r>
              <a:rPr lang="de-DE" sz="2200" dirty="0" err="1" smtClean="0"/>
              <a:t>Jer</a:t>
            </a:r>
            <a:r>
              <a:rPr lang="de-DE" sz="2200" dirty="0" smtClean="0"/>
              <a:t> 1,4-10</a:t>
            </a:r>
          </a:p>
        </p:txBody>
      </p:sp>
      <p:sp>
        <p:nvSpPr>
          <p:cNvPr id="4" name="Textfeld 3"/>
          <p:cNvSpPr txBox="1"/>
          <p:nvPr/>
        </p:nvSpPr>
        <p:spPr>
          <a:xfrm>
            <a:off x="230557" y="2535500"/>
            <a:ext cx="9592056" cy="4093428"/>
          </a:xfrm>
          <a:prstGeom prst="rect">
            <a:avLst/>
          </a:prstGeom>
          <a:noFill/>
        </p:spPr>
        <p:txBody>
          <a:bodyPr wrap="square" rtlCol="0">
            <a:spAutoFit/>
          </a:bodyPr>
          <a:lstStyle/>
          <a:p>
            <a:pPr algn="just"/>
            <a:r>
              <a:rPr lang="de-DE" sz="2000" dirty="0"/>
              <a:t>4 Das Wort des HERRN erging an mich: 5 Noch ehe ich dich im Mutterleib formte, habe ich dich ausersehen, noch ehe du aus dem Mutterschoß hervorkamst, habe ich dich geheiligt, zum Propheten für die Völker habe ich dich bestimmt. </a:t>
            </a:r>
            <a:endParaRPr lang="de-DE" sz="2000" dirty="0" smtClean="0"/>
          </a:p>
          <a:p>
            <a:pPr algn="just"/>
            <a:r>
              <a:rPr lang="de-DE" sz="2000" dirty="0" smtClean="0"/>
              <a:t>6</a:t>
            </a:r>
            <a:r>
              <a:rPr lang="de-DE" sz="2000" dirty="0"/>
              <a:t> Da sagte ich: Ach, Herr und GOTT, ich kann doch nicht reden, ich bin ja noch so jung. 7 Aber der HERR erwiderte mir: Sag nicht: Ich bin noch so jung. Wohin ich dich auch sende, dahin sollst du gehen, und was ich dir auftrage, das sollst du verkünden. 8 Fürchte dich nicht vor ihnen; denn ich bin mit dir, um dich zu retten - Spruch des HERRN. 9 Dann streckte der HERR seine Hand aus, berührte meinen Mund und sagte zu mir: Hiermit lege ich meine Worte in deinen Mund. 10 Sieh her! Am heutigen Tag setze ich dich über Völker und Reiche; du sollst ausreißen und niederreißen, vernichten und zerstören, aufbauen und einpflanzen. </a:t>
            </a:r>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2987912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230557" y="-205275"/>
            <a:ext cx="8697532" cy="2899395"/>
          </a:xfrm>
        </p:spPr>
        <p:txBody>
          <a:bodyPr>
            <a:normAutofit/>
          </a:bodyPr>
          <a:lstStyle/>
          <a:p>
            <a:r>
              <a:rPr lang="de-DE" sz="2800" dirty="0" smtClean="0"/>
              <a:t>Wofür wird berufen?</a:t>
            </a:r>
          </a:p>
          <a:p>
            <a:pPr lvl="1"/>
            <a:endParaRPr lang="de-DE" sz="2800" dirty="0"/>
          </a:p>
          <a:p>
            <a:pPr lvl="1"/>
            <a:r>
              <a:rPr lang="de-DE" sz="2400" b="1" dirty="0" smtClean="0"/>
              <a:t>Propheten</a:t>
            </a:r>
            <a:r>
              <a:rPr lang="de-DE" sz="2400" dirty="0" smtClean="0"/>
              <a:t>:</a:t>
            </a:r>
          </a:p>
          <a:p>
            <a:pPr lvl="2"/>
            <a:r>
              <a:rPr lang="de-DE" sz="2200" dirty="0" smtClean="0"/>
              <a:t>Jeremia (</a:t>
            </a:r>
            <a:r>
              <a:rPr lang="de-DE" sz="2200" dirty="0" err="1" smtClean="0"/>
              <a:t>Jer</a:t>
            </a:r>
            <a:r>
              <a:rPr lang="de-DE" sz="2200" dirty="0" smtClean="0"/>
              <a:t> 1,4-10</a:t>
            </a:r>
          </a:p>
        </p:txBody>
      </p:sp>
      <p:sp>
        <p:nvSpPr>
          <p:cNvPr id="4" name="Textfeld 3"/>
          <p:cNvSpPr txBox="1"/>
          <p:nvPr/>
        </p:nvSpPr>
        <p:spPr>
          <a:xfrm>
            <a:off x="230557" y="2535500"/>
            <a:ext cx="9592056" cy="4093428"/>
          </a:xfrm>
          <a:prstGeom prst="rect">
            <a:avLst/>
          </a:prstGeom>
          <a:noFill/>
        </p:spPr>
        <p:txBody>
          <a:bodyPr wrap="square" rtlCol="0">
            <a:spAutoFit/>
          </a:bodyPr>
          <a:lstStyle/>
          <a:p>
            <a:pPr algn="just"/>
            <a:r>
              <a:rPr lang="de-DE" sz="2000" dirty="0"/>
              <a:t>4 Das Wort des HERRN erging an mich: 5 Noch ehe ich dich im Mutterleib formte, habe ich dich ausersehen, noch ehe du aus dem Mutterschoß hervorkamst, habe ich dich geheiligt, zum Propheten für die Völker habe ich dich bestimmt. </a:t>
            </a:r>
            <a:endParaRPr lang="de-DE" sz="2000" dirty="0" smtClean="0"/>
          </a:p>
          <a:p>
            <a:pPr algn="just"/>
            <a:r>
              <a:rPr lang="de-DE" sz="2000" dirty="0" smtClean="0"/>
              <a:t>6</a:t>
            </a:r>
            <a:r>
              <a:rPr lang="de-DE" sz="2000" dirty="0"/>
              <a:t> Da sagte ich: Ach, Herr und GOTT, ich kann doch nicht reden, ich bin ja noch so jung. 7 Aber der HERR erwiderte mir: Sag nicht: Ich bin noch so jung. Wohin ich dich auch sende, dahin sollst du gehen, und was ich dir auftrage, das sollst du verkünden. 8 Fürchte dich nicht vor ihnen; denn ich bin mit dir, um dich zu retten - Spruch des HERRN. 9 Dann streckte der HERR seine Hand aus, berührte meinen Mund und sagte zu mir: Hiermit lege ich meine Worte in deinen Mund. 10 Sieh her! Am heutigen Tag setze ich dich über Völker und Reiche; du sollst ausreißen und niederreißen, vernichten und zerstören, aufbauen und einpflanzen. </a:t>
            </a:r>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553593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230557" y="-205275"/>
            <a:ext cx="8697532" cy="2899395"/>
          </a:xfrm>
        </p:spPr>
        <p:txBody>
          <a:bodyPr>
            <a:normAutofit/>
          </a:bodyPr>
          <a:lstStyle/>
          <a:p>
            <a:pPr lvl="1"/>
            <a:r>
              <a:rPr lang="de-DE" sz="2800" dirty="0" err="1" smtClean="0"/>
              <a:t>Elischa</a:t>
            </a:r>
            <a:r>
              <a:rPr lang="de-DE" sz="2800" dirty="0" smtClean="0"/>
              <a:t> 1Kön 19,19-21</a:t>
            </a:r>
            <a:endParaRPr lang="de-DE" sz="2400" dirty="0" smtClean="0"/>
          </a:p>
        </p:txBody>
      </p:sp>
      <p:sp>
        <p:nvSpPr>
          <p:cNvPr id="4" name="Textfeld 3"/>
          <p:cNvSpPr txBox="1"/>
          <p:nvPr/>
        </p:nvSpPr>
        <p:spPr>
          <a:xfrm>
            <a:off x="305201" y="2199597"/>
            <a:ext cx="10107761" cy="2923877"/>
          </a:xfrm>
          <a:prstGeom prst="rect">
            <a:avLst/>
          </a:prstGeom>
          <a:noFill/>
        </p:spPr>
        <p:txBody>
          <a:bodyPr wrap="square" rtlCol="0">
            <a:spAutoFit/>
          </a:bodyPr>
          <a:lstStyle/>
          <a:p>
            <a:pPr algn="just"/>
            <a:r>
              <a:rPr lang="de-DE" sz="2000" dirty="0"/>
              <a:t>19 Als </a:t>
            </a:r>
            <a:r>
              <a:rPr lang="de-DE" sz="2000" dirty="0" err="1"/>
              <a:t>Elija</a:t>
            </a:r>
            <a:r>
              <a:rPr lang="de-DE" sz="2000" dirty="0"/>
              <a:t> von dort weggegangen war, traf er </a:t>
            </a:r>
            <a:r>
              <a:rPr lang="de-DE" sz="2000" dirty="0" err="1"/>
              <a:t>Elischa</a:t>
            </a:r>
            <a:r>
              <a:rPr lang="de-DE" sz="2000" dirty="0"/>
              <a:t>, den Sohn </a:t>
            </a:r>
            <a:r>
              <a:rPr lang="de-DE" sz="2000" dirty="0" err="1"/>
              <a:t>Schafats</a:t>
            </a:r>
            <a:r>
              <a:rPr lang="de-DE" sz="2000" dirty="0"/>
              <a:t>. Er war gerade mit zwölf Gespannen am Pflügen und er selbst pflügte mit dem zwölften. Im Vorbeigehen warf </a:t>
            </a:r>
            <a:r>
              <a:rPr lang="de-DE" sz="2000" dirty="0" err="1"/>
              <a:t>Elija</a:t>
            </a:r>
            <a:r>
              <a:rPr lang="de-DE" sz="2000" dirty="0"/>
              <a:t> seinen Mantel über ihn. 20 Sogleich verließ </a:t>
            </a:r>
            <a:r>
              <a:rPr lang="de-DE" sz="2000" dirty="0" err="1"/>
              <a:t>Elischa</a:t>
            </a:r>
            <a:r>
              <a:rPr lang="de-DE" sz="2000" dirty="0"/>
              <a:t> die Rinder, eilte </a:t>
            </a:r>
            <a:r>
              <a:rPr lang="de-DE" sz="2000" dirty="0" err="1"/>
              <a:t>Elija</a:t>
            </a:r>
            <a:r>
              <a:rPr lang="de-DE" sz="2000" dirty="0"/>
              <a:t> nach und bat ihn: Lass mich noch meinem Vater und meiner Mutter den Abschiedskuss geben; dann werde ich dir folgen. </a:t>
            </a:r>
            <a:r>
              <a:rPr lang="de-DE" sz="2000" dirty="0" err="1"/>
              <a:t>Elija</a:t>
            </a:r>
            <a:r>
              <a:rPr lang="de-DE" sz="2000" dirty="0"/>
              <a:t> antwortete: Geh, kehr um! Denn was habe ich dir getan? 21 </a:t>
            </a:r>
            <a:r>
              <a:rPr lang="de-DE" sz="2000" dirty="0" err="1"/>
              <a:t>Elischa</a:t>
            </a:r>
            <a:r>
              <a:rPr lang="de-DE" sz="2000" dirty="0"/>
              <a:t> ging von ihm weg, nahm seine zwei Rinder und schlachtete sie. Mit dem Joch der Rinder kochte er das Fleisch und setzte es den Leuten zum Essen vor. Dann stand er auf, folgte </a:t>
            </a:r>
            <a:r>
              <a:rPr lang="de-DE" sz="2000" dirty="0" err="1"/>
              <a:t>Elija</a:t>
            </a:r>
            <a:r>
              <a:rPr lang="de-DE" sz="2000" dirty="0"/>
              <a:t> und trat in seinen Dienst.</a:t>
            </a:r>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1511938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230557" y="-205275"/>
            <a:ext cx="8697532" cy="2899395"/>
          </a:xfrm>
        </p:spPr>
        <p:txBody>
          <a:bodyPr>
            <a:normAutofit/>
          </a:bodyPr>
          <a:lstStyle/>
          <a:p>
            <a:pPr lvl="1"/>
            <a:r>
              <a:rPr lang="de-DE" sz="2800" dirty="0" err="1" smtClean="0"/>
              <a:t>Elischa</a:t>
            </a:r>
            <a:r>
              <a:rPr lang="de-DE" sz="2800" dirty="0" smtClean="0"/>
              <a:t> 1Kön 19,19-21</a:t>
            </a:r>
            <a:endParaRPr lang="de-DE" sz="2400" dirty="0" smtClean="0"/>
          </a:p>
        </p:txBody>
      </p:sp>
      <p:sp>
        <p:nvSpPr>
          <p:cNvPr id="4" name="Textfeld 3"/>
          <p:cNvSpPr txBox="1"/>
          <p:nvPr/>
        </p:nvSpPr>
        <p:spPr>
          <a:xfrm>
            <a:off x="305201" y="2199597"/>
            <a:ext cx="10107761" cy="2923877"/>
          </a:xfrm>
          <a:prstGeom prst="rect">
            <a:avLst/>
          </a:prstGeom>
          <a:noFill/>
        </p:spPr>
        <p:txBody>
          <a:bodyPr wrap="square" rtlCol="0">
            <a:spAutoFit/>
          </a:bodyPr>
          <a:lstStyle/>
          <a:p>
            <a:pPr algn="just"/>
            <a:r>
              <a:rPr lang="de-DE" sz="2000" dirty="0"/>
              <a:t>19 Als </a:t>
            </a:r>
            <a:r>
              <a:rPr lang="de-DE" sz="2000" dirty="0" err="1"/>
              <a:t>Elija</a:t>
            </a:r>
            <a:r>
              <a:rPr lang="de-DE" sz="2000" dirty="0"/>
              <a:t> von dort weggegangen war, traf er </a:t>
            </a:r>
            <a:r>
              <a:rPr lang="de-DE" sz="2000" dirty="0" err="1"/>
              <a:t>Elischa</a:t>
            </a:r>
            <a:r>
              <a:rPr lang="de-DE" sz="2000" dirty="0"/>
              <a:t>, den Sohn </a:t>
            </a:r>
            <a:r>
              <a:rPr lang="de-DE" sz="2000" dirty="0" err="1"/>
              <a:t>Schafats</a:t>
            </a:r>
            <a:r>
              <a:rPr lang="de-DE" sz="2000" dirty="0"/>
              <a:t>. Er war gerade mit zwölf Gespannen am Pflügen und er selbst pflügte mit dem zwölften. Im Vorbeigehen warf </a:t>
            </a:r>
            <a:r>
              <a:rPr lang="de-DE" sz="2000" dirty="0" err="1"/>
              <a:t>Elija</a:t>
            </a:r>
            <a:r>
              <a:rPr lang="de-DE" sz="2000" dirty="0"/>
              <a:t> seinen Mantel über ihn. 20 Sogleich verließ </a:t>
            </a:r>
            <a:r>
              <a:rPr lang="de-DE" sz="2000" dirty="0" err="1"/>
              <a:t>Elischa</a:t>
            </a:r>
            <a:r>
              <a:rPr lang="de-DE" sz="2000" dirty="0"/>
              <a:t> die Rinder, eilte </a:t>
            </a:r>
            <a:r>
              <a:rPr lang="de-DE" sz="2000" dirty="0" err="1"/>
              <a:t>Elija</a:t>
            </a:r>
            <a:r>
              <a:rPr lang="de-DE" sz="2000" dirty="0"/>
              <a:t> nach und bat ihn: Lass mich noch meinem Vater und meiner Mutter den Abschiedskuss geben; dann werde ich dir folgen. </a:t>
            </a:r>
            <a:r>
              <a:rPr lang="de-DE" sz="2000" dirty="0" err="1"/>
              <a:t>Elija</a:t>
            </a:r>
            <a:r>
              <a:rPr lang="de-DE" sz="2000" dirty="0"/>
              <a:t> antwortete: Geh, kehr um! Denn was habe ich dir getan? 21 </a:t>
            </a:r>
            <a:r>
              <a:rPr lang="de-DE" sz="2000" dirty="0" err="1"/>
              <a:t>Elischa</a:t>
            </a:r>
            <a:r>
              <a:rPr lang="de-DE" sz="2000" dirty="0"/>
              <a:t> ging von ihm weg, nahm seine zwei Rinder und schlachtete sie. Mit dem Joch der Rinder kochte er das Fleisch und setzte es den Leuten zum Essen vor. Dann stand er auf, folgte </a:t>
            </a:r>
            <a:r>
              <a:rPr lang="de-DE" sz="2000" dirty="0" err="1"/>
              <a:t>Elija</a:t>
            </a:r>
            <a:r>
              <a:rPr lang="de-DE" sz="2000" dirty="0"/>
              <a:t> und trat in seinen Dienst.</a:t>
            </a:r>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87730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Neues </a:t>
            </a:r>
            <a:r>
              <a:rPr lang="de-DE" dirty="0" err="1" smtClean="0"/>
              <a:t>testament</a:t>
            </a:r>
            <a:endParaRPr lang="de-DE" dirty="0"/>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pic>
        <p:nvPicPr>
          <p:cNvPr id="6" name="Grafik 5"/>
          <p:cNvPicPr>
            <a:picLocks noChangeAspect="1"/>
          </p:cNvPicPr>
          <p:nvPr/>
        </p:nvPicPr>
        <p:blipFill>
          <a:blip r:embed="rId3">
            <a:extLst>
              <a:ext uri="{BEBA8EAE-BF5A-486C-A8C5-ECC9F3942E4B}">
                <a14:imgProps xmlns:a14="http://schemas.microsoft.com/office/drawing/2010/main">
                  <a14:imgLayer r:embed="rId4">
                    <a14:imgEffect>
                      <a14:backgroundRemoval t="3900" b="98900" l="6700" r="96400">
                        <a14:foregroundMark x1="8025" y1="73867" x2="7425" y2="95633"/>
                        <a14:foregroundMark x1="91300" y1="12233" x2="93525" y2="96600"/>
                      </a14:backgroundRemoval>
                    </a14:imgEffect>
                  </a14:imgLayer>
                </a14:imgProps>
              </a:ext>
              <a:ext uri="{28A0092B-C50C-407E-A947-70E740481C1C}">
                <a14:useLocalDpi xmlns:a14="http://schemas.microsoft.com/office/drawing/2010/main" val="0"/>
              </a:ext>
            </a:extLst>
          </a:blip>
          <a:stretch>
            <a:fillRect/>
          </a:stretch>
        </p:blipFill>
        <p:spPr>
          <a:xfrm>
            <a:off x="4935892" y="1194318"/>
            <a:ext cx="7651104" cy="5738328"/>
          </a:xfrm>
          <a:prstGeom prst="rect">
            <a:avLst/>
          </a:prstGeom>
        </p:spPr>
      </p:pic>
      <p:sp>
        <p:nvSpPr>
          <p:cNvPr id="7" name="Inhaltsplatzhalter 6"/>
          <p:cNvSpPr>
            <a:spLocks noGrp="1"/>
          </p:cNvSpPr>
          <p:nvPr>
            <p:ph idx="1"/>
          </p:nvPr>
        </p:nvSpPr>
        <p:spPr/>
        <p:txBody>
          <a:bodyPr/>
          <a:lstStyle/>
          <a:p>
            <a:endParaRPr lang="de-DE" dirty="0"/>
          </a:p>
        </p:txBody>
      </p:sp>
    </p:spTree>
    <p:extLst>
      <p:ext uri="{BB962C8B-B14F-4D97-AF65-F5344CB8AC3E}">
        <p14:creationId xmlns:p14="http://schemas.microsoft.com/office/powerpoint/2010/main" val="33602083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Berufung Jesu: Taufe?</a:t>
            </a:r>
            <a:endParaRPr lang="de-DE" dirty="0"/>
          </a:p>
        </p:txBody>
      </p:sp>
      <p:sp>
        <p:nvSpPr>
          <p:cNvPr id="3" name="Inhaltsplatzhalter 2"/>
          <p:cNvSpPr>
            <a:spLocks noGrp="1"/>
          </p:cNvSpPr>
          <p:nvPr>
            <p:ph idx="1"/>
          </p:nvPr>
        </p:nvSpPr>
        <p:spPr/>
        <p:txBody>
          <a:bodyPr>
            <a:normAutofit/>
          </a:bodyPr>
          <a:lstStyle/>
          <a:p>
            <a:r>
              <a:rPr lang="de-DE" sz="2400" dirty="0"/>
              <a:t>Und es geschah in jenen Tagen, da kam Jesus aus </a:t>
            </a:r>
            <a:r>
              <a:rPr lang="de-DE" sz="2400" dirty="0" err="1"/>
              <a:t>Nazaret</a:t>
            </a:r>
            <a:r>
              <a:rPr lang="de-DE" sz="2400" dirty="0"/>
              <a:t> in Galiläa und ließ sich von Johannes im Jordan taufen. 10 Und sogleich, als er aus dem Wasser stieg, sah er, dass der Himmel aufriss und der Geist wie eine Taube auf ihn herabkam. </a:t>
            </a:r>
            <a:r>
              <a:rPr lang="de-DE" sz="2400" dirty="0" smtClean="0"/>
              <a:t>11</a:t>
            </a:r>
            <a:r>
              <a:rPr lang="de-DE" sz="2400" dirty="0"/>
              <a:t> Und eine Stimme aus dem Himmel sprach: Du bist mein geliebter Sohn, an dir habe ich Wohlgefallen </a:t>
            </a:r>
            <a:r>
              <a:rPr lang="de-DE" sz="2400" dirty="0" smtClean="0"/>
              <a:t>gefunden. (</a:t>
            </a:r>
            <a:r>
              <a:rPr lang="de-DE" sz="2400" dirty="0" err="1" smtClean="0"/>
              <a:t>Mk</a:t>
            </a:r>
            <a:r>
              <a:rPr lang="de-DE" sz="2400" dirty="0" smtClean="0"/>
              <a:t> 1,9-11)</a:t>
            </a:r>
            <a:endParaRPr lang="de-DE" sz="2400" dirty="0"/>
          </a:p>
        </p:txBody>
      </p:sp>
      <p:pic>
        <p:nvPicPr>
          <p:cNvPr id="5" name="Grafi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35102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Berufung Jesu: Vision?</a:t>
            </a:r>
            <a:endParaRPr lang="de-DE" dirty="0"/>
          </a:p>
        </p:txBody>
      </p:sp>
      <p:sp>
        <p:nvSpPr>
          <p:cNvPr id="3" name="Inhaltsplatzhalter 2"/>
          <p:cNvSpPr>
            <a:spLocks noGrp="1"/>
          </p:cNvSpPr>
          <p:nvPr>
            <p:ph idx="1"/>
          </p:nvPr>
        </p:nvSpPr>
        <p:spPr/>
        <p:txBody>
          <a:bodyPr>
            <a:normAutofit/>
          </a:bodyPr>
          <a:lstStyle/>
          <a:p>
            <a:r>
              <a:rPr lang="de-DE" sz="2400" dirty="0"/>
              <a:t>Da sagte er zu ihnen: Ich sah den Satan wie einen Blitz aus dem Himmel fallen</a:t>
            </a:r>
            <a:r>
              <a:rPr lang="de-DE" sz="2400" dirty="0" smtClean="0"/>
              <a:t>. </a:t>
            </a:r>
          </a:p>
          <a:p>
            <a:pPr marL="0" indent="0">
              <a:buNone/>
            </a:pPr>
            <a:r>
              <a:rPr lang="de-DE" sz="2400" dirty="0" err="1" smtClean="0"/>
              <a:t>Lk</a:t>
            </a:r>
            <a:r>
              <a:rPr lang="de-DE" sz="2400" dirty="0" smtClean="0"/>
              <a:t> 10,18</a:t>
            </a:r>
            <a:endParaRPr lang="de-DE" sz="2400" dirty="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2667103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Berufung der Jünger (MK 1,16-20)</a:t>
            </a:r>
            <a:endParaRPr lang="de-DE" dirty="0"/>
          </a:p>
        </p:txBody>
      </p:sp>
      <p:sp>
        <p:nvSpPr>
          <p:cNvPr id="3" name="Inhaltsplatzhalter 2"/>
          <p:cNvSpPr>
            <a:spLocks noGrp="1"/>
          </p:cNvSpPr>
          <p:nvPr>
            <p:ph idx="1"/>
          </p:nvPr>
        </p:nvSpPr>
        <p:spPr>
          <a:xfrm>
            <a:off x="684212" y="275253"/>
            <a:ext cx="9570131" cy="4492690"/>
          </a:xfrm>
        </p:spPr>
        <p:txBody>
          <a:bodyPr>
            <a:normAutofit/>
          </a:bodyPr>
          <a:lstStyle/>
          <a:p>
            <a:pPr marL="0" indent="0">
              <a:buNone/>
            </a:pPr>
            <a:r>
              <a:rPr lang="de-DE" sz="2400" dirty="0"/>
              <a:t>16 Als Jesus am See von Galiläa entlangging, sah er Simon und Andreas, den Bruder des Simon, die auf dem See ihre Netze auswarfen; sie waren nämlich Fischer. 17 Da sagte er zu ihnen: Kommt her, mir </a:t>
            </a:r>
            <a:r>
              <a:rPr lang="de-DE" sz="2400" dirty="0" smtClean="0"/>
              <a:t>nach [</a:t>
            </a:r>
            <a:r>
              <a:rPr lang="de-DE" sz="2400" dirty="0"/>
              <a:t>hinter mich</a:t>
            </a:r>
            <a:r>
              <a:rPr lang="de-DE" sz="2400" dirty="0" smtClean="0"/>
              <a:t>]! Ich </a:t>
            </a:r>
            <a:r>
              <a:rPr lang="de-DE" sz="2400" dirty="0"/>
              <a:t>werde euch zu Menschenfischern machen. </a:t>
            </a:r>
            <a:r>
              <a:rPr lang="de-DE" sz="2400" dirty="0" smtClean="0"/>
              <a:t>18</a:t>
            </a:r>
            <a:r>
              <a:rPr lang="de-DE" sz="2400" dirty="0"/>
              <a:t> Und sogleich ließen sie ihre Netze liegen und folgten ihm nach. </a:t>
            </a:r>
            <a:endParaRPr lang="de-DE" sz="2400" dirty="0" smtClean="0"/>
          </a:p>
          <a:p>
            <a:pPr marL="0" indent="0">
              <a:buNone/>
            </a:pPr>
            <a:r>
              <a:rPr lang="de-DE" sz="2400" dirty="0" smtClean="0"/>
              <a:t>19</a:t>
            </a:r>
            <a:r>
              <a:rPr lang="de-DE" sz="2400" dirty="0"/>
              <a:t> Als er ein Stück weiterging, sah er Jakobus, den Sohn des Zebedäus, und seinen Bruder Johannes; sie waren im Boot und richteten ihre Netze her. 20 Sogleich rief er sie und sie ließen ihren Vater Zebedäus mit seinen Tagelöhnern im Boot zurück und folgten Jesus nach.</a:t>
            </a:r>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4182315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Im Gegensatz: </a:t>
            </a:r>
            <a:r>
              <a:rPr lang="de-DE" dirty="0" err="1" smtClean="0"/>
              <a:t>einsetzung</a:t>
            </a:r>
            <a:r>
              <a:rPr lang="de-DE" dirty="0" smtClean="0"/>
              <a:t> der 12</a:t>
            </a:r>
            <a:endParaRPr lang="de-DE" dirty="0"/>
          </a:p>
        </p:txBody>
      </p:sp>
      <p:sp>
        <p:nvSpPr>
          <p:cNvPr id="3" name="Inhaltsplatzhalter 2"/>
          <p:cNvSpPr>
            <a:spLocks noGrp="1"/>
          </p:cNvSpPr>
          <p:nvPr>
            <p:ph idx="1"/>
          </p:nvPr>
        </p:nvSpPr>
        <p:spPr>
          <a:xfrm>
            <a:off x="684212" y="275253"/>
            <a:ext cx="9570131" cy="4492690"/>
          </a:xfrm>
        </p:spPr>
        <p:txBody>
          <a:bodyPr>
            <a:normAutofit/>
          </a:bodyPr>
          <a:lstStyle/>
          <a:p>
            <a:pPr marL="0" indent="0">
              <a:buNone/>
            </a:pPr>
            <a:r>
              <a:rPr lang="de-DE" sz="2400" dirty="0"/>
              <a:t>13 Jesus stieg auf einen Berg und rief die zu sich, die er selbst wollte, und sie kamen zu ihm. </a:t>
            </a:r>
            <a:endParaRPr lang="de-DE" sz="2400" dirty="0" smtClean="0"/>
          </a:p>
          <a:p>
            <a:pPr marL="0" indent="0">
              <a:buNone/>
            </a:pPr>
            <a:r>
              <a:rPr lang="de-DE" sz="2400" dirty="0" smtClean="0"/>
              <a:t>14</a:t>
            </a:r>
            <a:r>
              <a:rPr lang="de-DE" sz="2400" dirty="0"/>
              <a:t> Und er </a:t>
            </a:r>
            <a:r>
              <a:rPr lang="de-DE" sz="2400" dirty="0" smtClean="0"/>
              <a:t>setzte (</a:t>
            </a:r>
            <a:r>
              <a:rPr lang="el-GR" sz="2400" dirty="0" smtClean="0"/>
              <a:t>έποίσεν</a:t>
            </a:r>
            <a:r>
              <a:rPr lang="de-DE" sz="2400" dirty="0" smtClean="0"/>
              <a:t>) </a:t>
            </a:r>
            <a:r>
              <a:rPr lang="de-DE" sz="2400" dirty="0"/>
              <a:t>zwölf ein, damit sie mit ihm seien und damit er sie aussende, zu verkünden 15 und mit Vollmacht Dämonen auszutreiben.</a:t>
            </a:r>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108559"/>
            <a:ext cx="1855297" cy="880533"/>
          </a:xfrm>
          <a:prstGeom prst="rect">
            <a:avLst/>
          </a:prstGeom>
        </p:spPr>
      </p:pic>
    </p:spTree>
    <p:extLst>
      <p:ext uri="{BB962C8B-B14F-4D97-AF65-F5344CB8AC3E}">
        <p14:creationId xmlns:p14="http://schemas.microsoft.com/office/powerpoint/2010/main" val="16881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4212" y="4487332"/>
            <a:ext cx="9066278" cy="1507067"/>
          </a:xfrm>
        </p:spPr>
        <p:txBody>
          <a:bodyPr/>
          <a:lstStyle/>
          <a:p>
            <a:r>
              <a:rPr lang="de-DE" dirty="0" smtClean="0"/>
              <a:t>Berufung und </a:t>
            </a:r>
            <a:r>
              <a:rPr lang="de-DE" dirty="0" err="1" smtClean="0"/>
              <a:t>auftrag</a:t>
            </a:r>
            <a:r>
              <a:rPr lang="de-DE" dirty="0" smtClean="0"/>
              <a:t> (</a:t>
            </a:r>
            <a:r>
              <a:rPr lang="de-DE" dirty="0" err="1" smtClean="0"/>
              <a:t>Mt</a:t>
            </a:r>
            <a:r>
              <a:rPr lang="de-DE" dirty="0" smtClean="0"/>
              <a:t> 28,16-20)</a:t>
            </a:r>
            <a:endParaRPr lang="de-DE" dirty="0"/>
          </a:p>
        </p:txBody>
      </p:sp>
      <p:sp>
        <p:nvSpPr>
          <p:cNvPr id="3" name="Inhaltsplatzhalter 2"/>
          <p:cNvSpPr>
            <a:spLocks noGrp="1"/>
          </p:cNvSpPr>
          <p:nvPr>
            <p:ph idx="1"/>
          </p:nvPr>
        </p:nvSpPr>
        <p:spPr>
          <a:xfrm>
            <a:off x="684212" y="275253"/>
            <a:ext cx="9570131" cy="4492690"/>
          </a:xfrm>
        </p:spPr>
        <p:txBody>
          <a:bodyPr>
            <a:normAutofit/>
          </a:bodyPr>
          <a:lstStyle/>
          <a:p>
            <a:pPr marL="0" indent="0">
              <a:buNone/>
            </a:pPr>
            <a:r>
              <a:rPr lang="de-DE" sz="2400" dirty="0"/>
              <a:t>16 Die elf Jünger gingen nach Galiläa auf den Berg, den Jesus ihnen genannt hatte. 17 Und als sie Jesus sahen, fielen sie vor ihm nieder, einige aber hatten Zweifel. 18 Da trat Jesus auf sie zu und sagte zu ihnen: Mir ist alle Vollmacht gegeben im Himmel und auf der Erde. 19 Darum geht und macht alle Völker zu meinen Jüngern; tauft sie auf den Namen des Vaters und des Sohnes und des Heiligen Geistes 20 und lehrt sie, alles zu befolgen, was ich euch geboten habe. Und siehe, ich bin mit euch alle Tage bis zum Ende der Welt.</a:t>
            </a:r>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3544977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4212" y="4487332"/>
            <a:ext cx="8833012" cy="1507067"/>
          </a:xfrm>
        </p:spPr>
        <p:txBody>
          <a:bodyPr/>
          <a:lstStyle/>
          <a:p>
            <a:r>
              <a:rPr lang="de-DE" dirty="0" smtClean="0"/>
              <a:t>Paulus (Gal 2,15-18)</a:t>
            </a:r>
            <a:endParaRPr lang="de-DE" dirty="0"/>
          </a:p>
        </p:txBody>
      </p:sp>
      <p:sp>
        <p:nvSpPr>
          <p:cNvPr id="3" name="Inhaltsplatzhalter 2"/>
          <p:cNvSpPr>
            <a:spLocks noGrp="1"/>
          </p:cNvSpPr>
          <p:nvPr>
            <p:ph idx="1"/>
          </p:nvPr>
        </p:nvSpPr>
        <p:spPr>
          <a:xfrm>
            <a:off x="684212" y="275253"/>
            <a:ext cx="9570131" cy="4492690"/>
          </a:xfrm>
        </p:spPr>
        <p:txBody>
          <a:bodyPr>
            <a:normAutofit/>
          </a:bodyPr>
          <a:lstStyle/>
          <a:p>
            <a:pPr marL="0" indent="0">
              <a:buNone/>
            </a:pPr>
            <a:r>
              <a:rPr lang="de-DE" sz="2400" dirty="0"/>
              <a:t>15 Als es aber Gott gefiel, der mich schon im Mutterleib auserwählt und durch seine Gnade berufen hat, 16 in mir seinen Sohn zu offenbaren, damit ich ihn unter den Völkern verkünde, da zog ich nicht Fleisch und Blut zu Rate; 17 ich ging auch nicht sogleich nach Jerusalem hinauf zu denen, die vor mir Apostel waren, sondern zog nach Arabien und kehrte dann wieder nach Damaskus zurück. </a:t>
            </a:r>
            <a:r>
              <a:rPr lang="de-DE" sz="2400" dirty="0" smtClean="0"/>
              <a:t>18</a:t>
            </a:r>
            <a:r>
              <a:rPr lang="de-DE" sz="2400" dirty="0"/>
              <a:t> Drei Jahre später ging ich nach Jerusalem hinauf, um </a:t>
            </a:r>
            <a:r>
              <a:rPr lang="de-DE" sz="2400" dirty="0" err="1"/>
              <a:t>Kephas</a:t>
            </a:r>
            <a:r>
              <a:rPr lang="de-DE" sz="2400" dirty="0"/>
              <a:t> kennenzulernen, und blieb fünfzehn Tage bei ihm</a:t>
            </a:r>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65790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4212" y="5439054"/>
            <a:ext cx="8833012" cy="1507067"/>
          </a:xfrm>
        </p:spPr>
        <p:txBody>
          <a:bodyPr/>
          <a:lstStyle/>
          <a:p>
            <a:r>
              <a:rPr lang="de-DE" dirty="0" smtClean="0"/>
              <a:t>Berufung in der frühen </a:t>
            </a:r>
            <a:r>
              <a:rPr lang="de-DE" dirty="0" err="1" smtClean="0"/>
              <a:t>kirche</a:t>
            </a:r>
            <a:endParaRPr lang="de-DE" dirty="0"/>
          </a:p>
        </p:txBody>
      </p:sp>
      <p:sp>
        <p:nvSpPr>
          <p:cNvPr id="3" name="Inhaltsplatzhalter 2"/>
          <p:cNvSpPr>
            <a:spLocks noGrp="1"/>
          </p:cNvSpPr>
          <p:nvPr>
            <p:ph idx="1"/>
          </p:nvPr>
        </p:nvSpPr>
        <p:spPr>
          <a:xfrm>
            <a:off x="684212" y="1124338"/>
            <a:ext cx="9570131" cy="4697963"/>
          </a:xfrm>
        </p:spPr>
        <p:txBody>
          <a:bodyPr>
            <a:normAutofit/>
          </a:bodyPr>
          <a:lstStyle/>
          <a:p>
            <a:r>
              <a:rPr lang="el-GR" sz="2400" dirty="0" smtClean="0"/>
              <a:t>Έκκλησία </a:t>
            </a:r>
            <a:r>
              <a:rPr lang="de-DE" sz="2400" dirty="0" smtClean="0"/>
              <a:t>– Die Herausgerufenen</a:t>
            </a:r>
          </a:p>
          <a:p>
            <a:endParaRPr lang="de-DE" sz="2400" dirty="0"/>
          </a:p>
          <a:p>
            <a:r>
              <a:rPr lang="de-DE" sz="2400" dirty="0" smtClean="0"/>
              <a:t>Bezeichnung der Christ/innen als „Berufene“</a:t>
            </a:r>
          </a:p>
          <a:p>
            <a:pPr lvl="1"/>
            <a:r>
              <a:rPr lang="de-DE" sz="2200" dirty="0" err="1" smtClean="0"/>
              <a:t>Röm</a:t>
            </a:r>
            <a:r>
              <a:rPr lang="de-DE" sz="2200" dirty="0"/>
              <a:t> 1,6</a:t>
            </a:r>
            <a:r>
              <a:rPr lang="de-DE" sz="2200" dirty="0" smtClean="0"/>
              <a:t>: Durch ihn [Christus] </a:t>
            </a:r>
            <a:r>
              <a:rPr lang="de-DE" sz="2200" dirty="0"/>
              <a:t>haben wir Gnade und Apostelamt empfangen, um unter allen Heiden Glaubensgehorsam aufzurichten um seines Namens willen; 6 unter ihnen lebt auch ihr, die ihr von Jesus Christus berufen seid. 7 An alle in Rom, die von Gott geliebt sind, die berufenen Heiligen: Gnade sei mit euch und Friede von Gott, unserem Vater, und dem Herrn Jesus Christus. </a:t>
            </a:r>
            <a:endParaRPr lang="de-DE" sz="2200" dirty="0" smtClean="0"/>
          </a:p>
          <a:p>
            <a:pPr marL="0" indent="0">
              <a:buNone/>
            </a:pPr>
            <a:endParaRPr lang="de-DE" sz="2400" dirty="0" smtClean="0"/>
          </a:p>
          <a:p>
            <a:pPr marL="0" indent="0">
              <a:buNone/>
            </a:pPr>
            <a:endParaRPr lang="de-DE" sz="2400" dirty="0"/>
          </a:p>
          <a:p>
            <a:pPr marL="0" indent="0">
              <a:buNone/>
            </a:pPr>
            <a:endParaRPr lang="de-DE" sz="2400" dirty="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941606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4212" y="5439054"/>
            <a:ext cx="9896702" cy="1507067"/>
          </a:xfrm>
        </p:spPr>
        <p:txBody>
          <a:bodyPr/>
          <a:lstStyle/>
          <a:p>
            <a:r>
              <a:rPr lang="de-DE" dirty="0" smtClean="0"/>
              <a:t>1kor 7,17-24: </a:t>
            </a:r>
            <a:r>
              <a:rPr lang="de-DE" dirty="0" err="1" smtClean="0"/>
              <a:t>kontinuität</a:t>
            </a:r>
            <a:r>
              <a:rPr lang="de-DE" dirty="0" smtClean="0"/>
              <a:t> und Gleichheit</a:t>
            </a:r>
            <a:endParaRPr lang="de-DE" dirty="0"/>
          </a:p>
        </p:txBody>
      </p:sp>
      <p:sp>
        <p:nvSpPr>
          <p:cNvPr id="3" name="Inhaltsplatzhalter 2"/>
          <p:cNvSpPr>
            <a:spLocks noGrp="1"/>
          </p:cNvSpPr>
          <p:nvPr>
            <p:ph idx="1"/>
          </p:nvPr>
        </p:nvSpPr>
        <p:spPr>
          <a:xfrm>
            <a:off x="684212" y="984379"/>
            <a:ext cx="9570131" cy="4697963"/>
          </a:xfrm>
        </p:spPr>
        <p:txBody>
          <a:bodyPr>
            <a:normAutofit fontScale="92500" lnSpcReduction="10000"/>
          </a:bodyPr>
          <a:lstStyle/>
          <a:p>
            <a:pPr marL="0" indent="0">
              <a:buNone/>
            </a:pPr>
            <a:r>
              <a:rPr lang="de-DE" sz="2400" dirty="0" smtClean="0"/>
              <a:t>17</a:t>
            </a:r>
            <a:r>
              <a:rPr lang="de-DE" sz="2400" dirty="0"/>
              <a:t> Im Übrigen soll jeder so leben, wie der Herr es ihm zugemessen, wie Gottes Ruf ihn getroffen hat. Das ist meine Weisung für alle Gemeinden. 18 Wenn einer als Beschnittener berufen wurde, soll er beschnitten bleiben. Wenn einer als </a:t>
            </a:r>
            <a:r>
              <a:rPr lang="de-DE" sz="2400" dirty="0" err="1"/>
              <a:t>Unbeschnittener</a:t>
            </a:r>
            <a:r>
              <a:rPr lang="de-DE" sz="2400" dirty="0"/>
              <a:t> berufen wurde, soll er sich nicht beschneiden lassen. 19 Es kommt nicht darauf an, beschnitten oder </a:t>
            </a:r>
            <a:r>
              <a:rPr lang="de-DE" sz="2400" dirty="0" err="1"/>
              <a:t>unbeschnitten</a:t>
            </a:r>
            <a:r>
              <a:rPr lang="de-DE" sz="2400" dirty="0"/>
              <a:t> zu sein, sondern darauf, die Gebote Gottes zu halten. 20 Jeder soll in dem Stand bleiben, in dem ihn der Ruf Gottes getroffen hat. 21 Wenn du als Sklave berufen wurdest, soll dich das nicht bedrücken; aber wenn du frei werden kannst, mach lieber Gebrauch davon! 22 Denn wer im Herrn als Sklave berufen wurde, ist Freigelassener des Herrn. Ebenso ist einer, der als Freier berufen wurde, Sklave Christi. 23 Um einen teuren Preis seid ihr erkauft worden. Macht euch nicht zu Sklaven von Menschen! 24 Brüder und Schwestern, jeder soll vor Gott in dem Stand bleiben, in dem ihn der Ruf Gottes getroffen hat.</a:t>
            </a:r>
            <a:endParaRPr lang="de-DE" sz="2400" dirty="0" smtClean="0"/>
          </a:p>
          <a:p>
            <a:pPr marL="0" indent="0">
              <a:buNone/>
            </a:pPr>
            <a:endParaRPr lang="de-DE" sz="2400" dirty="0"/>
          </a:p>
          <a:p>
            <a:pPr marL="0" indent="0">
              <a:buNone/>
            </a:pPr>
            <a:endParaRPr lang="de-DE" sz="2400" dirty="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3600633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84212" y="5439054"/>
            <a:ext cx="9896702" cy="1507067"/>
          </a:xfrm>
        </p:spPr>
        <p:txBody>
          <a:bodyPr/>
          <a:lstStyle/>
          <a:p>
            <a:r>
              <a:rPr lang="de-DE" dirty="0" smtClean="0"/>
              <a:t>Berufung der gemeinde…</a:t>
            </a:r>
            <a:endParaRPr lang="de-DE" dirty="0"/>
          </a:p>
        </p:txBody>
      </p:sp>
      <p:sp>
        <p:nvSpPr>
          <p:cNvPr id="3" name="Inhaltsplatzhalter 2"/>
          <p:cNvSpPr>
            <a:spLocks noGrp="1"/>
          </p:cNvSpPr>
          <p:nvPr>
            <p:ph idx="1"/>
          </p:nvPr>
        </p:nvSpPr>
        <p:spPr>
          <a:xfrm>
            <a:off x="684212" y="984379"/>
            <a:ext cx="9570131" cy="4697963"/>
          </a:xfrm>
        </p:spPr>
        <p:txBody>
          <a:bodyPr>
            <a:normAutofit/>
          </a:bodyPr>
          <a:lstStyle/>
          <a:p>
            <a:pPr marL="0" indent="0">
              <a:buNone/>
            </a:pPr>
            <a:r>
              <a:rPr lang="de-DE" sz="2400" dirty="0" smtClean="0"/>
              <a:t>Zur Freiheit (Gal 5,13)</a:t>
            </a:r>
          </a:p>
          <a:p>
            <a:pPr marL="0" indent="0">
              <a:buNone/>
            </a:pPr>
            <a:r>
              <a:rPr lang="de-DE" sz="2400" dirty="0" smtClean="0"/>
              <a:t>Zum Frieden (1Kor 7,16)</a:t>
            </a:r>
          </a:p>
          <a:p>
            <a:pPr marL="0" indent="0">
              <a:buNone/>
            </a:pPr>
            <a:r>
              <a:rPr lang="de-DE" sz="2400" dirty="0" smtClean="0"/>
              <a:t>Zum Segen (1Petr 3,9)</a:t>
            </a:r>
          </a:p>
          <a:p>
            <a:pPr marL="0" indent="0">
              <a:buNone/>
            </a:pPr>
            <a:r>
              <a:rPr lang="de-DE" sz="2400" dirty="0" smtClean="0"/>
              <a:t>Zur Hoffnung (</a:t>
            </a:r>
            <a:r>
              <a:rPr lang="de-DE" sz="2400" dirty="0" err="1" smtClean="0"/>
              <a:t>Eph</a:t>
            </a:r>
            <a:r>
              <a:rPr lang="de-DE" sz="2400" dirty="0" smtClean="0"/>
              <a:t> 1,18)</a:t>
            </a:r>
          </a:p>
          <a:p>
            <a:pPr marL="0" indent="0">
              <a:buNone/>
            </a:pPr>
            <a:r>
              <a:rPr lang="de-DE" sz="2400" dirty="0" smtClean="0"/>
              <a:t>Ins Licht Gottes (1Petr 2,9)</a:t>
            </a:r>
          </a:p>
          <a:p>
            <a:pPr marL="0" indent="0">
              <a:buNone/>
            </a:pPr>
            <a:r>
              <a:rPr lang="de-DE" sz="2400" dirty="0" smtClean="0"/>
              <a:t>Zur Herrlichkeit (1Petr 5,10)</a:t>
            </a:r>
          </a:p>
          <a:p>
            <a:pPr marL="0" indent="0">
              <a:buNone/>
            </a:pPr>
            <a:r>
              <a:rPr lang="de-DE" sz="2400" dirty="0" smtClean="0"/>
              <a:t>Zum ewigen Leben (1Tim 6,12)</a:t>
            </a:r>
            <a:endParaRPr lang="de-DE" sz="2400" dirty="0"/>
          </a:p>
          <a:p>
            <a:pPr marL="0" indent="0">
              <a:buNone/>
            </a:pPr>
            <a:endParaRPr lang="de-DE" sz="2400" dirty="0"/>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spTree>
    <p:extLst>
      <p:ext uri="{BB962C8B-B14F-4D97-AF65-F5344CB8AC3E}">
        <p14:creationId xmlns:p14="http://schemas.microsoft.com/office/powerpoint/2010/main" val="2243799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zusammenfassung</a:t>
            </a:r>
            <a:endParaRPr lang="de-DE" dirty="0"/>
          </a:p>
        </p:txBody>
      </p:sp>
      <p:sp>
        <p:nvSpPr>
          <p:cNvPr id="3" name="Inhaltsplatzhalter 2"/>
          <p:cNvSpPr>
            <a:spLocks noGrp="1"/>
          </p:cNvSpPr>
          <p:nvPr>
            <p:ph idx="1"/>
          </p:nvPr>
        </p:nvSpPr>
        <p:spPr/>
        <p:txBody>
          <a:bodyPr>
            <a:noAutofit/>
          </a:bodyPr>
          <a:lstStyle/>
          <a:p>
            <a:r>
              <a:rPr lang="de-DE" sz="2800" dirty="0" smtClean="0"/>
              <a:t>Berufung entsteht durch Kommunikationsgeschehen</a:t>
            </a:r>
          </a:p>
          <a:p>
            <a:r>
              <a:rPr lang="de-DE" sz="2800" dirty="0" smtClean="0"/>
              <a:t>Geht von Gott aus</a:t>
            </a:r>
          </a:p>
          <a:p>
            <a:r>
              <a:rPr lang="de-DE" sz="2800" dirty="0" smtClean="0"/>
              <a:t>Berufung ist vielfältig und individuell verschieden</a:t>
            </a:r>
          </a:p>
          <a:p>
            <a:r>
              <a:rPr lang="de-DE" sz="2800" dirty="0" smtClean="0"/>
              <a:t>Beschränkt sich nicht auf Einzelgruppen bzw. –</a:t>
            </a:r>
            <a:r>
              <a:rPr lang="de-DE" sz="2800" dirty="0" err="1" smtClean="0"/>
              <a:t>personen</a:t>
            </a:r>
            <a:endParaRPr lang="de-DE" sz="2800" dirty="0" smtClean="0"/>
          </a:p>
          <a:p>
            <a:r>
              <a:rPr lang="de-DE" sz="2800" dirty="0" smtClean="0"/>
              <a:t>Überwindet gesellschaftliche Grenzen</a:t>
            </a:r>
          </a:p>
          <a:p>
            <a:r>
              <a:rPr lang="de-DE" sz="2800" dirty="0" smtClean="0"/>
              <a:t>Wird zum Identitätsmerkmal der Gemeinden</a:t>
            </a:r>
          </a:p>
        </p:txBody>
      </p:sp>
      <p:pic>
        <p:nvPicPr>
          <p:cNvPr id="4" name="Grafi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5925" y="99228"/>
            <a:ext cx="1855297" cy="880533"/>
          </a:xfrm>
          <a:prstGeom prst="rect">
            <a:avLst/>
          </a:prstGeom>
        </p:spPr>
      </p:pic>
      <p:pic>
        <p:nvPicPr>
          <p:cNvPr id="5" name="Grafi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315273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egment">
  <a:themeElements>
    <a:clrScheme name="Slice">
      <a:dk1>
        <a:sysClr val="windowText" lastClr="000000"/>
      </a:dk1>
      <a:lt1>
        <a:sysClr val="window" lastClr="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docProps/app.xml><?xml version="1.0" encoding="utf-8"?>
<Properties xmlns="http://schemas.openxmlformats.org/officeDocument/2006/extended-properties" xmlns:vt="http://schemas.openxmlformats.org/officeDocument/2006/docPropsVTypes">
  <Template>Slice</Template>
  <TotalTime>0</TotalTime>
  <Words>2327</Words>
  <Application>Microsoft Office PowerPoint</Application>
  <PresentationFormat>Breitbild</PresentationFormat>
  <Paragraphs>125</Paragraphs>
  <Slides>40</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40</vt:i4>
      </vt:variant>
    </vt:vector>
  </HeadingPairs>
  <TitlesOfParts>
    <vt:vector size="45" baseType="lpstr">
      <vt:lpstr>Bodoni MT</vt:lpstr>
      <vt:lpstr>Century Gothic</vt:lpstr>
      <vt:lpstr>Gisha</vt:lpstr>
      <vt:lpstr>Wingdings 3</vt:lpstr>
      <vt:lpstr>Segment</vt:lpstr>
      <vt:lpstr>Berufung – Lebensentscheidungen in der bibel</vt:lpstr>
      <vt:lpstr>Berufung?</vt:lpstr>
      <vt:lpstr>„Dieser Mensch hat seine Berufung zum Beruf gemacht!“ (Spruchweisheit) </vt:lpstr>
      <vt:lpstr>“Das erste Wort der Berufung ist Dankbarkeit.“ (Papst Franziskus) </vt:lpstr>
      <vt:lpstr>“Berufung hat gar nichts mit meinem Beruf zu tun!“ (Spruchweisheit) </vt:lpstr>
      <vt:lpstr>„Wer sein Hobby zur Berufung macht, hat für seine berufliche Karriere oft keine Zeit mehr.“  (Christa Schyboll) </vt:lpstr>
      <vt:lpstr>Ich bin berufen, zu sein und zu tun, wozu kein anderer Mensch auf dieser Erde berufen ist.  (John H. Newman) </vt:lpstr>
      <vt:lpstr>Wo die Bedürfnisse der Welt mit deinen Talenten zusammentreffen, dort liegt deine Berufung. (Aristoteles) </vt:lpstr>
      <vt:lpstr>Wenn ihr recht handelt und trotzdem Leiden erduldet, das ist eine Gnade in den Augen Gottes. Dazu seid ihr berufen worden.  (1 Petr 2,21) </vt:lpstr>
      <vt:lpstr>„Die Priester des Neuen Testamentes werden aufgrund ihrer Berufung und Weihe innerhalb der Gemeinde des Gottesvolkes in bestimmter Hinsicht abgesondert.“ (Vat. II Presbyterium Ordinis) </vt:lpstr>
      <vt:lpstr>„Denn was ist die Ehe? Eine richtige Berufung, genauso wie es das Priesteramt und das Ordensleben sind.“ (Papst Franziskus) </vt:lpstr>
      <vt:lpstr>„Berufung ist die Einladung, sich in Gott zu verlieben und diese Liebe unter Beweis zu stellen.“ (Mutter Theresa v. Kalkutta) </vt:lpstr>
      <vt:lpstr>„Ihr aber, liebe Schwestern und Brüder, seid zur Freiheit berufen!“  (Gal 5,13) </vt:lpstr>
      <vt:lpstr>„Jede Art Berufung ist bedeutsam und nötig.“  (Martin Luther) </vt:lpstr>
      <vt:lpstr>Berufung im alten Testament</vt:lpstr>
      <vt:lpstr>Ablauf von „Berufung“</vt:lpstr>
      <vt:lpstr>Voraussetzungen (AT)</vt:lpstr>
      <vt:lpstr>Autoritätsgefälle</vt:lpstr>
      <vt:lpstr>Kommunikationsgeschehen</vt:lpstr>
      <vt:lpstr>Kommunikationsgeschehen</vt:lpstr>
      <vt:lpstr>Gemeinschaft</vt:lpstr>
      <vt:lpstr>ZWECK und DAUER</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Neues testament</vt:lpstr>
      <vt:lpstr>Berufung Jesu: Taufe?</vt:lpstr>
      <vt:lpstr>Berufung Jesu: Vision?</vt:lpstr>
      <vt:lpstr>Berufung der Jünger (MK 1,16-20)</vt:lpstr>
      <vt:lpstr>Im Gegensatz: einsetzung der 12</vt:lpstr>
      <vt:lpstr>Berufung und auftrag (Mt 28,16-20)</vt:lpstr>
      <vt:lpstr>Paulus (Gal 2,15-18)</vt:lpstr>
      <vt:lpstr>Berufung in der frühen kirche</vt:lpstr>
      <vt:lpstr>1kor 7,17-24: kontinuität und Gleichheit</vt:lpstr>
      <vt:lpstr>Berufung der gemeinde…</vt:lpstr>
      <vt:lpstr>zusammenfassung</vt:lpstr>
    </vt:vector>
  </TitlesOfParts>
  <Company>Dioezese Linz</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Berufung – Lebensentscheidungen in der bibel</dc:title>
  <dc:creator>Reinhard Stiksel</dc:creator>
  <cp:lastModifiedBy>Reinhard Stiksel</cp:lastModifiedBy>
  <cp:revision>20</cp:revision>
  <dcterms:created xsi:type="dcterms:W3CDTF">2021-06-22T04:46:34Z</dcterms:created>
  <dcterms:modified xsi:type="dcterms:W3CDTF">2021-06-29T07:48:41Z</dcterms:modified>
</cp:coreProperties>
</file>