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301" r:id="rId3"/>
    <p:sldId id="302" r:id="rId4"/>
    <p:sldId id="319" r:id="rId5"/>
    <p:sldId id="303" r:id="rId6"/>
    <p:sldId id="305" r:id="rId7"/>
    <p:sldId id="306" r:id="rId8"/>
    <p:sldId id="307" r:id="rId9"/>
    <p:sldId id="304" r:id="rId10"/>
    <p:sldId id="308" r:id="rId11"/>
    <p:sldId id="311" r:id="rId12"/>
    <p:sldId id="309" r:id="rId13"/>
    <p:sldId id="310" r:id="rId14"/>
    <p:sldId id="313" r:id="rId15"/>
    <p:sldId id="314" r:id="rId16"/>
    <p:sldId id="320" r:id="rId17"/>
    <p:sldId id="312" r:id="rId18"/>
    <p:sldId id="315" r:id="rId19"/>
    <p:sldId id="316" r:id="rId20"/>
    <p:sldId id="317" r:id="rId21"/>
    <p:sldId id="291" r:id="rId22"/>
    <p:sldId id="318" r:id="rId23"/>
    <p:sldId id="257" r:id="rId24"/>
    <p:sldId id="258" r:id="rId25"/>
    <p:sldId id="259" r:id="rId26"/>
    <p:sldId id="260" r:id="rId27"/>
    <p:sldId id="261" r:id="rId28"/>
    <p:sldId id="263" r:id="rId29"/>
    <p:sldId id="262" r:id="rId30"/>
    <p:sldId id="264" r:id="rId31"/>
    <p:sldId id="265" r:id="rId32"/>
    <p:sldId id="266" r:id="rId33"/>
    <p:sldId id="267" r:id="rId34"/>
    <p:sldId id="298" r:id="rId35"/>
    <p:sldId id="299" r:id="rId36"/>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a:srgbClr val="FF0000"/>
    <a:srgbClr val="FF6600"/>
    <a:srgbClr val="009ED6"/>
    <a:srgbClr val="CC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47" d="100"/>
          <a:sy n="47" d="100"/>
        </p:scale>
        <p:origin x="29" y="7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BFEA28A-E8BC-4127-859B-EE8D609991B2}" type="datetimeFigureOut">
              <a:rPr lang="de-DE" smtClean="0"/>
              <a:t>21.04.2021</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E0FD7E4-8D2C-4F76-96E6-3CCCA7C470E7}" type="slidenum">
              <a:rPr lang="de-DE" smtClean="0"/>
              <a:t>‹Nr.›</a:t>
            </a:fld>
            <a:endParaRPr lang="de-DE"/>
          </a:p>
        </p:txBody>
      </p:sp>
    </p:spTree>
    <p:extLst>
      <p:ext uri="{BB962C8B-B14F-4D97-AF65-F5344CB8AC3E}">
        <p14:creationId xmlns:p14="http://schemas.microsoft.com/office/powerpoint/2010/main" val="14704873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4000" y="1122363"/>
            <a:ext cx="9144000" cy="2387600"/>
          </a:xfrm>
        </p:spPr>
        <p:txBody>
          <a:bodyPr anchor="b"/>
          <a:lstStyle>
            <a:lvl1pPr algn="ctr">
              <a:defRPr sz="6000"/>
            </a:lvl1pPr>
          </a:lstStyle>
          <a:p>
            <a:r>
              <a:rPr lang="de-DE" smtClean="0"/>
              <a:t>Titelmasterformat durch Klicken bearbeiten</a:t>
            </a:r>
            <a:endParaRPr lang="de-DE"/>
          </a:p>
        </p:txBody>
      </p:sp>
      <p:sp>
        <p:nvSpPr>
          <p:cNvPr id="3" name="Untertitel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smtClean="0"/>
              <a:t>Formatvorlage des Untertitelmasters durch Klicken bearbeiten</a:t>
            </a:r>
            <a:endParaRPr lang="de-DE"/>
          </a:p>
        </p:txBody>
      </p:sp>
      <p:sp>
        <p:nvSpPr>
          <p:cNvPr id="4" name="Datumsplatzhalter 3"/>
          <p:cNvSpPr>
            <a:spLocks noGrp="1"/>
          </p:cNvSpPr>
          <p:nvPr>
            <p:ph type="dt" sz="half" idx="10"/>
          </p:nvPr>
        </p:nvSpPr>
        <p:spPr/>
        <p:txBody>
          <a:bodyPr/>
          <a:lstStyle/>
          <a:p>
            <a:r>
              <a:rPr lang="de-DE" smtClean="0"/>
              <a:t>April bis Juni 2021</a:t>
            </a:r>
            <a:endParaRPr lang="de-DE"/>
          </a:p>
        </p:txBody>
      </p:sp>
      <p:sp>
        <p:nvSpPr>
          <p:cNvPr id="5" name="Fußzeilenplatzhalter 4"/>
          <p:cNvSpPr>
            <a:spLocks noGrp="1"/>
          </p:cNvSpPr>
          <p:nvPr>
            <p:ph type="ftr" sz="quarter" idx="11"/>
          </p:nvPr>
        </p:nvSpPr>
        <p:spPr/>
        <p:txBody>
          <a:bodyPr/>
          <a:lstStyle/>
          <a:p>
            <a:r>
              <a:rPr lang="de-DE" smtClean="0"/>
              <a:t>Pfarrgemeinderatswahl2022 - Gut geplant ist halb gewählt</a:t>
            </a:r>
            <a:endParaRPr lang="de-DE"/>
          </a:p>
        </p:txBody>
      </p:sp>
      <p:sp>
        <p:nvSpPr>
          <p:cNvPr id="6" name="Foliennummernplatzhalter 5"/>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3025945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r>
              <a:rPr lang="de-DE" smtClean="0"/>
              <a:t>April bis Juni 2021</a:t>
            </a:r>
            <a:endParaRPr lang="de-DE"/>
          </a:p>
        </p:txBody>
      </p:sp>
      <p:sp>
        <p:nvSpPr>
          <p:cNvPr id="5" name="Fußzeilenplatzhalter 4"/>
          <p:cNvSpPr>
            <a:spLocks noGrp="1"/>
          </p:cNvSpPr>
          <p:nvPr>
            <p:ph type="ftr" sz="quarter" idx="11"/>
          </p:nvPr>
        </p:nvSpPr>
        <p:spPr/>
        <p:txBody>
          <a:bodyPr/>
          <a:lstStyle/>
          <a:p>
            <a:r>
              <a:rPr lang="de-DE" smtClean="0"/>
              <a:t>Pfarrgemeinderatswahl2022 - Gut geplant ist halb gewählt</a:t>
            </a:r>
            <a:endParaRPr lang="de-DE"/>
          </a:p>
        </p:txBody>
      </p:sp>
      <p:sp>
        <p:nvSpPr>
          <p:cNvPr id="6" name="Foliennummernplatzhalter 5"/>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39813689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1850" y="1709738"/>
            <a:ext cx="10515600" cy="2852737"/>
          </a:xfrm>
        </p:spPr>
        <p:txBody>
          <a:bodyPr anchor="b"/>
          <a:lstStyle>
            <a:lvl1pPr>
              <a:defRPr sz="6000"/>
            </a:lvl1pPr>
          </a:lstStyle>
          <a:p>
            <a:r>
              <a:rPr lang="de-DE" smtClean="0"/>
              <a:t>Titelmasterformat durch Klicken bearbeiten</a:t>
            </a:r>
            <a:endParaRPr lang="de-DE"/>
          </a:p>
        </p:txBody>
      </p:sp>
      <p:sp>
        <p:nvSpPr>
          <p:cNvPr id="3" name="Textplatzhalt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smtClean="0"/>
              <a:t>Formatvorlagen des Textmasters bearbeiten</a:t>
            </a:r>
          </a:p>
        </p:txBody>
      </p:sp>
      <p:sp>
        <p:nvSpPr>
          <p:cNvPr id="4" name="Datumsplatzhalter 3"/>
          <p:cNvSpPr>
            <a:spLocks noGrp="1"/>
          </p:cNvSpPr>
          <p:nvPr>
            <p:ph type="dt" sz="half" idx="10"/>
          </p:nvPr>
        </p:nvSpPr>
        <p:spPr/>
        <p:txBody>
          <a:bodyPr/>
          <a:lstStyle/>
          <a:p>
            <a:r>
              <a:rPr lang="de-DE" smtClean="0"/>
              <a:t>April bis Juni 2021</a:t>
            </a:r>
            <a:endParaRPr lang="de-DE"/>
          </a:p>
        </p:txBody>
      </p:sp>
      <p:sp>
        <p:nvSpPr>
          <p:cNvPr id="5" name="Fußzeilenplatzhalter 4"/>
          <p:cNvSpPr>
            <a:spLocks noGrp="1"/>
          </p:cNvSpPr>
          <p:nvPr>
            <p:ph type="ftr" sz="quarter" idx="11"/>
          </p:nvPr>
        </p:nvSpPr>
        <p:spPr/>
        <p:txBody>
          <a:bodyPr/>
          <a:lstStyle/>
          <a:p>
            <a:r>
              <a:rPr lang="de-DE" smtClean="0"/>
              <a:t>Pfarrgemeinderatswahl2022 - Gut geplant ist halb gewählt</a:t>
            </a:r>
            <a:endParaRPr lang="de-DE"/>
          </a:p>
        </p:txBody>
      </p:sp>
      <p:sp>
        <p:nvSpPr>
          <p:cNvPr id="6" name="Foliennummernplatzhalter 5"/>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19783565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838200" y="1825625"/>
            <a:ext cx="5181600" cy="435133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6172200" y="1825625"/>
            <a:ext cx="5181600" cy="435133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Datumsplatzhalter 4"/>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1510824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839788" y="365125"/>
            <a:ext cx="10515600" cy="1325563"/>
          </a:xfrm>
        </p:spPr>
        <p:txBody>
          <a:bodyPr/>
          <a:lstStyle/>
          <a:p>
            <a:r>
              <a:rPr lang="de-DE" smtClean="0"/>
              <a:t>Titelmasterformat durch Klicken bearbeiten</a:t>
            </a:r>
            <a:endParaRPr lang="de-DE"/>
          </a:p>
        </p:txBody>
      </p:sp>
      <p:sp>
        <p:nvSpPr>
          <p:cNvPr id="3" name="Textplatzhalt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4" name="Inhaltsplatzhalter 3"/>
          <p:cNvSpPr>
            <a:spLocks noGrp="1"/>
          </p:cNvSpPr>
          <p:nvPr>
            <p:ph sz="half" idx="2"/>
          </p:nvPr>
        </p:nvSpPr>
        <p:spPr>
          <a:xfrm>
            <a:off x="839788" y="2505075"/>
            <a:ext cx="5157787" cy="368458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Formatvorlagen des Textmasters bearbeiten</a:t>
            </a:r>
          </a:p>
        </p:txBody>
      </p:sp>
      <p:sp>
        <p:nvSpPr>
          <p:cNvPr id="6" name="Inhaltsplatzhalter 5"/>
          <p:cNvSpPr>
            <a:spLocks noGrp="1"/>
          </p:cNvSpPr>
          <p:nvPr>
            <p:ph sz="quarter" idx="4"/>
          </p:nvPr>
        </p:nvSpPr>
        <p:spPr>
          <a:xfrm>
            <a:off x="6172200" y="2505075"/>
            <a:ext cx="5183188" cy="3684588"/>
          </a:xfrm>
        </p:spPr>
        <p:txBody>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Datumsplatzhalter 6"/>
          <p:cNvSpPr>
            <a:spLocks noGrp="1"/>
          </p:cNvSpPr>
          <p:nvPr>
            <p:ph type="dt" sz="half" idx="10"/>
          </p:nvPr>
        </p:nvSpPr>
        <p:spPr/>
        <p:txBody>
          <a:bodyPr/>
          <a:lstStyle/>
          <a:p>
            <a:r>
              <a:rPr lang="de-DE" smtClean="0"/>
              <a:t>April bis Juni 2021</a:t>
            </a:r>
            <a:endParaRPr lang="de-DE"/>
          </a:p>
        </p:txBody>
      </p:sp>
      <p:sp>
        <p:nvSpPr>
          <p:cNvPr id="8" name="Fußzeilenplatzhalter 7"/>
          <p:cNvSpPr>
            <a:spLocks noGrp="1"/>
          </p:cNvSpPr>
          <p:nvPr>
            <p:ph type="ftr" sz="quarter" idx="11"/>
          </p:nvPr>
        </p:nvSpPr>
        <p:spPr/>
        <p:txBody>
          <a:bodyPr/>
          <a:lstStyle/>
          <a:p>
            <a:r>
              <a:rPr lang="de-DE" smtClean="0"/>
              <a:t>Pfarrgemeinderatswahl2022 - Gut geplant ist halb gewählt</a:t>
            </a:r>
            <a:endParaRPr lang="de-DE"/>
          </a:p>
        </p:txBody>
      </p:sp>
      <p:sp>
        <p:nvSpPr>
          <p:cNvPr id="9" name="Foliennummernplatzhalter 8"/>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2543650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2"/>
          <p:cNvSpPr>
            <a:spLocks noGrp="1"/>
          </p:cNvSpPr>
          <p:nvPr>
            <p:ph type="dt" sz="half" idx="10"/>
          </p:nvPr>
        </p:nvSpPr>
        <p:spPr/>
        <p:txBody>
          <a:bodyPr/>
          <a:lstStyle/>
          <a:p>
            <a:r>
              <a:rPr lang="de-DE" smtClean="0"/>
              <a:t>April bis Juni 2021</a:t>
            </a:r>
            <a:endParaRPr lang="de-DE"/>
          </a:p>
        </p:txBody>
      </p:sp>
      <p:sp>
        <p:nvSpPr>
          <p:cNvPr id="4" name="Fußzeilenplatzhalter 3"/>
          <p:cNvSpPr>
            <a:spLocks noGrp="1"/>
          </p:cNvSpPr>
          <p:nvPr>
            <p:ph type="ftr" sz="quarter" idx="11"/>
          </p:nvPr>
        </p:nvSpPr>
        <p:spPr/>
        <p:txBody>
          <a:bodyPr/>
          <a:lstStyle/>
          <a:p>
            <a:r>
              <a:rPr lang="de-DE" smtClean="0"/>
              <a:t>Pfarrgemeinderatswahl2022 - Gut geplant ist halb gewählt</a:t>
            </a:r>
            <a:endParaRPr lang="de-DE"/>
          </a:p>
        </p:txBody>
      </p:sp>
      <p:sp>
        <p:nvSpPr>
          <p:cNvPr id="5" name="Foliennummernplatzhalter 4"/>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30970912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r>
              <a:rPr lang="de-DE" smtClean="0"/>
              <a:t>April bis Juni 2021</a:t>
            </a:r>
            <a:endParaRPr lang="de-DE"/>
          </a:p>
        </p:txBody>
      </p:sp>
      <p:sp>
        <p:nvSpPr>
          <p:cNvPr id="3" name="Fußzeilenplatzhalter 2"/>
          <p:cNvSpPr>
            <a:spLocks noGrp="1"/>
          </p:cNvSpPr>
          <p:nvPr>
            <p:ph type="ftr" sz="quarter" idx="11"/>
          </p:nvPr>
        </p:nvSpPr>
        <p:spPr/>
        <p:txBody>
          <a:bodyPr/>
          <a:lstStyle/>
          <a:p>
            <a:r>
              <a:rPr lang="de-DE" smtClean="0"/>
              <a:t>Pfarrgemeinderatswahl2022 - Gut geplant ist halb gewählt</a:t>
            </a:r>
            <a:endParaRPr lang="de-DE"/>
          </a:p>
        </p:txBody>
      </p:sp>
      <p:sp>
        <p:nvSpPr>
          <p:cNvPr id="4" name="Foliennummernplatzhalter 3"/>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2636861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smtClean="0"/>
              <a:t>Titelmasterformat durch Klicken bearbeiten</a:t>
            </a:r>
            <a:endParaRPr lang="de-DE"/>
          </a:p>
        </p:txBody>
      </p:sp>
      <p:sp>
        <p:nvSpPr>
          <p:cNvPr id="3" name="Inhaltsplatzhalt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Formatvorlagen des Textmasters bearbeiten</a:t>
            </a:r>
          </a:p>
        </p:txBody>
      </p:sp>
      <p:sp>
        <p:nvSpPr>
          <p:cNvPr id="5" name="Datumsplatzhalter 4"/>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3364451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839788" y="457200"/>
            <a:ext cx="3932237" cy="1600200"/>
          </a:xfrm>
        </p:spPr>
        <p:txBody>
          <a:bodyPr anchor="b"/>
          <a:lstStyle>
            <a:lvl1pPr>
              <a:defRPr sz="3200"/>
            </a:lvl1pPr>
          </a:lstStyle>
          <a:p>
            <a:r>
              <a:rPr lang="de-DE" smtClean="0"/>
              <a:t>Titelmasterformat durch Klicken bearbeiten</a:t>
            </a:r>
            <a:endParaRPr lang="de-DE"/>
          </a:p>
        </p:txBody>
      </p:sp>
      <p:sp>
        <p:nvSpPr>
          <p:cNvPr id="3" name="Bildplatzhalt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a:p>
        </p:txBody>
      </p:sp>
      <p:sp>
        <p:nvSpPr>
          <p:cNvPr id="4" name="Textplatzhalt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smtClean="0"/>
              <a:t>Formatvorlagen des Textmasters bearbeiten</a:t>
            </a:r>
          </a:p>
        </p:txBody>
      </p:sp>
      <p:sp>
        <p:nvSpPr>
          <p:cNvPr id="5" name="Datumsplatzhalter 4"/>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4141218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r>
              <a:rPr lang="de-DE" smtClean="0"/>
              <a:t>April bis Juni 2021</a:t>
            </a:r>
            <a:endParaRPr lang="de-DE"/>
          </a:p>
        </p:txBody>
      </p:sp>
      <p:sp>
        <p:nvSpPr>
          <p:cNvPr id="5" name="Fußzeilenplatzhalter 4"/>
          <p:cNvSpPr>
            <a:spLocks noGrp="1"/>
          </p:cNvSpPr>
          <p:nvPr>
            <p:ph type="ftr" sz="quarter" idx="11"/>
          </p:nvPr>
        </p:nvSpPr>
        <p:spPr/>
        <p:txBody>
          <a:bodyPr/>
          <a:lstStyle/>
          <a:p>
            <a:r>
              <a:rPr lang="de-DE" smtClean="0"/>
              <a:t>Pfarrgemeinderatswahl2022 - Gut geplant ist halb gewählt</a:t>
            </a:r>
            <a:endParaRPr lang="de-DE"/>
          </a:p>
        </p:txBody>
      </p:sp>
      <p:sp>
        <p:nvSpPr>
          <p:cNvPr id="6" name="Foliennummernplatzhalter 5"/>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4168964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8724900" y="365125"/>
            <a:ext cx="2628900" cy="5811838"/>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838200" y="365125"/>
            <a:ext cx="7734300" cy="5811838"/>
          </a:xfrm>
        </p:spPr>
        <p:txBody>
          <a:bodyPr vert="eaVert"/>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10"/>
          </p:nvPr>
        </p:nvSpPr>
        <p:spPr/>
        <p:txBody>
          <a:bodyPr/>
          <a:lstStyle/>
          <a:p>
            <a:r>
              <a:rPr lang="de-DE" smtClean="0"/>
              <a:t>April bis Juni 2021</a:t>
            </a:r>
            <a:endParaRPr lang="de-DE"/>
          </a:p>
        </p:txBody>
      </p:sp>
      <p:sp>
        <p:nvSpPr>
          <p:cNvPr id="5" name="Fußzeilenplatzhalter 4"/>
          <p:cNvSpPr>
            <a:spLocks noGrp="1"/>
          </p:cNvSpPr>
          <p:nvPr>
            <p:ph type="ftr" sz="quarter" idx="11"/>
          </p:nvPr>
        </p:nvSpPr>
        <p:spPr/>
        <p:txBody>
          <a:bodyPr/>
          <a:lstStyle/>
          <a:p>
            <a:r>
              <a:rPr lang="de-DE" smtClean="0"/>
              <a:t>Pfarrgemeinderatswahl2022 - Gut geplant ist halb gewählt</a:t>
            </a:r>
            <a:endParaRPr lang="de-DE"/>
          </a:p>
        </p:txBody>
      </p:sp>
      <p:sp>
        <p:nvSpPr>
          <p:cNvPr id="6" name="Foliennummernplatzhalter 5"/>
          <p:cNvSpPr>
            <a:spLocks noGrp="1"/>
          </p:cNvSpPr>
          <p:nvPr>
            <p:ph type="sldNum" sz="quarter" idx="12"/>
          </p:nvPr>
        </p:nvSpPr>
        <p:spPr/>
        <p:txBody>
          <a:bodyPr/>
          <a:lstStyle/>
          <a:p>
            <a:fld id="{E0DF863B-751E-4A1C-A74B-146D9AF8F81E}" type="slidenum">
              <a:rPr lang="de-DE" smtClean="0"/>
              <a:t>‹Nr.›</a:t>
            </a:fld>
            <a:endParaRPr lang="de-DE"/>
          </a:p>
        </p:txBody>
      </p:sp>
    </p:spTree>
    <p:extLst>
      <p:ext uri="{BB962C8B-B14F-4D97-AF65-F5344CB8AC3E}">
        <p14:creationId xmlns:p14="http://schemas.microsoft.com/office/powerpoint/2010/main" val="22216202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smtClean="0"/>
              <a:t>Titelmasterformat durch Klicken bearbeiten</a:t>
            </a:r>
            <a:endParaRPr lang="de-DE"/>
          </a:p>
        </p:txBody>
      </p:sp>
      <p:sp>
        <p:nvSpPr>
          <p:cNvPr id="3" name="Textplatzhalt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smtClean="0"/>
              <a:t>Formatvorlagen des Textmasters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Datumsplatzhalt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de-DE" smtClean="0"/>
              <a:t>April bis Juni 2021</a:t>
            </a:r>
            <a:endParaRPr lang="de-DE"/>
          </a:p>
        </p:txBody>
      </p:sp>
      <p:sp>
        <p:nvSpPr>
          <p:cNvPr id="5" name="Fußzeilenplatzhalt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de-DE" smtClean="0"/>
              <a:t>Pfarrgemeinderatswahl2022 - Gut geplant ist halb gewählt</a:t>
            </a:r>
            <a:endParaRPr lang="de-DE"/>
          </a:p>
        </p:txBody>
      </p:sp>
      <p:sp>
        <p:nvSpPr>
          <p:cNvPr id="6" name="Foliennummernplatzhalt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DF863B-751E-4A1C-A74B-146D9AF8F81E}" type="slidenum">
              <a:rPr lang="de-DE" smtClean="0"/>
              <a:t>‹Nr.›</a:t>
            </a:fld>
            <a:endParaRPr lang="de-DE"/>
          </a:p>
        </p:txBody>
      </p:sp>
    </p:spTree>
    <p:extLst>
      <p:ext uri="{BB962C8B-B14F-4D97-AF65-F5344CB8AC3E}">
        <p14:creationId xmlns:p14="http://schemas.microsoft.com/office/powerpoint/2010/main" val="7472160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lvl="0"/>
            <a:r>
              <a:rPr lang="de-AT" sz="5400" b="1" dirty="0" smtClean="0">
                <a:solidFill>
                  <a:srgbClr val="FF0000"/>
                </a:solidFill>
              </a:rPr>
              <a:t>Gut geplant ist halb gewählt</a:t>
            </a:r>
          </a:p>
          <a:p>
            <a:pPr lvl="0" algn="l"/>
            <a:endParaRPr lang="de-AT" sz="3600" dirty="0" smtClean="0"/>
          </a:p>
          <a:p>
            <a:pPr lvl="0" algn="l"/>
            <a:r>
              <a:rPr lang="de-AT" sz="3600" dirty="0" smtClean="0"/>
              <a:t>PGR-Wahl-Informationsveranstaltung</a:t>
            </a:r>
          </a:p>
          <a:p>
            <a:pPr lvl="0" algn="l"/>
            <a:r>
              <a:rPr lang="de-AT" sz="3600" dirty="0" smtClean="0"/>
              <a:t>in Ihrem Dekanatsrat</a:t>
            </a:r>
          </a:p>
          <a:p>
            <a:pPr lvl="0" algn="l"/>
            <a:endParaRPr lang="de-AT" sz="3600" dirty="0"/>
          </a:p>
          <a:p>
            <a:pPr lvl="0"/>
            <a:r>
              <a:rPr lang="de-AT" sz="4400" dirty="0" smtClean="0">
                <a:solidFill>
                  <a:srgbClr val="FF0000"/>
                </a:solidFill>
                <a:latin typeface="Segoe Script" panose="030B0504020000000003" pitchFamily="66" charset="0"/>
              </a:rPr>
              <a:t>Herzlich willkommen!</a:t>
            </a:r>
            <a:endParaRPr lang="de-DE" sz="4400" dirty="0">
              <a:solidFill>
                <a:srgbClr val="FF0000"/>
              </a:solidFill>
              <a:latin typeface="Segoe Script" panose="030B0504020000000003" pitchFamily="66" charset="0"/>
            </a:endParaRP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1</a:t>
            </a:fld>
            <a:endParaRPr lang="de-DE"/>
          </a:p>
        </p:txBody>
      </p:sp>
    </p:spTree>
    <p:extLst>
      <p:ext uri="{BB962C8B-B14F-4D97-AF65-F5344CB8AC3E}">
        <p14:creationId xmlns:p14="http://schemas.microsoft.com/office/powerpoint/2010/main" val="3667129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r>
              <a:rPr lang="de-AT" sz="3200" b="1" dirty="0"/>
              <a:t>Pfarrgemeinderatswahl </a:t>
            </a:r>
            <a:r>
              <a:rPr lang="de-AT" sz="3200" b="1" dirty="0" smtClean="0"/>
              <a:t>2022</a:t>
            </a:r>
          </a:p>
          <a:p>
            <a:endParaRPr lang="de-AT" sz="3200" b="1" dirty="0"/>
          </a:p>
          <a:p>
            <a:r>
              <a:rPr lang="de-AT" sz="3200" b="1" dirty="0" smtClean="0"/>
              <a:t>Österreichweiter </a:t>
            </a:r>
            <a:r>
              <a:rPr lang="de-AT" sz="3200" b="1" dirty="0"/>
              <a:t>Wahltermin </a:t>
            </a:r>
            <a:endParaRPr lang="de-AT" sz="3200" b="1" dirty="0" smtClean="0"/>
          </a:p>
          <a:p>
            <a:r>
              <a:rPr lang="de-AT" sz="3200" b="1" dirty="0" smtClean="0"/>
              <a:t>der </a:t>
            </a:r>
            <a:r>
              <a:rPr lang="de-AT" sz="3200" b="1" dirty="0"/>
              <a:t>Österreichischen Bischofskonferenz</a:t>
            </a:r>
            <a:r>
              <a:rPr lang="de-AT" sz="3200" b="1" dirty="0" smtClean="0"/>
              <a:t>:</a:t>
            </a:r>
            <a:endParaRPr lang="de-AT" dirty="0" smtClean="0"/>
          </a:p>
          <a:p>
            <a:pPr algn="l"/>
            <a:endParaRPr lang="de-AT" dirty="0" smtClean="0"/>
          </a:p>
          <a:p>
            <a:r>
              <a:rPr lang="de-AT" sz="7200" b="1" dirty="0" smtClean="0">
                <a:solidFill>
                  <a:srgbClr val="C00000"/>
                </a:solidFill>
              </a:rPr>
              <a:t>20</a:t>
            </a:r>
            <a:r>
              <a:rPr lang="de-AT" sz="7200" b="1" dirty="0">
                <a:solidFill>
                  <a:srgbClr val="C00000"/>
                </a:solidFill>
              </a:rPr>
              <a:t>. März 2022</a:t>
            </a:r>
            <a:endParaRPr lang="de-DE" sz="7200" b="1" dirty="0">
              <a:solidFill>
                <a:srgbClr val="C00000"/>
              </a:solidFill>
            </a:endParaRP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April bis Juni 2021</a:t>
            </a:r>
            <a:endParaRPr kumimoji="0" lang="de-DE"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ußzeilenplatzhalt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t>Pfarrgemeinderatswahl2022 - Gut geplant ist halb gewählt</a:t>
            </a:r>
            <a:endParaRPr kumimoji="0" lang="de-DE"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Foliennummernplatzhalt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0DF863B-751E-4A1C-A74B-146D9AF8F81E}" type="slidenum">
              <a:rPr kumimoji="0" lang="de-DE"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de-DE"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91693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271451" y="1068644"/>
            <a:ext cx="10720680" cy="5287706"/>
          </a:xfrm>
        </p:spPr>
        <p:txBody>
          <a:bodyPr>
            <a:noAutofit/>
          </a:bodyPr>
          <a:lstStyle/>
          <a:p>
            <a:pPr>
              <a:lnSpc>
                <a:spcPct val="120000"/>
              </a:lnSpc>
            </a:pPr>
            <a:r>
              <a:rPr lang="de-AT" sz="2800" b="1" dirty="0" smtClean="0"/>
              <a:t>Zeitplan zur PGR Wahl 2022</a:t>
            </a:r>
          </a:p>
          <a:p>
            <a:pPr algn="l">
              <a:lnSpc>
                <a:spcPct val="120000"/>
              </a:lnSpc>
            </a:pPr>
            <a:r>
              <a:rPr lang="de-AT" sz="2800" b="1" dirty="0" smtClean="0"/>
              <a:t>März 2021: </a:t>
            </a:r>
            <a:r>
              <a:rPr lang="de-AT" sz="2800" dirty="0" smtClean="0">
                <a:solidFill>
                  <a:srgbClr val="FF0000"/>
                </a:solidFill>
              </a:rPr>
              <a:t>mittendrin. </a:t>
            </a:r>
            <a:r>
              <a:rPr lang="de-AT" sz="2800" dirty="0" smtClean="0"/>
              <a:t>Vier </a:t>
            </a:r>
            <a:r>
              <a:rPr lang="de-AT" sz="2800" dirty="0"/>
              <a:t>Grundpfeiler der Pfarrgemeinderatswahl</a:t>
            </a:r>
            <a:endParaRPr lang="de-DE" sz="2800" dirty="0"/>
          </a:p>
          <a:p>
            <a:pPr algn="l">
              <a:lnSpc>
                <a:spcPct val="120000"/>
              </a:lnSpc>
            </a:pPr>
            <a:r>
              <a:rPr lang="de-AT" sz="2800" b="1" dirty="0"/>
              <a:t>April bis Juni </a:t>
            </a:r>
            <a:r>
              <a:rPr lang="de-AT" sz="2800" b="1" dirty="0" smtClean="0"/>
              <a:t>2021: </a:t>
            </a:r>
            <a:r>
              <a:rPr lang="de-AT" sz="2800" dirty="0" smtClean="0">
                <a:solidFill>
                  <a:srgbClr val="FF0000"/>
                </a:solidFill>
              </a:rPr>
              <a:t>Gut geplant ist halb gewählt: </a:t>
            </a:r>
            <a:r>
              <a:rPr lang="de-AT" sz="2800" dirty="0" smtClean="0"/>
              <a:t>Wahlinformations-Veranstaltungen in den Dekanatsräten. Anschließend: Jahresplanung 2021/22 im Pfarrgemeinderat bzw. in der PGR-Leitung.</a:t>
            </a:r>
          </a:p>
          <a:p>
            <a:pPr algn="l">
              <a:lnSpc>
                <a:spcPct val="120000"/>
              </a:lnSpc>
            </a:pPr>
            <a:r>
              <a:rPr lang="de-AT" sz="2800" b="1" dirty="0" smtClean="0"/>
              <a:t>August 2021: </a:t>
            </a:r>
            <a:r>
              <a:rPr lang="de-AT" sz="2800" dirty="0">
                <a:solidFill>
                  <a:srgbClr val="FF0000"/>
                </a:solidFill>
              </a:rPr>
              <a:t>Versand Wahlmappe </a:t>
            </a:r>
            <a:r>
              <a:rPr lang="de-AT" sz="2800" dirty="0"/>
              <a:t>(Plakate, Werbemittel, Organisationshilfen etc</a:t>
            </a:r>
            <a:r>
              <a:rPr lang="de-AT" sz="2800" dirty="0" smtClean="0"/>
              <a:t>.)</a:t>
            </a:r>
            <a:endParaRPr lang="de-DE" sz="2800" dirty="0"/>
          </a:p>
          <a:p>
            <a:pPr algn="l">
              <a:lnSpc>
                <a:spcPct val="120000"/>
              </a:lnSpc>
            </a:pPr>
            <a:r>
              <a:rPr lang="de-AT" sz="2800" b="1" i="1" dirty="0"/>
              <a:t>September </a:t>
            </a:r>
            <a:r>
              <a:rPr lang="de-AT" sz="2800" b="1" i="1" dirty="0" smtClean="0"/>
              <a:t>– November 2021: </a:t>
            </a:r>
            <a:r>
              <a:rPr lang="de-AT" sz="2800" i="1" dirty="0" smtClean="0">
                <a:solidFill>
                  <a:srgbClr val="FF0000"/>
                </a:solidFill>
              </a:rPr>
              <a:t>Spezialsitzung bzw. Reflexions- </a:t>
            </a:r>
            <a:r>
              <a:rPr lang="de-AT" sz="2800" i="1" dirty="0">
                <a:solidFill>
                  <a:srgbClr val="FF0000"/>
                </a:solidFill>
              </a:rPr>
              <a:t>und </a:t>
            </a:r>
            <a:r>
              <a:rPr lang="de-AT" sz="2800" i="1" dirty="0" smtClean="0">
                <a:solidFill>
                  <a:srgbClr val="FF0000"/>
                </a:solidFill>
              </a:rPr>
              <a:t>Planungsklausuren </a:t>
            </a:r>
            <a:r>
              <a:rPr lang="de-AT" sz="2800" i="1" dirty="0" smtClean="0"/>
              <a:t>in den Pfarrgemeinderäten</a:t>
            </a:r>
            <a:endParaRPr lang="de-DE" sz="2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3</a:t>
            </a:fld>
            <a:endParaRPr lang="de-DE"/>
          </a:p>
        </p:txBody>
      </p:sp>
    </p:spTree>
    <p:extLst>
      <p:ext uri="{BB962C8B-B14F-4D97-AF65-F5344CB8AC3E}">
        <p14:creationId xmlns:p14="http://schemas.microsoft.com/office/powerpoint/2010/main" val="35906716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271451" y="1068644"/>
            <a:ext cx="10720680" cy="5287706"/>
          </a:xfrm>
        </p:spPr>
        <p:txBody>
          <a:bodyPr>
            <a:noAutofit/>
          </a:bodyPr>
          <a:lstStyle/>
          <a:p>
            <a:pPr>
              <a:lnSpc>
                <a:spcPct val="120000"/>
              </a:lnSpc>
            </a:pPr>
            <a:r>
              <a:rPr lang="de-AT" sz="2800" b="1" dirty="0" smtClean="0"/>
              <a:t>Zeitplan zur PGR Wahl 2022</a:t>
            </a:r>
          </a:p>
          <a:p>
            <a:pPr algn="l">
              <a:lnSpc>
                <a:spcPct val="120000"/>
              </a:lnSpc>
            </a:pPr>
            <a:r>
              <a:rPr lang="de-AT" sz="2800" b="1" dirty="0" smtClean="0"/>
              <a:t>Bis </a:t>
            </a:r>
            <a:r>
              <a:rPr lang="de-AT" sz="2800" b="1" dirty="0"/>
              <a:t>1. Oktober 2021</a:t>
            </a:r>
            <a:r>
              <a:rPr lang="de-AT" sz="2800" dirty="0"/>
              <a:t>: </a:t>
            </a:r>
            <a:r>
              <a:rPr lang="de-AT" sz="2800" dirty="0" smtClean="0">
                <a:solidFill>
                  <a:srgbClr val="FF0000"/>
                </a:solidFill>
              </a:rPr>
              <a:t>Bekanntgabe </a:t>
            </a:r>
            <a:r>
              <a:rPr lang="de-AT" sz="2800" dirty="0">
                <a:solidFill>
                  <a:srgbClr val="FF0000"/>
                </a:solidFill>
              </a:rPr>
              <a:t>des Wahlmodells sowie </a:t>
            </a:r>
            <a:r>
              <a:rPr lang="de-AT" sz="2800" dirty="0" smtClean="0">
                <a:solidFill>
                  <a:srgbClr val="FF0000"/>
                </a:solidFill>
              </a:rPr>
              <a:t>der </a:t>
            </a:r>
            <a:r>
              <a:rPr lang="de-AT" sz="2800" dirty="0">
                <a:solidFill>
                  <a:srgbClr val="FF0000"/>
                </a:solidFill>
              </a:rPr>
              <a:t>Wahlvorstandsleitenden </a:t>
            </a:r>
            <a:r>
              <a:rPr lang="de-AT" sz="2800" dirty="0"/>
              <a:t>in der Abteilung </a:t>
            </a:r>
            <a:r>
              <a:rPr lang="de-AT" sz="2800" dirty="0" smtClean="0"/>
              <a:t>Pfarrgemeinde und Spiritualität </a:t>
            </a:r>
            <a:endParaRPr lang="de-DE" sz="2800" dirty="0"/>
          </a:p>
          <a:p>
            <a:pPr algn="l">
              <a:lnSpc>
                <a:spcPct val="120000"/>
              </a:lnSpc>
            </a:pPr>
            <a:r>
              <a:rPr lang="de-AT" sz="2800" b="1" dirty="0"/>
              <a:t>Oktober und November </a:t>
            </a:r>
            <a:r>
              <a:rPr lang="de-AT" sz="2800" b="1" dirty="0" smtClean="0"/>
              <a:t>2021: </a:t>
            </a:r>
            <a:r>
              <a:rPr lang="de-AT" sz="2800" dirty="0">
                <a:solidFill>
                  <a:srgbClr val="FF0000"/>
                </a:solidFill>
              </a:rPr>
              <a:t>Wahlorganisationstreffen</a:t>
            </a:r>
            <a:r>
              <a:rPr lang="de-AT" sz="2800" dirty="0"/>
              <a:t> (Wahlvorstände) mit </a:t>
            </a:r>
            <a:r>
              <a:rPr lang="de-AT" sz="2800" dirty="0">
                <a:solidFill>
                  <a:srgbClr val="FF0000"/>
                </a:solidFill>
              </a:rPr>
              <a:t>Öffentlichkeitsarbeit zur Pfarrgemeinderatswahl </a:t>
            </a:r>
            <a:r>
              <a:rPr lang="de-AT" sz="2800" dirty="0"/>
              <a:t>(Fachausschüsse Öffentlichkeitsarbeit)</a:t>
            </a:r>
            <a:endParaRPr lang="de-DE" sz="2800" dirty="0"/>
          </a:p>
          <a:p>
            <a:pPr algn="l">
              <a:lnSpc>
                <a:spcPct val="120000"/>
              </a:lnSpc>
            </a:pPr>
            <a:r>
              <a:rPr lang="de-AT" sz="2800" b="1" dirty="0"/>
              <a:t>9. Jänner </a:t>
            </a:r>
            <a:r>
              <a:rPr lang="de-AT" sz="2800" b="1" dirty="0" smtClean="0"/>
              <a:t>2022: </a:t>
            </a:r>
            <a:r>
              <a:rPr lang="de-AT" sz="2800" dirty="0"/>
              <a:t>Österreichweite </a:t>
            </a:r>
            <a:r>
              <a:rPr lang="de-AT" sz="2800" dirty="0">
                <a:solidFill>
                  <a:srgbClr val="FF0000"/>
                </a:solidFill>
              </a:rPr>
              <a:t>Ankündigung der PGR-Wahl</a:t>
            </a:r>
            <a:endParaRPr lang="de-DE" sz="2800" dirty="0">
              <a:solidFill>
                <a:srgbClr val="FF0000"/>
              </a:solidFill>
            </a:endParaRPr>
          </a:p>
          <a:p>
            <a:pPr algn="l">
              <a:lnSpc>
                <a:spcPct val="120000"/>
              </a:lnSpc>
            </a:pPr>
            <a:r>
              <a:rPr lang="de-AT" sz="2800" b="1" dirty="0"/>
              <a:t>20. März </a:t>
            </a:r>
            <a:r>
              <a:rPr lang="de-AT" sz="2800" b="1" dirty="0" smtClean="0"/>
              <a:t>2022: </a:t>
            </a:r>
            <a:r>
              <a:rPr lang="de-AT" sz="2800" dirty="0">
                <a:solidFill>
                  <a:srgbClr val="FF0000"/>
                </a:solidFill>
              </a:rPr>
              <a:t>Wahltag</a:t>
            </a:r>
            <a:r>
              <a:rPr lang="de-AT" sz="2800" dirty="0" smtClean="0"/>
              <a:t>* 		</a:t>
            </a:r>
            <a:r>
              <a:rPr lang="de-AT" sz="2800" dirty="0"/>
              <a:t> </a:t>
            </a:r>
            <a:r>
              <a:rPr lang="de-AT" sz="2800" dirty="0" smtClean="0"/>
              <a:t>        </a:t>
            </a:r>
            <a:r>
              <a:rPr lang="de-AT" sz="1600" dirty="0" smtClean="0"/>
              <a:t>* Auch für </a:t>
            </a:r>
            <a:r>
              <a:rPr lang="de-AT" sz="1600" dirty="0"/>
              <a:t>das Modell „Urwahl“ Abschluss der </a:t>
            </a:r>
            <a:r>
              <a:rPr lang="de-AT" sz="1600" dirty="0" smtClean="0"/>
              <a:t>Wahl</a:t>
            </a:r>
            <a:endParaRPr lang="de-DE" sz="16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4</a:t>
            </a:fld>
            <a:endParaRPr lang="de-DE"/>
          </a:p>
        </p:txBody>
      </p:sp>
    </p:spTree>
    <p:extLst>
      <p:ext uri="{BB962C8B-B14F-4D97-AF65-F5344CB8AC3E}">
        <p14:creationId xmlns:p14="http://schemas.microsoft.com/office/powerpoint/2010/main" val="13546573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lvl="0">
              <a:lnSpc>
                <a:spcPct val="100000"/>
              </a:lnSpc>
            </a:pPr>
            <a:r>
              <a:rPr lang="de-AT" sz="3600" b="1" dirty="0" smtClean="0">
                <a:solidFill>
                  <a:srgbClr val="7030A0"/>
                </a:solidFill>
              </a:rPr>
              <a:t>4</a:t>
            </a:r>
            <a:r>
              <a:rPr lang="de-AT" sz="3600" b="1" dirty="0" smtClean="0"/>
              <a:t> Grundprinzipien </a:t>
            </a:r>
            <a:r>
              <a:rPr lang="de-AT" sz="3600" b="1" dirty="0"/>
              <a:t>der PGR-Wahl </a:t>
            </a:r>
            <a:r>
              <a:rPr lang="de-AT" sz="3600" b="1" dirty="0" smtClean="0"/>
              <a:t>2022: 	          Gute </a:t>
            </a:r>
            <a:r>
              <a:rPr lang="de-AT" sz="3600" b="1" dirty="0"/>
              <a:t>Basis auf vier </a:t>
            </a:r>
            <a:r>
              <a:rPr lang="de-AT" sz="3600" b="1" dirty="0" smtClean="0"/>
              <a:t>Pfeilern</a:t>
            </a:r>
            <a:endParaRPr lang="de-DE" sz="3600" b="1" dirty="0"/>
          </a:p>
          <a:p>
            <a:pPr algn="l">
              <a:lnSpc>
                <a:spcPct val="100000"/>
              </a:lnSpc>
            </a:pPr>
            <a:endParaRPr lang="de-AT" sz="3300" dirty="0" smtClean="0"/>
          </a:p>
          <a:p>
            <a:pPr algn="l">
              <a:lnSpc>
                <a:spcPct val="100000"/>
              </a:lnSpc>
            </a:pPr>
            <a:r>
              <a:rPr lang="de-AT" sz="3600" b="1" dirty="0" smtClean="0"/>
              <a:t>1 </a:t>
            </a:r>
            <a:r>
              <a:rPr lang="de-AT" sz="3600" b="1" dirty="0" smtClean="0">
                <a:solidFill>
                  <a:srgbClr val="7030A0"/>
                </a:solidFill>
              </a:rPr>
              <a:t>Breite </a:t>
            </a:r>
            <a:r>
              <a:rPr lang="de-AT" sz="3600" b="1" dirty="0">
                <a:solidFill>
                  <a:srgbClr val="7030A0"/>
                </a:solidFill>
              </a:rPr>
              <a:t>Beteiligung (</a:t>
            </a:r>
            <a:r>
              <a:rPr lang="de-AT" sz="3600" b="1" dirty="0" smtClean="0">
                <a:solidFill>
                  <a:srgbClr val="7030A0"/>
                </a:solidFill>
              </a:rPr>
              <a:t>Partizipation)</a:t>
            </a:r>
          </a:p>
          <a:p>
            <a:pPr algn="l">
              <a:lnSpc>
                <a:spcPct val="100000"/>
              </a:lnSpc>
            </a:pPr>
            <a:r>
              <a:rPr lang="de-AT" sz="3300" dirty="0" smtClean="0"/>
              <a:t>Wir sprechen mit der Pfarrgemeinderatswahl möglichst viele Katholikinnen und Katholiken an. </a:t>
            </a:r>
            <a:endParaRPr lang="de-DE" sz="3300" dirty="0"/>
          </a:p>
          <a:p>
            <a:pPr algn="l">
              <a:lnSpc>
                <a:spcPct val="100000"/>
              </a:lnSpc>
            </a:pPr>
            <a:endParaRPr lang="de-DE"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5</a:t>
            </a:fld>
            <a:endParaRPr lang="de-DE"/>
          </a:p>
        </p:txBody>
      </p:sp>
    </p:spTree>
    <p:extLst>
      <p:ext uri="{BB962C8B-B14F-4D97-AF65-F5344CB8AC3E}">
        <p14:creationId xmlns:p14="http://schemas.microsoft.com/office/powerpoint/2010/main" val="42276074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145617"/>
          </a:xfrm>
        </p:spPr>
        <p:txBody>
          <a:bodyPr>
            <a:normAutofit/>
          </a:bodyPr>
          <a:lstStyle/>
          <a:p>
            <a:pPr algn="l">
              <a:lnSpc>
                <a:spcPct val="100000"/>
              </a:lnSpc>
            </a:pPr>
            <a:r>
              <a:rPr lang="de-AT" sz="3600" b="1" dirty="0" smtClean="0"/>
              <a:t>2 </a:t>
            </a:r>
            <a:r>
              <a:rPr lang="de-AT" sz="3600" b="1" dirty="0">
                <a:solidFill>
                  <a:srgbClr val="7030A0"/>
                </a:solidFill>
              </a:rPr>
              <a:t>Nachvollziehbarkeit (</a:t>
            </a:r>
            <a:r>
              <a:rPr lang="de-AT" sz="3600" b="1" dirty="0" smtClean="0">
                <a:solidFill>
                  <a:srgbClr val="7030A0"/>
                </a:solidFill>
              </a:rPr>
              <a:t>Transparenz)</a:t>
            </a:r>
          </a:p>
          <a:p>
            <a:pPr algn="l">
              <a:lnSpc>
                <a:spcPct val="100000"/>
              </a:lnSpc>
            </a:pPr>
            <a:r>
              <a:rPr lang="de-AT" sz="3300" dirty="0" smtClean="0"/>
              <a:t>Die Wahlberechtigten wissen, </a:t>
            </a:r>
            <a:r>
              <a:rPr lang="de-AT" sz="3300" dirty="0"/>
              <a:t>wie die PGR-Wahl in ihrer Pfarrgemeinde abläuft und wie sie sich beteiligen können. </a:t>
            </a:r>
            <a:r>
              <a:rPr lang="de-AT" sz="3300" dirty="0" smtClean="0"/>
              <a:t>Wir kommunizieren die Ziele der Pfarrgemeinderatswahl und die Wahlvorgänge klar, verständlich und zeitgemäß.</a:t>
            </a:r>
            <a:endParaRPr lang="de-DE" sz="33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6</a:t>
            </a:fld>
            <a:endParaRPr lang="de-DE"/>
          </a:p>
        </p:txBody>
      </p:sp>
    </p:spTree>
    <p:extLst>
      <p:ext uri="{BB962C8B-B14F-4D97-AF65-F5344CB8AC3E}">
        <p14:creationId xmlns:p14="http://schemas.microsoft.com/office/powerpoint/2010/main" val="20345403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algn="l">
              <a:lnSpc>
                <a:spcPct val="100000"/>
              </a:lnSpc>
            </a:pPr>
            <a:r>
              <a:rPr lang="de-AT" sz="3600" b="1" dirty="0" smtClean="0"/>
              <a:t>3 </a:t>
            </a:r>
            <a:r>
              <a:rPr lang="de-AT" sz="3600" b="1" dirty="0">
                <a:solidFill>
                  <a:srgbClr val="7030A0"/>
                </a:solidFill>
              </a:rPr>
              <a:t>Erneuerung (</a:t>
            </a:r>
            <a:r>
              <a:rPr lang="de-AT" sz="3600" b="1" dirty="0" smtClean="0">
                <a:solidFill>
                  <a:srgbClr val="7030A0"/>
                </a:solidFill>
              </a:rPr>
              <a:t>Innovation)</a:t>
            </a:r>
          </a:p>
          <a:p>
            <a:pPr algn="l">
              <a:lnSpc>
                <a:spcPct val="100000"/>
              </a:lnSpc>
            </a:pPr>
            <a:r>
              <a:rPr lang="de-AT" sz="3300" dirty="0" smtClean="0"/>
              <a:t>Einige Bewährte hören auf. Wir achten darauf, dass mit dem neuen Pfarrgemeinderat auch neue Personen und neue Themen hinzukommen.</a:t>
            </a:r>
            <a:endParaRPr lang="de-DE" sz="33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7</a:t>
            </a:fld>
            <a:endParaRPr lang="de-DE"/>
          </a:p>
        </p:txBody>
      </p:sp>
    </p:spTree>
    <p:extLst>
      <p:ext uri="{BB962C8B-B14F-4D97-AF65-F5344CB8AC3E}">
        <p14:creationId xmlns:p14="http://schemas.microsoft.com/office/powerpoint/2010/main" val="39035377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3999" y="1210733"/>
            <a:ext cx="9829801" cy="5205306"/>
          </a:xfrm>
        </p:spPr>
        <p:txBody>
          <a:bodyPr>
            <a:normAutofit/>
          </a:bodyPr>
          <a:lstStyle/>
          <a:p>
            <a:pPr algn="l">
              <a:lnSpc>
                <a:spcPct val="100000"/>
              </a:lnSpc>
            </a:pPr>
            <a:r>
              <a:rPr lang="de-AT" sz="3600" b="1" dirty="0" smtClean="0"/>
              <a:t>4 </a:t>
            </a:r>
            <a:r>
              <a:rPr lang="de-AT" sz="3600" b="1" dirty="0">
                <a:solidFill>
                  <a:srgbClr val="7030A0"/>
                </a:solidFill>
              </a:rPr>
              <a:t>Robustheit (Größe und </a:t>
            </a:r>
            <a:r>
              <a:rPr lang="de-AT" sz="3600" b="1" dirty="0" smtClean="0">
                <a:solidFill>
                  <a:srgbClr val="7030A0"/>
                </a:solidFill>
              </a:rPr>
              <a:t>Verschiedenheit)</a:t>
            </a:r>
          </a:p>
          <a:p>
            <a:pPr algn="l">
              <a:lnSpc>
                <a:spcPct val="100000"/>
              </a:lnSpc>
            </a:pPr>
            <a:r>
              <a:rPr lang="de-AT" sz="3300" dirty="0" smtClean="0"/>
              <a:t>Wir sorgen in den Vorentscheidungen dafür, dass im neuen Pfarrgemeinderat Menschen aus unterschiedlichen Personengruppen vertreten sind, der Pfarrgemeinderat eine entsprechende Größe hat und gut geleitet wird.</a:t>
            </a:r>
          </a:p>
          <a:p>
            <a:pPr algn="l">
              <a:lnSpc>
                <a:spcPct val="100000"/>
              </a:lnSpc>
            </a:pPr>
            <a:endParaRPr lang="de-AT" dirty="0" smtClean="0"/>
          </a:p>
          <a:p>
            <a:pPr algn="l">
              <a:lnSpc>
                <a:spcPct val="100000"/>
              </a:lnSpc>
            </a:pPr>
            <a:r>
              <a:rPr lang="de-AT" dirty="0" smtClean="0"/>
              <a:t>Die Diözesane Wahlkommission richtet sich nach diesen vier Grundprinzipien.</a:t>
            </a:r>
            <a:endParaRPr lang="de-AT" dirty="0"/>
          </a:p>
          <a:p>
            <a:pPr>
              <a:lnSpc>
                <a:spcPct val="100000"/>
              </a:lnSpc>
            </a:pPr>
            <a:r>
              <a:rPr lang="de-AT" sz="3300" dirty="0" smtClean="0"/>
              <a:t> </a:t>
            </a:r>
            <a:r>
              <a:rPr lang="de-AT" i="1" dirty="0" smtClean="0"/>
              <a:t>„</a:t>
            </a:r>
            <a:r>
              <a:rPr lang="de-AT" i="1" dirty="0"/>
              <a:t>mittendrin“ vom März 2021 (www.dioezese-linz.at/pgr)</a:t>
            </a:r>
            <a:endParaRPr lang="de-DE"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8</a:t>
            </a:fld>
            <a:endParaRPr lang="de-DE"/>
          </a:p>
        </p:txBody>
      </p:sp>
    </p:spTree>
    <p:extLst>
      <p:ext uri="{BB962C8B-B14F-4D97-AF65-F5344CB8AC3E}">
        <p14:creationId xmlns:p14="http://schemas.microsoft.com/office/powerpoint/2010/main" val="2291802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3999" y="1210733"/>
            <a:ext cx="9508761" cy="5145617"/>
          </a:xfrm>
        </p:spPr>
        <p:txBody>
          <a:bodyPr>
            <a:normAutofit/>
          </a:bodyPr>
          <a:lstStyle/>
          <a:p>
            <a:pPr lvl="0" algn="l"/>
            <a:r>
              <a:rPr lang="de-AT" sz="3200" b="1" dirty="0" smtClean="0">
                <a:solidFill>
                  <a:srgbClr val="009ED6"/>
                </a:solidFill>
              </a:rPr>
              <a:t>5 Wahlmodelle </a:t>
            </a:r>
            <a:r>
              <a:rPr lang="de-AT" sz="3200" b="1" dirty="0">
                <a:solidFill>
                  <a:srgbClr val="009ED6"/>
                </a:solidFill>
              </a:rPr>
              <a:t>und Wahlmodule zur PGR-Wahl 2022</a:t>
            </a:r>
            <a:endParaRPr lang="de-DE" sz="3200" b="1" dirty="0">
              <a:solidFill>
                <a:srgbClr val="009ED6"/>
              </a:solidFill>
            </a:endParaRPr>
          </a:p>
          <a:p>
            <a:pPr algn="l"/>
            <a:r>
              <a:rPr lang="de-AT" dirty="0"/>
              <a:t>Gewählt wird nach der Wahlordnung von 2016. Es gibt drei Wahlmodelle</a:t>
            </a:r>
            <a:r>
              <a:rPr lang="de-AT" dirty="0" smtClean="0"/>
              <a:t>.</a:t>
            </a:r>
          </a:p>
          <a:p>
            <a:pPr algn="l"/>
            <a:endParaRPr lang="de-DE" dirty="0"/>
          </a:p>
          <a:p>
            <a:pPr marL="342900" lvl="0" indent="-342900" algn="l">
              <a:buFont typeface="Arial" panose="020B0604020202020204" pitchFamily="34" charset="0"/>
              <a:buChar char="•"/>
            </a:pPr>
            <a:r>
              <a:rPr lang="de-AT" sz="3600" dirty="0" smtClean="0">
                <a:solidFill>
                  <a:srgbClr val="009ED6"/>
                </a:solidFill>
              </a:rPr>
              <a:t>Wahl aus einer Kandidat/</a:t>
            </a:r>
            <a:r>
              <a:rPr lang="de-AT" sz="3600" dirty="0" err="1" smtClean="0">
                <a:solidFill>
                  <a:srgbClr val="009ED6"/>
                </a:solidFill>
              </a:rPr>
              <a:t>inn</a:t>
            </a:r>
            <a:r>
              <a:rPr lang="de-AT" sz="3600" dirty="0" smtClean="0">
                <a:solidFill>
                  <a:srgbClr val="009ED6"/>
                </a:solidFill>
              </a:rPr>
              <a:t>/en-Liste</a:t>
            </a:r>
            <a:endParaRPr lang="de-DE" sz="3600" dirty="0">
              <a:solidFill>
                <a:srgbClr val="009ED6"/>
              </a:solidFill>
            </a:endParaRPr>
          </a:p>
          <a:p>
            <a:pPr marL="342900" lvl="0" indent="-342900" algn="l">
              <a:buFont typeface="Arial" panose="020B0604020202020204" pitchFamily="34" charset="0"/>
              <a:buChar char="•"/>
            </a:pPr>
            <a:r>
              <a:rPr lang="de-AT" sz="3600" dirty="0">
                <a:solidFill>
                  <a:srgbClr val="009ED6"/>
                </a:solidFill>
              </a:rPr>
              <a:t>Urwahl </a:t>
            </a:r>
            <a:r>
              <a:rPr lang="de-AT" sz="3600" dirty="0" smtClean="0">
                <a:solidFill>
                  <a:srgbClr val="009ED6"/>
                </a:solidFill>
              </a:rPr>
              <a:t>aus Personengruppen</a:t>
            </a:r>
            <a:endParaRPr lang="de-DE" sz="3600" dirty="0">
              <a:solidFill>
                <a:srgbClr val="009ED6"/>
              </a:solidFill>
            </a:endParaRPr>
          </a:p>
          <a:p>
            <a:pPr marL="342900" lvl="0" indent="-342900" algn="l">
              <a:buFont typeface="Arial" panose="020B0604020202020204" pitchFamily="34" charset="0"/>
              <a:buChar char="•"/>
            </a:pPr>
            <a:r>
              <a:rPr lang="de-AT" sz="3600" dirty="0">
                <a:solidFill>
                  <a:srgbClr val="009ED6"/>
                </a:solidFill>
              </a:rPr>
              <a:t>Delegierten- und </a:t>
            </a:r>
            <a:r>
              <a:rPr lang="de-AT" sz="3600" dirty="0" smtClean="0">
                <a:solidFill>
                  <a:srgbClr val="009ED6"/>
                </a:solidFill>
              </a:rPr>
              <a:t>Kandidat/innen-Wahl</a:t>
            </a:r>
            <a:endParaRPr lang="de-DE" sz="3600" dirty="0">
              <a:solidFill>
                <a:srgbClr val="009ED6"/>
              </a:solidFill>
            </a:endParaRPr>
          </a:p>
          <a:p>
            <a:pPr algn="l"/>
            <a:endParaRPr lang="de-AT" dirty="0" smtClean="0"/>
          </a:p>
          <a:p>
            <a:pPr algn="l"/>
            <a:r>
              <a:rPr lang="de-AT" dirty="0" smtClean="0"/>
              <a:t>Die </a:t>
            </a:r>
            <a:r>
              <a:rPr lang="de-AT" dirty="0"/>
              <a:t>Module Familienwahlrecht, Wahlrecht für Gefirmte ab 14 und </a:t>
            </a:r>
            <a:r>
              <a:rPr lang="de-AT" dirty="0" smtClean="0"/>
              <a:t>Wahl nach Sprengelgebieten der Pfarrgemeinde </a:t>
            </a:r>
            <a:r>
              <a:rPr lang="de-AT" dirty="0"/>
              <a:t>können dazu kombiniert werden. Bei Fragen hilft die </a:t>
            </a:r>
            <a:r>
              <a:rPr lang="de-AT" dirty="0">
                <a:solidFill>
                  <a:srgbClr val="009ED6"/>
                </a:solidFill>
              </a:rPr>
              <a:t>Diözesane Wahlkommission </a:t>
            </a:r>
            <a:r>
              <a:rPr lang="de-AT" dirty="0"/>
              <a:t>weiter.</a:t>
            </a:r>
            <a:endParaRPr lang="de-DE"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9</a:t>
            </a:fld>
            <a:endParaRPr lang="de-DE"/>
          </a:p>
        </p:txBody>
      </p:sp>
    </p:spTree>
    <p:extLst>
      <p:ext uri="{BB962C8B-B14F-4D97-AF65-F5344CB8AC3E}">
        <p14:creationId xmlns:p14="http://schemas.microsoft.com/office/powerpoint/2010/main" val="14132740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algn="l">
              <a:lnSpc>
                <a:spcPct val="120000"/>
              </a:lnSpc>
            </a:pPr>
            <a:r>
              <a:rPr lang="de-AT" sz="2800" dirty="0" smtClean="0">
                <a:solidFill>
                  <a:srgbClr val="FFC000"/>
                </a:solidFill>
              </a:rPr>
              <a:t>1 WIR </a:t>
            </a:r>
            <a:r>
              <a:rPr lang="de-AT" sz="2800" dirty="0">
                <a:solidFill>
                  <a:srgbClr val="FFC000"/>
                </a:solidFill>
              </a:rPr>
              <a:t>REDEN GUT ÜBER UNS</a:t>
            </a:r>
            <a:r>
              <a:rPr lang="de-AT" sz="2800" dirty="0"/>
              <a:t>:  Reflektierende und wertschätzende </a:t>
            </a:r>
            <a:r>
              <a:rPr lang="de-AT" sz="2800" dirty="0" smtClean="0"/>
              <a:t>Selbstwahrnehmung: Reflektieren Sie nicht nur die Leistungen, sondern auch die </a:t>
            </a:r>
            <a:r>
              <a:rPr lang="de-AT" sz="2800" dirty="0" smtClean="0">
                <a:solidFill>
                  <a:srgbClr val="FFC000"/>
                </a:solidFill>
              </a:rPr>
              <a:t>Stimmung, die Atmosphäre, das Miteinander</a:t>
            </a:r>
            <a:r>
              <a:rPr lang="de-AT" sz="2800" dirty="0" smtClean="0"/>
              <a:t>.</a:t>
            </a:r>
          </a:p>
          <a:p>
            <a:pPr algn="l">
              <a:lnSpc>
                <a:spcPct val="120000"/>
              </a:lnSpc>
            </a:pPr>
            <a:r>
              <a:rPr lang="de-AT" sz="2800" dirty="0" smtClean="0"/>
              <a:t>Die Erkenntnisse daraus </a:t>
            </a:r>
            <a:r>
              <a:rPr lang="de-AT" sz="2800" dirty="0"/>
              <a:t>gesammelt sind eine gute Grundlage, um auch in der Öffentlichkeit gut über den Pfarrgemeinderat zu sprechen und zu schreiben – für die Werbung, sich an der Wahl zu beteiligen oder sich wählen zu lassen. </a:t>
            </a:r>
            <a:endParaRPr lang="de-DE" sz="2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10</a:t>
            </a:fld>
            <a:endParaRPr lang="de-DE"/>
          </a:p>
        </p:txBody>
      </p:sp>
    </p:spTree>
    <p:extLst>
      <p:ext uri="{BB962C8B-B14F-4D97-AF65-F5344CB8AC3E}">
        <p14:creationId xmlns:p14="http://schemas.microsoft.com/office/powerpoint/2010/main" val="66428330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958466" cy="5205306"/>
          </a:xfrm>
        </p:spPr>
        <p:txBody>
          <a:bodyPr>
            <a:normAutofit/>
          </a:bodyPr>
          <a:lstStyle/>
          <a:p>
            <a:pPr marL="457200" lvl="0" indent="-457200" algn="l">
              <a:buFont typeface="+mj-lt"/>
              <a:buAutoNum type="arabicPeriod"/>
            </a:pPr>
            <a:r>
              <a:rPr lang="de-AT" sz="3600" dirty="0"/>
              <a:t>Was freut und interessiert </a:t>
            </a:r>
            <a:r>
              <a:rPr lang="de-AT" sz="3600" dirty="0">
                <a:solidFill>
                  <a:srgbClr val="FFC000"/>
                </a:solidFill>
              </a:rPr>
              <a:t>mich</a:t>
            </a:r>
            <a:r>
              <a:rPr lang="de-AT" sz="3600" dirty="0"/>
              <a:t> an dieser Aufgabe</a:t>
            </a:r>
            <a:r>
              <a:rPr lang="de-AT" sz="3600" dirty="0" smtClean="0"/>
              <a:t>?</a:t>
            </a:r>
            <a:endParaRPr lang="de-DE" sz="3600" dirty="0"/>
          </a:p>
          <a:p>
            <a:pPr marL="457200" lvl="0" indent="-457200" algn="l">
              <a:buFont typeface="+mj-lt"/>
              <a:buAutoNum type="arabicPeriod"/>
            </a:pPr>
            <a:r>
              <a:rPr lang="de-AT" sz="3600" dirty="0"/>
              <a:t>Wie bin </a:t>
            </a:r>
            <a:r>
              <a:rPr lang="de-AT" sz="3600" dirty="0">
                <a:solidFill>
                  <a:srgbClr val="FFC000"/>
                </a:solidFill>
              </a:rPr>
              <a:t>ich</a:t>
            </a:r>
            <a:r>
              <a:rPr lang="de-AT" sz="3600" dirty="0"/>
              <a:t> hineingekommen?</a:t>
            </a:r>
            <a:endParaRPr lang="de-DE" sz="3600" dirty="0"/>
          </a:p>
          <a:p>
            <a:pPr marL="457200" lvl="0" indent="-457200" algn="l">
              <a:buFont typeface="+mj-lt"/>
              <a:buAutoNum type="arabicPeriod"/>
            </a:pPr>
            <a:r>
              <a:rPr lang="de-AT" sz="3600" dirty="0"/>
              <a:t>Wo sind </a:t>
            </a:r>
            <a:r>
              <a:rPr lang="de-AT" sz="3600" dirty="0">
                <a:solidFill>
                  <a:srgbClr val="FFC000"/>
                </a:solidFill>
              </a:rPr>
              <a:t>wir</a:t>
            </a:r>
            <a:r>
              <a:rPr lang="de-AT" sz="3600" dirty="0"/>
              <a:t> einen Schritt weitergekommen, haben etwas weitergebracht?</a:t>
            </a:r>
            <a:endParaRPr lang="de-DE" sz="3600" dirty="0"/>
          </a:p>
          <a:p>
            <a:pPr marL="457200" lvl="0" indent="-457200" algn="l">
              <a:buFont typeface="+mj-lt"/>
              <a:buAutoNum type="arabicPeriod"/>
            </a:pPr>
            <a:r>
              <a:rPr lang="de-AT" sz="3600" dirty="0"/>
              <a:t>Wie sind </a:t>
            </a:r>
            <a:r>
              <a:rPr lang="de-AT" sz="3600" dirty="0">
                <a:solidFill>
                  <a:srgbClr val="FFC000"/>
                </a:solidFill>
              </a:rPr>
              <a:t>wir</a:t>
            </a:r>
            <a:r>
              <a:rPr lang="de-AT" sz="3600" dirty="0"/>
              <a:t> mit Herausforderungen und schwierigen Situationen </a:t>
            </a:r>
            <a:r>
              <a:rPr lang="de-AT" sz="3600" dirty="0" smtClean="0"/>
              <a:t>umgegangen</a:t>
            </a:r>
            <a:r>
              <a:rPr lang="de-AT" sz="3600" dirty="0"/>
              <a:t>?</a:t>
            </a:r>
            <a:endParaRPr lang="de-DE" sz="36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11</a:t>
            </a:fld>
            <a:endParaRPr lang="de-DE"/>
          </a:p>
        </p:txBody>
      </p:sp>
    </p:spTree>
    <p:extLst>
      <p:ext uri="{BB962C8B-B14F-4D97-AF65-F5344CB8AC3E}">
        <p14:creationId xmlns:p14="http://schemas.microsoft.com/office/powerpoint/2010/main" val="33338738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3999" y="1210733"/>
            <a:ext cx="9508761" cy="5205306"/>
          </a:xfrm>
        </p:spPr>
        <p:txBody>
          <a:bodyPr>
            <a:normAutofit fontScale="85000" lnSpcReduction="10000"/>
          </a:bodyPr>
          <a:lstStyle/>
          <a:p>
            <a:pPr algn="l">
              <a:lnSpc>
                <a:spcPct val="120000"/>
              </a:lnSpc>
            </a:pPr>
            <a:r>
              <a:rPr lang="de-AT" sz="3200" dirty="0" smtClean="0">
                <a:solidFill>
                  <a:srgbClr val="FF6600"/>
                </a:solidFill>
              </a:rPr>
              <a:t>2 WIR </a:t>
            </a:r>
            <a:r>
              <a:rPr lang="de-AT" sz="3200" dirty="0">
                <a:solidFill>
                  <a:srgbClr val="FF6600"/>
                </a:solidFill>
              </a:rPr>
              <a:t>BLICKEN NACH VORNE</a:t>
            </a:r>
            <a:endParaRPr lang="de-DE" sz="3200" dirty="0">
              <a:solidFill>
                <a:srgbClr val="FF6600"/>
              </a:solidFill>
            </a:endParaRPr>
          </a:p>
          <a:p>
            <a:pPr algn="l">
              <a:lnSpc>
                <a:spcPct val="120000"/>
              </a:lnSpc>
            </a:pPr>
            <a:r>
              <a:rPr lang="de-AT" sz="3200" dirty="0"/>
              <a:t>Die Pfarrgemeinderätinnen und Pfarrgemeinderäte gestalten die Zukunft der Pfarrgemeinde. </a:t>
            </a:r>
            <a:r>
              <a:rPr lang="de-AT" sz="3200" dirty="0" smtClean="0"/>
              <a:t>Sie sorgen dafür, dass die Grundaufträge der Kirche, </a:t>
            </a:r>
          </a:p>
          <a:p>
            <a:pPr marL="514350" indent="-514350" algn="l">
              <a:lnSpc>
                <a:spcPct val="120000"/>
              </a:lnSpc>
              <a:buFont typeface="+mj-lt"/>
              <a:buAutoNum type="arabicPeriod"/>
            </a:pPr>
            <a:r>
              <a:rPr lang="de-AT" sz="3200" dirty="0" smtClean="0">
                <a:solidFill>
                  <a:srgbClr val="FF6600"/>
                </a:solidFill>
              </a:rPr>
              <a:t>Gottesdienst feiern</a:t>
            </a:r>
          </a:p>
          <a:p>
            <a:pPr marL="514350" indent="-514350" algn="l">
              <a:lnSpc>
                <a:spcPct val="120000"/>
              </a:lnSpc>
              <a:buFont typeface="+mj-lt"/>
              <a:buAutoNum type="arabicPeriod"/>
            </a:pPr>
            <a:r>
              <a:rPr lang="de-AT" sz="3200" dirty="0" smtClean="0">
                <a:solidFill>
                  <a:srgbClr val="FF6600"/>
                </a:solidFill>
              </a:rPr>
              <a:t>Den Glauben erzählen und erfahrbar machen</a:t>
            </a:r>
          </a:p>
          <a:p>
            <a:pPr marL="514350" indent="-514350" algn="l">
              <a:lnSpc>
                <a:spcPct val="120000"/>
              </a:lnSpc>
              <a:buFont typeface="+mj-lt"/>
              <a:buAutoNum type="arabicPeriod"/>
            </a:pPr>
            <a:r>
              <a:rPr lang="de-AT" sz="3200" dirty="0" smtClean="0">
                <a:solidFill>
                  <a:srgbClr val="FF6600"/>
                </a:solidFill>
              </a:rPr>
              <a:t>Gemeinschaft leben</a:t>
            </a:r>
          </a:p>
          <a:p>
            <a:pPr marL="514350" indent="-514350" algn="l">
              <a:lnSpc>
                <a:spcPct val="120000"/>
              </a:lnSpc>
              <a:buFont typeface="+mj-lt"/>
              <a:buAutoNum type="arabicPeriod"/>
            </a:pPr>
            <a:r>
              <a:rPr lang="de-AT" sz="3200" dirty="0" smtClean="0">
                <a:solidFill>
                  <a:srgbClr val="FF6600"/>
                </a:solidFill>
              </a:rPr>
              <a:t>Helfen</a:t>
            </a:r>
          </a:p>
          <a:p>
            <a:pPr algn="l">
              <a:lnSpc>
                <a:spcPct val="120000"/>
              </a:lnSpc>
            </a:pPr>
            <a:r>
              <a:rPr lang="de-AT" sz="3200" dirty="0"/>
              <a:t>k</a:t>
            </a:r>
            <a:r>
              <a:rPr lang="de-AT" sz="3200" dirty="0" smtClean="0"/>
              <a:t>onkrete Gestalt bekommen. So entsteht und lebt Kirche am Ort.</a:t>
            </a:r>
            <a:endParaRPr lang="de-DE" sz="3200" dirty="0">
              <a:solidFill>
                <a:srgbClr val="FF0000"/>
              </a:solidFill>
            </a:endParaRP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12</a:t>
            </a:fld>
            <a:endParaRPr lang="de-DE"/>
          </a:p>
        </p:txBody>
      </p:sp>
    </p:spTree>
    <p:extLst>
      <p:ext uri="{BB962C8B-B14F-4D97-AF65-F5344CB8AC3E}">
        <p14:creationId xmlns:p14="http://schemas.microsoft.com/office/powerpoint/2010/main" val="2436782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3999" y="1210733"/>
            <a:ext cx="9508761" cy="5205306"/>
          </a:xfrm>
        </p:spPr>
        <p:txBody>
          <a:bodyPr>
            <a:normAutofit/>
          </a:bodyPr>
          <a:lstStyle/>
          <a:p>
            <a:pPr algn="l">
              <a:lnSpc>
                <a:spcPct val="120000"/>
              </a:lnSpc>
            </a:pPr>
            <a:r>
              <a:rPr lang="de-AT" sz="3200" dirty="0" smtClean="0"/>
              <a:t>Dieser Blick in die Zukunft kann im Pfarrgemeinderat geschehen oder im Gespräch mit der Pfarrbevölkerung. </a:t>
            </a:r>
          </a:p>
          <a:p>
            <a:pPr algn="l">
              <a:lnSpc>
                <a:spcPct val="120000"/>
              </a:lnSpc>
            </a:pPr>
            <a:r>
              <a:rPr lang="de-AT" sz="3200" dirty="0" smtClean="0"/>
              <a:t>Eine Idee für den Sommer 2021:</a:t>
            </a:r>
          </a:p>
          <a:p>
            <a:pPr algn="l">
              <a:lnSpc>
                <a:spcPct val="120000"/>
              </a:lnSpc>
            </a:pPr>
            <a:r>
              <a:rPr lang="de-AT" sz="3200" dirty="0" smtClean="0">
                <a:solidFill>
                  <a:srgbClr val="FF6600"/>
                </a:solidFill>
              </a:rPr>
              <a:t>„Gespräche im Sommer über Gott, die Welt und das Leben“</a:t>
            </a:r>
            <a:r>
              <a:rPr lang="de-AT" sz="3200" dirty="0" smtClean="0"/>
              <a:t> bereiten den Boden für die </a:t>
            </a:r>
            <a:r>
              <a:rPr lang="de-AT" sz="3200" dirty="0"/>
              <a:t>P</a:t>
            </a:r>
            <a:r>
              <a:rPr lang="de-AT" sz="3200" dirty="0" smtClean="0"/>
              <a:t>farrgemeinderatswahl 2022. </a:t>
            </a:r>
            <a:endParaRPr lang="de-DE" sz="3200" dirty="0">
              <a:solidFill>
                <a:srgbClr val="FF0000"/>
              </a:solidFill>
            </a:endParaRP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13</a:t>
            </a:fld>
            <a:endParaRPr lang="de-DE"/>
          </a:p>
        </p:txBody>
      </p:sp>
    </p:spTree>
    <p:extLst>
      <p:ext uri="{BB962C8B-B14F-4D97-AF65-F5344CB8AC3E}">
        <p14:creationId xmlns:p14="http://schemas.microsoft.com/office/powerpoint/2010/main" val="14399915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Autofit/>
          </a:bodyPr>
          <a:lstStyle/>
          <a:p>
            <a:pPr algn="l">
              <a:lnSpc>
                <a:spcPct val="120000"/>
              </a:lnSpc>
            </a:pPr>
            <a:r>
              <a:rPr lang="de-AT" sz="2800" dirty="0" smtClean="0">
                <a:solidFill>
                  <a:srgbClr val="C00000"/>
                </a:solidFill>
              </a:rPr>
              <a:t>3 WIR </a:t>
            </a:r>
            <a:r>
              <a:rPr lang="de-AT" sz="2800" dirty="0">
                <a:solidFill>
                  <a:srgbClr val="C00000"/>
                </a:solidFill>
              </a:rPr>
              <a:t>SCHAUEN AUF DIE MENSCHEN</a:t>
            </a:r>
            <a:endParaRPr lang="de-DE" sz="2800" dirty="0">
              <a:solidFill>
                <a:srgbClr val="C00000"/>
              </a:solidFill>
            </a:endParaRPr>
          </a:p>
          <a:p>
            <a:pPr marL="514350" indent="-514350" algn="l">
              <a:lnSpc>
                <a:spcPct val="120000"/>
              </a:lnSpc>
              <a:buFont typeface="+mj-lt"/>
              <a:buAutoNum type="arabicPeriod"/>
            </a:pPr>
            <a:r>
              <a:rPr lang="de-AT" sz="2800" dirty="0"/>
              <a:t>Wie gut kennen wir sie, die Menschen, die in unserer Pfarrgemeinde wohnen? </a:t>
            </a:r>
            <a:endParaRPr lang="de-AT" sz="2800" dirty="0" smtClean="0"/>
          </a:p>
          <a:p>
            <a:pPr marL="514350" indent="-514350" algn="l">
              <a:lnSpc>
                <a:spcPct val="120000"/>
              </a:lnSpc>
              <a:buFont typeface="+mj-lt"/>
              <a:buAutoNum type="arabicPeriod"/>
            </a:pPr>
            <a:r>
              <a:rPr lang="de-AT" sz="2800" dirty="0" smtClean="0"/>
              <a:t>Welche </a:t>
            </a:r>
            <a:r>
              <a:rPr lang="de-AT" sz="2800" dirty="0"/>
              <a:t>Werte haben </a:t>
            </a:r>
            <a:r>
              <a:rPr lang="de-AT" sz="2800" dirty="0" smtClean="0"/>
              <a:t>sie?</a:t>
            </a:r>
          </a:p>
          <a:p>
            <a:pPr marL="514350" indent="-514350" algn="l">
              <a:lnSpc>
                <a:spcPct val="120000"/>
              </a:lnSpc>
              <a:buFont typeface="+mj-lt"/>
              <a:buAutoNum type="arabicPeriod"/>
            </a:pPr>
            <a:r>
              <a:rPr lang="de-AT" sz="2800" dirty="0" smtClean="0"/>
              <a:t>Worauf </a:t>
            </a:r>
            <a:r>
              <a:rPr lang="de-AT" sz="2800" dirty="0"/>
              <a:t>sind sie ansprechbar? </a:t>
            </a:r>
            <a:endParaRPr lang="de-AT" sz="2800" dirty="0" smtClean="0"/>
          </a:p>
          <a:p>
            <a:pPr algn="l">
              <a:lnSpc>
                <a:spcPct val="120000"/>
              </a:lnSpc>
            </a:pPr>
            <a:r>
              <a:rPr lang="de-AT" sz="2800" dirty="0" smtClean="0"/>
              <a:t>Ganz </a:t>
            </a:r>
            <a:r>
              <a:rPr lang="de-AT" sz="2800" dirty="0"/>
              <a:t>gleich, welches Wahlmodell Sie auswählen: Wenn Sie auf die Verschiedenheit der Mitglieder im Pfarrgemeinderat achten, werden viele Meinungen gehört, die Beschlüsse repräsentativ und halten besser</a:t>
            </a:r>
            <a:r>
              <a:rPr lang="de-AT" sz="2800" dirty="0" smtClean="0"/>
              <a:t>.</a:t>
            </a:r>
            <a:endParaRPr lang="de-DE" sz="2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14</a:t>
            </a:fld>
            <a:endParaRPr lang="de-DE"/>
          </a:p>
        </p:txBody>
      </p:sp>
    </p:spTree>
    <p:extLst>
      <p:ext uri="{BB962C8B-B14F-4D97-AF65-F5344CB8AC3E}">
        <p14:creationId xmlns:p14="http://schemas.microsoft.com/office/powerpoint/2010/main" val="22820927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3999" y="1210733"/>
            <a:ext cx="9508761" cy="5205306"/>
          </a:xfrm>
        </p:spPr>
        <p:txBody>
          <a:bodyPr>
            <a:noAutofit/>
          </a:bodyPr>
          <a:lstStyle/>
          <a:p>
            <a:pPr algn="l">
              <a:lnSpc>
                <a:spcPct val="120000"/>
              </a:lnSpc>
            </a:pPr>
            <a:r>
              <a:rPr lang="de-DE" sz="2800" dirty="0" smtClean="0"/>
              <a:t>Wählen Sie aus den Personengruppen aus!</a:t>
            </a:r>
            <a:r>
              <a:rPr lang="de-AT" dirty="0"/>
              <a:t> </a:t>
            </a:r>
            <a:endParaRPr lang="de-DE" dirty="0"/>
          </a:p>
          <a:p>
            <a:pPr algn="l"/>
            <a:r>
              <a:rPr lang="de-DE" sz="2800" dirty="0">
                <a:solidFill>
                  <a:srgbClr val="C00000"/>
                </a:solidFill>
              </a:rPr>
              <a:t>1. Männer, Frauen</a:t>
            </a:r>
          </a:p>
          <a:p>
            <a:pPr algn="l"/>
            <a:r>
              <a:rPr lang="de-DE" sz="2800" dirty="0">
                <a:solidFill>
                  <a:srgbClr val="C00000"/>
                </a:solidFill>
              </a:rPr>
              <a:t>2. Alteingesessene, Neuzugezogene</a:t>
            </a:r>
          </a:p>
          <a:p>
            <a:pPr algn="l"/>
            <a:r>
              <a:rPr lang="de-DE" sz="2800" dirty="0">
                <a:solidFill>
                  <a:srgbClr val="C00000"/>
                </a:solidFill>
              </a:rPr>
              <a:t>3. Lebensform: Familie, Partnerschaft, allein</a:t>
            </a:r>
          </a:p>
          <a:p>
            <a:pPr algn="l"/>
            <a:r>
              <a:rPr lang="de-DE" sz="2800" dirty="0">
                <a:solidFill>
                  <a:srgbClr val="C00000"/>
                </a:solidFill>
              </a:rPr>
              <a:t>4. Berufsgruppen</a:t>
            </a:r>
          </a:p>
          <a:p>
            <a:pPr algn="l"/>
            <a:r>
              <a:rPr lang="de-DE" sz="2800" dirty="0">
                <a:solidFill>
                  <a:srgbClr val="C00000"/>
                </a:solidFill>
              </a:rPr>
              <a:t>5. Freizeitgestaltung, Interessen</a:t>
            </a:r>
          </a:p>
          <a:p>
            <a:pPr algn="l"/>
            <a:r>
              <a:rPr lang="de-DE" sz="2800" dirty="0">
                <a:solidFill>
                  <a:srgbClr val="C00000"/>
                </a:solidFill>
              </a:rPr>
              <a:t>6. Alter in Zehnerschritten </a:t>
            </a:r>
            <a:r>
              <a:rPr lang="de-DE" sz="2800" dirty="0"/>
              <a:t>(Menschen in den 20ern, 30ern etc.)</a:t>
            </a:r>
          </a:p>
          <a:p>
            <a:pPr algn="l"/>
            <a:r>
              <a:rPr lang="de-AT" sz="2800" dirty="0">
                <a:solidFill>
                  <a:srgbClr val="C00000"/>
                </a:solidFill>
              </a:rPr>
              <a:t>7</a:t>
            </a:r>
            <a:r>
              <a:rPr lang="de-AT" sz="2800" dirty="0" smtClean="0">
                <a:solidFill>
                  <a:srgbClr val="C00000"/>
                </a:solidFill>
              </a:rPr>
              <a:t>. Personengruppen/Milieus</a:t>
            </a:r>
            <a:endParaRPr lang="de-AT" sz="2800" dirty="0"/>
          </a:p>
          <a:p>
            <a:pPr algn="l"/>
            <a:r>
              <a:rPr lang="de-AT" dirty="0" err="1" smtClean="0"/>
              <a:t>Personas</a:t>
            </a:r>
            <a:r>
              <a:rPr lang="de-AT" dirty="0" smtClean="0"/>
              <a:t>-Karten zu den Sinus-Milieus ab Mai 2021 in der Abteilung Pfarrgemeinde und Spiritualität.</a:t>
            </a:r>
            <a:endParaRPr lang="de-DE" sz="2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dirty="0" smtClean="0"/>
              <a:t>Pfarrgemeinderatswahl2022 - Gut geplant ist halb gewählt</a:t>
            </a:r>
            <a:endParaRPr lang="de-DE" dirty="0"/>
          </a:p>
        </p:txBody>
      </p:sp>
      <p:sp>
        <p:nvSpPr>
          <p:cNvPr id="7" name="Foliennummernplatzhalter 6"/>
          <p:cNvSpPr>
            <a:spLocks noGrp="1"/>
          </p:cNvSpPr>
          <p:nvPr>
            <p:ph type="sldNum" sz="quarter" idx="12"/>
          </p:nvPr>
        </p:nvSpPr>
        <p:spPr/>
        <p:txBody>
          <a:bodyPr/>
          <a:lstStyle/>
          <a:p>
            <a:fld id="{E0DF863B-751E-4A1C-A74B-146D9AF8F81E}" type="slidenum">
              <a:rPr lang="de-DE" smtClean="0"/>
              <a:t>15</a:t>
            </a:fld>
            <a:endParaRPr lang="de-DE"/>
          </a:p>
        </p:txBody>
      </p:sp>
    </p:spTree>
    <p:extLst>
      <p:ext uri="{BB962C8B-B14F-4D97-AF65-F5344CB8AC3E}">
        <p14:creationId xmlns:p14="http://schemas.microsoft.com/office/powerpoint/2010/main" val="16188398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443445"/>
            <a:ext cx="9958466" cy="4353198"/>
          </a:xfrm>
        </p:spPr>
        <p:txBody>
          <a:bodyPr>
            <a:normAutofit/>
          </a:bodyPr>
          <a:lstStyle/>
          <a:p>
            <a:pPr lvl="0" algn="l"/>
            <a:r>
              <a:rPr lang="de-AT" sz="3600" dirty="0" smtClean="0"/>
              <a:t>Fragen zu den </a:t>
            </a:r>
            <a:r>
              <a:rPr lang="de-AT" sz="3600" dirty="0" err="1" smtClean="0">
                <a:solidFill>
                  <a:srgbClr val="C00000"/>
                </a:solidFill>
              </a:rPr>
              <a:t>Personas</a:t>
            </a:r>
            <a:r>
              <a:rPr lang="de-AT" sz="3600" dirty="0" smtClean="0">
                <a:solidFill>
                  <a:srgbClr val="C00000"/>
                </a:solidFill>
              </a:rPr>
              <a:t>-Milieu-Karten</a:t>
            </a:r>
          </a:p>
          <a:p>
            <a:pPr lvl="0" algn="l"/>
            <a:endParaRPr lang="de-AT" sz="1200" dirty="0" smtClean="0">
              <a:solidFill>
                <a:srgbClr val="C00000"/>
              </a:solidFill>
            </a:endParaRPr>
          </a:p>
          <a:p>
            <a:pPr marL="457200" lvl="0" indent="-457200" algn="l">
              <a:buFont typeface="+mj-lt"/>
              <a:buAutoNum type="arabicPeriod"/>
            </a:pPr>
            <a:r>
              <a:rPr lang="de-AT" sz="3600" dirty="0" smtClean="0"/>
              <a:t>Kenne ich so </a:t>
            </a:r>
            <a:r>
              <a:rPr lang="de-AT" sz="3600" dirty="0" smtClean="0">
                <a:solidFill>
                  <a:srgbClr val="C00000"/>
                </a:solidFill>
              </a:rPr>
              <a:t>eine Person </a:t>
            </a:r>
            <a:r>
              <a:rPr lang="de-AT" sz="3600" dirty="0" smtClean="0"/>
              <a:t>in meiner Pfarre / meiner Nachbarschaft, wie sie hier beschrieben ist?</a:t>
            </a:r>
            <a:endParaRPr lang="de-AT" sz="3600" dirty="0" smtClean="0"/>
          </a:p>
          <a:p>
            <a:pPr marL="457200" lvl="0" indent="-457200" algn="l">
              <a:buFont typeface="+mj-lt"/>
              <a:buAutoNum type="arabicPeriod"/>
            </a:pPr>
            <a:r>
              <a:rPr lang="de-AT" sz="3600" dirty="0" smtClean="0"/>
              <a:t>Haben wir in der Pfarre die Angebote / Themen, die </a:t>
            </a:r>
            <a:r>
              <a:rPr lang="de-AT" sz="3600" dirty="0" smtClean="0">
                <a:solidFill>
                  <a:srgbClr val="C00000"/>
                </a:solidFill>
              </a:rPr>
              <a:t>für diese Person </a:t>
            </a:r>
            <a:r>
              <a:rPr lang="de-AT" sz="3600" dirty="0" smtClean="0"/>
              <a:t>von Interesse sein könnte? Wenn nein, welche könnten wir neu anbieten?</a:t>
            </a:r>
            <a:endParaRPr lang="de-DE" sz="36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16</a:t>
            </a:fld>
            <a:endParaRPr lang="de-DE"/>
          </a:p>
        </p:txBody>
      </p:sp>
    </p:spTree>
    <p:extLst>
      <p:ext uri="{BB962C8B-B14F-4D97-AF65-F5344CB8AC3E}">
        <p14:creationId xmlns:p14="http://schemas.microsoft.com/office/powerpoint/2010/main" val="290335357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17</a:t>
            </a:fld>
            <a:endParaRPr lang="de-DE"/>
          </a:p>
        </p:txBody>
      </p:sp>
      <p:pic>
        <p:nvPicPr>
          <p:cNvPr id="8" name="Grafik 7"/>
          <p:cNvPicPr/>
          <p:nvPr/>
        </p:nvPicPr>
        <p:blipFill>
          <a:blip r:embed="rId3">
            <a:extLst>
              <a:ext uri="{28A0092B-C50C-407E-A947-70E740481C1C}">
                <a14:useLocalDpi xmlns:a14="http://schemas.microsoft.com/office/drawing/2010/main" val="0"/>
              </a:ext>
            </a:extLst>
          </a:blip>
          <a:stretch>
            <a:fillRect/>
          </a:stretch>
        </p:blipFill>
        <p:spPr>
          <a:xfrm>
            <a:off x="2087427" y="464694"/>
            <a:ext cx="8855394" cy="5891655"/>
          </a:xfrm>
          <a:prstGeom prst="rect">
            <a:avLst/>
          </a:prstGeom>
        </p:spPr>
      </p:pic>
    </p:spTree>
    <p:extLst>
      <p:ext uri="{BB962C8B-B14F-4D97-AF65-F5344CB8AC3E}">
        <p14:creationId xmlns:p14="http://schemas.microsoft.com/office/powerpoint/2010/main" val="7211911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algn="l">
              <a:lnSpc>
                <a:spcPct val="120000"/>
              </a:lnSpc>
            </a:pPr>
            <a:r>
              <a:rPr lang="de-AT" sz="3600" b="1" dirty="0" smtClean="0"/>
              <a:t>19</a:t>
            </a:r>
            <a:r>
              <a:rPr lang="de-AT" sz="3600" b="1" dirty="0"/>
              <a:t>. Juni 2021, 9.00-13.00 Uhr MS </a:t>
            </a:r>
            <a:r>
              <a:rPr lang="de-AT" sz="3600" b="1" dirty="0" smtClean="0"/>
              <a:t>Teams</a:t>
            </a:r>
          </a:p>
          <a:p>
            <a:pPr algn="l">
              <a:lnSpc>
                <a:spcPct val="120000"/>
              </a:lnSpc>
            </a:pPr>
            <a:r>
              <a:rPr lang="de-AT" sz="3600" dirty="0" smtClean="0">
                <a:solidFill>
                  <a:srgbClr val="FF0000"/>
                </a:solidFill>
              </a:rPr>
              <a:t>Jahresveranstaltung </a:t>
            </a:r>
            <a:r>
              <a:rPr lang="de-AT" sz="3600" dirty="0">
                <a:solidFill>
                  <a:srgbClr val="FF0000"/>
                </a:solidFill>
              </a:rPr>
              <a:t>der </a:t>
            </a:r>
            <a:r>
              <a:rPr lang="de-AT" sz="3600" dirty="0" smtClean="0">
                <a:solidFill>
                  <a:srgbClr val="FF0000"/>
                </a:solidFill>
              </a:rPr>
              <a:t>Pfarrgemeinderäte</a:t>
            </a:r>
            <a:r>
              <a:rPr lang="de-AT" sz="3600" dirty="0" smtClean="0"/>
              <a:t>.</a:t>
            </a:r>
          </a:p>
          <a:p>
            <a:pPr algn="l">
              <a:lnSpc>
                <a:spcPct val="120000"/>
              </a:lnSpc>
            </a:pPr>
            <a:r>
              <a:rPr lang="de-AT" sz="3600" dirty="0" smtClean="0"/>
              <a:t>Workshops </a:t>
            </a:r>
            <a:r>
              <a:rPr lang="de-AT" sz="3600" dirty="0"/>
              <a:t>zu Themen der Pfarrgemeinderatswahl-Vorbereitung: </a:t>
            </a:r>
            <a:r>
              <a:rPr lang="de-AT" sz="3600" dirty="0" smtClean="0"/>
              <a:t>            z.B</a:t>
            </a:r>
            <a:r>
              <a:rPr lang="de-AT" sz="3600" dirty="0"/>
              <a:t>.: Wie kommen wir gut mit den Menschen ins Gespräch</a:t>
            </a:r>
            <a:r>
              <a:rPr lang="de-AT" sz="3600" dirty="0" smtClean="0"/>
              <a:t>?</a:t>
            </a:r>
            <a:endParaRPr lang="de-DE" sz="36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18</a:t>
            </a:fld>
            <a:endParaRPr lang="de-DE"/>
          </a:p>
        </p:txBody>
      </p:sp>
    </p:spTree>
    <p:extLst>
      <p:ext uri="{BB962C8B-B14F-4D97-AF65-F5344CB8AC3E}">
        <p14:creationId xmlns:p14="http://schemas.microsoft.com/office/powerpoint/2010/main" val="20153941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fontScale="85000" lnSpcReduction="10000"/>
          </a:bodyPr>
          <a:lstStyle/>
          <a:p>
            <a:pPr algn="l">
              <a:lnSpc>
                <a:spcPct val="120000"/>
              </a:lnSpc>
            </a:pPr>
            <a:r>
              <a:rPr lang="de-AT" sz="3800" dirty="0" smtClean="0">
                <a:solidFill>
                  <a:srgbClr val="FF0000"/>
                </a:solidFill>
              </a:rPr>
              <a:t>Wir wählen die Zukunft </a:t>
            </a:r>
            <a:br>
              <a:rPr lang="de-AT" sz="3800" dirty="0" smtClean="0">
                <a:solidFill>
                  <a:srgbClr val="FF0000"/>
                </a:solidFill>
              </a:rPr>
            </a:br>
            <a:r>
              <a:rPr lang="de-AT" dirty="0" smtClean="0">
                <a:solidFill>
                  <a:srgbClr val="FF0000"/>
                </a:solidFill>
              </a:rPr>
              <a:t>Mit der Pfarrgemeinderatswahl die Pfarrgemeinde beleben.</a:t>
            </a:r>
            <a:endParaRPr lang="de-AT" b="1" dirty="0"/>
          </a:p>
          <a:p>
            <a:pPr algn="l">
              <a:lnSpc>
                <a:spcPct val="120000"/>
              </a:lnSpc>
            </a:pPr>
            <a:r>
              <a:rPr lang="de-AT" dirty="0" smtClean="0"/>
              <a:t>Workshops </a:t>
            </a:r>
            <a:r>
              <a:rPr lang="de-AT" dirty="0"/>
              <a:t>zu den </a:t>
            </a:r>
            <a:r>
              <a:rPr lang="de-AT" dirty="0" smtClean="0"/>
              <a:t>Themen:</a:t>
            </a:r>
          </a:p>
          <a:p>
            <a:pPr marL="457200" indent="-457200" algn="l">
              <a:lnSpc>
                <a:spcPct val="120000"/>
              </a:lnSpc>
              <a:buAutoNum type="arabicPeriod"/>
            </a:pPr>
            <a:r>
              <a:rPr lang="de-AT" dirty="0" smtClean="0"/>
              <a:t>Themen in der Pfarrgemeinde aufspüren – mit Blick auf das Delegiertenwahlmodell.</a:t>
            </a:r>
          </a:p>
          <a:p>
            <a:pPr marL="457200" indent="-457200" algn="l">
              <a:lnSpc>
                <a:spcPct val="120000"/>
              </a:lnSpc>
              <a:buAutoNum type="arabicPeriod"/>
            </a:pPr>
            <a:r>
              <a:rPr lang="de-AT" dirty="0" smtClean="0"/>
              <a:t>Als </a:t>
            </a:r>
            <a:r>
              <a:rPr lang="de-AT" dirty="0"/>
              <a:t>Hauptamtliche mit Zuständigkeiten in mehreren Pfarrgemeinden die Pfarrgemeinderatswahl </a:t>
            </a:r>
            <a:r>
              <a:rPr lang="de-AT" dirty="0" smtClean="0"/>
              <a:t>mitgestalten.</a:t>
            </a:r>
          </a:p>
          <a:p>
            <a:pPr marL="457200" indent="-457200" algn="l">
              <a:lnSpc>
                <a:spcPct val="120000"/>
              </a:lnSpc>
              <a:buAutoNum type="arabicPeriod"/>
            </a:pPr>
            <a:r>
              <a:rPr lang="de-AT" dirty="0" smtClean="0"/>
              <a:t>Lust </a:t>
            </a:r>
            <a:r>
              <a:rPr lang="de-AT" dirty="0"/>
              <a:t>auf Leute. Woher kommen die </a:t>
            </a:r>
            <a:r>
              <a:rPr lang="de-AT" dirty="0" smtClean="0"/>
              <a:t>Mitglieder der Pfarrgemeinderäte 2022-27?</a:t>
            </a:r>
          </a:p>
          <a:p>
            <a:pPr marL="457200" indent="-457200" algn="l">
              <a:lnSpc>
                <a:spcPct val="120000"/>
              </a:lnSpc>
              <a:buFont typeface="Arial" panose="020B0604020202020204" pitchFamily="34" charset="0"/>
              <a:buAutoNum type="arabicPeriod"/>
            </a:pPr>
            <a:r>
              <a:rPr lang="de-AT" dirty="0" smtClean="0"/>
              <a:t>Vier Grundpfeiler </a:t>
            </a:r>
            <a:r>
              <a:rPr lang="de-AT" dirty="0"/>
              <a:t>für eine gelungene </a:t>
            </a:r>
            <a:r>
              <a:rPr lang="de-AT" dirty="0" smtClean="0"/>
              <a:t>Pfarrgemeinderatswahl</a:t>
            </a:r>
          </a:p>
          <a:p>
            <a:pPr algn="l">
              <a:lnSpc>
                <a:spcPct val="120000"/>
              </a:lnSpc>
            </a:pPr>
            <a:r>
              <a:rPr lang="de-AT" b="1" dirty="0" smtClean="0"/>
              <a:t>17</a:t>
            </a:r>
            <a:r>
              <a:rPr lang="de-AT" b="1" dirty="0"/>
              <a:t>. September 2021, Bildungshaus Schloss Puchberg/Wels und 1. Oktober 2021, Priesterseminar Linz, jeweils 14.00-18.00 Uhr (Gleiche Veranstaltung an zwei Terminen, IPF):</a:t>
            </a:r>
          </a:p>
          <a:p>
            <a:pPr marL="457200" indent="-457200" algn="l">
              <a:lnSpc>
                <a:spcPct val="120000"/>
              </a:lnSpc>
              <a:buAutoNum type="arabicPeriod"/>
            </a:pPr>
            <a:endParaRPr lang="de-DE"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19</a:t>
            </a:fld>
            <a:endParaRPr lang="de-DE"/>
          </a:p>
        </p:txBody>
      </p:sp>
    </p:spTree>
    <p:extLst>
      <p:ext uri="{BB962C8B-B14F-4D97-AF65-F5344CB8AC3E}">
        <p14:creationId xmlns:p14="http://schemas.microsoft.com/office/powerpoint/2010/main" val="41051487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lnSpcReduction="10000"/>
          </a:bodyPr>
          <a:lstStyle/>
          <a:p>
            <a:pPr algn="l">
              <a:lnSpc>
                <a:spcPct val="120000"/>
              </a:lnSpc>
            </a:pPr>
            <a:r>
              <a:rPr lang="de-DE" sz="3200" dirty="0" smtClean="0"/>
              <a:t>Die </a:t>
            </a:r>
            <a:r>
              <a:rPr lang="de-DE" sz="3200" dirty="0"/>
              <a:t>Abteilung Pfarrgemeinde und Spiritualität unterstützt die Pfarrgemeinden bei der Vorbereitung und Durchführung der </a:t>
            </a:r>
            <a:r>
              <a:rPr lang="de-DE" sz="3200" dirty="0" smtClean="0"/>
              <a:t>Pfarrgemeinderatswahl.</a:t>
            </a:r>
          </a:p>
          <a:p>
            <a:pPr algn="l">
              <a:lnSpc>
                <a:spcPct val="120000"/>
              </a:lnSpc>
            </a:pPr>
            <a:r>
              <a:rPr lang="de-DE" sz="3200" dirty="0" smtClean="0"/>
              <a:t>Kontakt</a:t>
            </a:r>
            <a:r>
              <a:rPr lang="de-DE" sz="3200" dirty="0"/>
              <a:t>: </a:t>
            </a:r>
            <a:r>
              <a:rPr lang="de-DE" sz="3200" dirty="0" smtClean="0">
                <a:solidFill>
                  <a:srgbClr val="FF0000"/>
                </a:solidFill>
              </a:rPr>
              <a:t>pgr@dioezese-linz.at</a:t>
            </a:r>
          </a:p>
          <a:p>
            <a:pPr algn="l">
              <a:lnSpc>
                <a:spcPct val="120000"/>
              </a:lnSpc>
            </a:pPr>
            <a:r>
              <a:rPr lang="de-DE" sz="3200" dirty="0" smtClean="0"/>
              <a:t>(0732</a:t>
            </a:r>
            <a:r>
              <a:rPr lang="de-DE" sz="3200" dirty="0"/>
              <a:t>) 76 10-3131 und </a:t>
            </a:r>
            <a:r>
              <a:rPr lang="de-DE" sz="3200" dirty="0" smtClean="0"/>
              <a:t>3141</a:t>
            </a:r>
            <a:endParaRPr lang="de-DE" sz="3200" dirty="0"/>
          </a:p>
          <a:p>
            <a:pPr algn="l">
              <a:lnSpc>
                <a:spcPct val="120000"/>
              </a:lnSpc>
            </a:pPr>
            <a:r>
              <a:rPr lang="de-DE" sz="3200" dirty="0" smtClean="0"/>
              <a:t>Alle Informationen auf </a:t>
            </a:r>
            <a:r>
              <a:rPr lang="de-DE" sz="3200" dirty="0" smtClean="0">
                <a:solidFill>
                  <a:srgbClr val="FF0000"/>
                </a:solidFill>
              </a:rPr>
              <a:t>www.dioezese-linz.at/pgr</a:t>
            </a:r>
          </a:p>
          <a:p>
            <a:pPr>
              <a:lnSpc>
                <a:spcPct val="120000"/>
              </a:lnSpc>
            </a:pPr>
            <a:r>
              <a:rPr lang="de-DE" sz="7200" b="1" dirty="0" smtClean="0">
                <a:solidFill>
                  <a:srgbClr val="FF0000"/>
                </a:solidFill>
              </a:rPr>
              <a:t>D A N K E</a:t>
            </a:r>
            <a:endParaRPr lang="de-DE" sz="7200" b="1" dirty="0">
              <a:solidFill>
                <a:srgbClr val="FF0000"/>
              </a:solidFill>
            </a:endParaRP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20</a:t>
            </a:fld>
            <a:endParaRPr lang="de-DE"/>
          </a:p>
        </p:txBody>
      </p:sp>
    </p:spTree>
    <p:extLst>
      <p:ext uri="{BB962C8B-B14F-4D97-AF65-F5344CB8AC3E}">
        <p14:creationId xmlns:p14="http://schemas.microsoft.com/office/powerpoint/2010/main" val="10779093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lvl="0" algn="l"/>
            <a:r>
              <a:rPr lang="de-AT" sz="4000" b="1" dirty="0" smtClean="0">
                <a:solidFill>
                  <a:srgbClr val="FF66CC"/>
                </a:solidFill>
              </a:rPr>
              <a:t>Bibelstelle: Koh 11, 4 – 7</a:t>
            </a:r>
          </a:p>
          <a:p>
            <a:pPr lvl="0" algn="l"/>
            <a:r>
              <a:rPr lang="de-DE" sz="2800" i="1" dirty="0" smtClean="0"/>
              <a:t>Wer ständig nach dem Wind schaut, kommt nicht zum Säen, wer ständig die Wolken beobachtet, kommt nicht zum Ernten. Wie du den Weg des Windes ebenso wenig wie das Werden des Kindes im Laib der Schwangeren erkennen kannst, so kannst du auch das Tun </a:t>
            </a:r>
            <a:r>
              <a:rPr lang="de-DE" sz="2800" i="1" dirty="0"/>
              <a:t>G</a:t>
            </a:r>
            <a:r>
              <a:rPr lang="de-DE" sz="2800" i="1" dirty="0" smtClean="0"/>
              <a:t>ottes nicht erkennen, der alles tut. Am Morgen beginne zu säen, auch gegen Abend lass deine Hand noch nicht ruhen; denn du kannst nicht im Voraus erkennen, was Erfolg haben wird, das eine oder das andere, oder ob sogar beide zugleich zu guten Ergebnissen führen. Dann wird das Licht süß sein, und den Augen wird es wohltun, die Sonne zu sehen.</a:t>
            </a:r>
            <a:endParaRPr lang="de-DE" sz="2800" i="1"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21</a:t>
            </a:fld>
            <a:endParaRPr lang="de-DE"/>
          </a:p>
        </p:txBody>
      </p:sp>
    </p:spTree>
    <p:extLst>
      <p:ext uri="{BB962C8B-B14F-4D97-AF65-F5344CB8AC3E}">
        <p14:creationId xmlns:p14="http://schemas.microsoft.com/office/powerpoint/2010/main" val="32315765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lvl="0" algn="l"/>
            <a:r>
              <a:rPr lang="de-AT" sz="4800" dirty="0" smtClean="0"/>
              <a:t>Die </a:t>
            </a:r>
            <a:r>
              <a:rPr lang="de-AT" sz="4800" dirty="0"/>
              <a:t>Pfarrgemeinderatswahl ist eine Gelegenheit, mit vielen Menschen ins Gespräch zu kommen</a:t>
            </a:r>
            <a:r>
              <a:rPr lang="de-AT" sz="4800" dirty="0" smtClean="0"/>
              <a:t>.</a:t>
            </a:r>
            <a:endParaRPr lang="de-DE" sz="4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22</a:t>
            </a:fld>
            <a:endParaRPr lang="de-DE"/>
          </a:p>
        </p:txBody>
      </p:sp>
    </p:spTree>
    <p:extLst>
      <p:ext uri="{BB962C8B-B14F-4D97-AF65-F5344CB8AC3E}">
        <p14:creationId xmlns:p14="http://schemas.microsoft.com/office/powerpoint/2010/main" val="351519115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lvl="0" algn="l"/>
            <a:r>
              <a:rPr lang="de-AT" sz="4800" dirty="0" smtClean="0"/>
              <a:t>Die </a:t>
            </a:r>
            <a:r>
              <a:rPr lang="de-AT" sz="4800" dirty="0"/>
              <a:t>Menschen wollen, dass es gut mit der Pfarrgemeinde weitergeht</a:t>
            </a:r>
            <a:r>
              <a:rPr lang="de-AT" sz="4800" dirty="0" smtClean="0"/>
              <a:t>.</a:t>
            </a:r>
            <a:endParaRPr lang="de-DE" sz="4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23</a:t>
            </a:fld>
            <a:endParaRPr lang="de-DE"/>
          </a:p>
        </p:txBody>
      </p:sp>
    </p:spTree>
    <p:extLst>
      <p:ext uri="{BB962C8B-B14F-4D97-AF65-F5344CB8AC3E}">
        <p14:creationId xmlns:p14="http://schemas.microsoft.com/office/powerpoint/2010/main" val="7847034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lvl="0" algn="l"/>
            <a:r>
              <a:rPr lang="de-AT" sz="4800" dirty="0" smtClean="0"/>
              <a:t>Die </a:t>
            </a:r>
            <a:r>
              <a:rPr lang="de-AT" sz="4800" dirty="0"/>
              <a:t>Menschen finden, dass die Kirche in der Gesellschaft eine wichtige Funktion hat - mit ihrer Menschenliebe und ihrer Barmherzigkeit</a:t>
            </a:r>
            <a:r>
              <a:rPr lang="de-AT" sz="4800" dirty="0" smtClean="0"/>
              <a:t>.</a:t>
            </a:r>
            <a:endParaRPr lang="de-DE" sz="4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24</a:t>
            </a:fld>
            <a:endParaRPr lang="de-DE"/>
          </a:p>
        </p:txBody>
      </p:sp>
    </p:spTree>
    <p:extLst>
      <p:ext uri="{BB962C8B-B14F-4D97-AF65-F5344CB8AC3E}">
        <p14:creationId xmlns:p14="http://schemas.microsoft.com/office/powerpoint/2010/main" val="37680110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lvl="0" algn="l"/>
            <a:r>
              <a:rPr lang="de-AT" sz="4800" dirty="0" smtClean="0"/>
              <a:t>Es </a:t>
            </a:r>
            <a:r>
              <a:rPr lang="de-AT" sz="4800" dirty="0"/>
              <a:t>war früher leichter, Menschen für den Pfarrgemeinderat zu gewinnen</a:t>
            </a:r>
            <a:r>
              <a:rPr lang="de-AT" sz="4800" dirty="0" smtClean="0"/>
              <a:t>.</a:t>
            </a:r>
            <a:endParaRPr lang="de-DE" sz="4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25</a:t>
            </a:fld>
            <a:endParaRPr lang="de-DE"/>
          </a:p>
        </p:txBody>
      </p:sp>
    </p:spTree>
    <p:extLst>
      <p:ext uri="{BB962C8B-B14F-4D97-AF65-F5344CB8AC3E}">
        <p14:creationId xmlns:p14="http://schemas.microsoft.com/office/powerpoint/2010/main" val="37795219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lvl="0" algn="l"/>
            <a:r>
              <a:rPr lang="de-AT" sz="4800" dirty="0" smtClean="0"/>
              <a:t>Die </a:t>
            </a:r>
            <a:r>
              <a:rPr lang="de-AT" sz="4800" dirty="0"/>
              <a:t>Menschen gehen heute sorgfältiger mit ihrer Freizeit um, denn sie haben davon meist weniger</a:t>
            </a:r>
            <a:r>
              <a:rPr lang="de-AT" sz="4800" dirty="0" smtClean="0"/>
              <a:t>.</a:t>
            </a:r>
            <a:endParaRPr lang="de-DE" sz="4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26</a:t>
            </a:fld>
            <a:endParaRPr lang="de-DE"/>
          </a:p>
        </p:txBody>
      </p:sp>
    </p:spTree>
    <p:extLst>
      <p:ext uri="{BB962C8B-B14F-4D97-AF65-F5344CB8AC3E}">
        <p14:creationId xmlns:p14="http://schemas.microsoft.com/office/powerpoint/2010/main" val="13353079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lvl="0" algn="l"/>
            <a:r>
              <a:rPr lang="de-AT" sz="4800" dirty="0" err="1" smtClean="0"/>
              <a:t>Jungpensionistinnen</a:t>
            </a:r>
            <a:r>
              <a:rPr lang="de-AT" sz="4800" dirty="0" smtClean="0"/>
              <a:t> </a:t>
            </a:r>
            <a:r>
              <a:rPr lang="de-AT" sz="4800" dirty="0"/>
              <a:t>und –</a:t>
            </a:r>
            <a:r>
              <a:rPr lang="de-AT" sz="4800" dirty="0" err="1"/>
              <a:t>pensionisten</a:t>
            </a:r>
            <a:r>
              <a:rPr lang="de-AT" sz="4800" dirty="0"/>
              <a:t> wollen eine sinnvolle Aufgabe für ihre Leben. Wenn wir sie gewinnen wollen, müssen wir schnell sein, denn viele haben schon Pläne</a:t>
            </a:r>
            <a:r>
              <a:rPr lang="de-AT" sz="4800" dirty="0" smtClean="0"/>
              <a:t>.</a:t>
            </a:r>
            <a:endParaRPr lang="de-DE" sz="4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27</a:t>
            </a:fld>
            <a:endParaRPr lang="de-DE"/>
          </a:p>
        </p:txBody>
      </p:sp>
    </p:spTree>
    <p:extLst>
      <p:ext uri="{BB962C8B-B14F-4D97-AF65-F5344CB8AC3E}">
        <p14:creationId xmlns:p14="http://schemas.microsoft.com/office/powerpoint/2010/main" val="37695671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lvl="0" algn="l"/>
            <a:r>
              <a:rPr lang="de-AT" sz="4800" dirty="0" smtClean="0"/>
              <a:t>Menschen </a:t>
            </a:r>
            <a:r>
              <a:rPr lang="de-AT" sz="4800" dirty="0"/>
              <a:t>engagieren sich, weil sie eine Sache interessiert und diese Sache ihnen ein Anliegen ist</a:t>
            </a:r>
            <a:r>
              <a:rPr lang="de-AT" sz="4800" dirty="0" smtClean="0"/>
              <a:t>.</a:t>
            </a:r>
            <a:endParaRPr lang="de-DE" sz="4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28</a:t>
            </a:fld>
            <a:endParaRPr lang="de-DE"/>
          </a:p>
        </p:txBody>
      </p:sp>
    </p:spTree>
    <p:extLst>
      <p:ext uri="{BB962C8B-B14F-4D97-AF65-F5344CB8AC3E}">
        <p14:creationId xmlns:p14="http://schemas.microsoft.com/office/powerpoint/2010/main" val="3260180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lvl="0" algn="l"/>
            <a:r>
              <a:rPr lang="de-AT" sz="4800" dirty="0" smtClean="0"/>
              <a:t>Junge </a:t>
            </a:r>
            <a:r>
              <a:rPr lang="de-AT" sz="4800" dirty="0"/>
              <a:t>Familien wollen, dass es Angebote für Kinder in der Pfarrgemeinde gibt</a:t>
            </a:r>
            <a:r>
              <a:rPr lang="de-AT" sz="4800" dirty="0" smtClean="0"/>
              <a:t>.</a:t>
            </a:r>
            <a:endParaRPr lang="de-DE" sz="4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29</a:t>
            </a:fld>
            <a:endParaRPr lang="de-DE"/>
          </a:p>
        </p:txBody>
      </p:sp>
    </p:spTree>
    <p:extLst>
      <p:ext uri="{BB962C8B-B14F-4D97-AF65-F5344CB8AC3E}">
        <p14:creationId xmlns:p14="http://schemas.microsoft.com/office/powerpoint/2010/main" val="66869268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lvl="0" algn="l"/>
            <a:r>
              <a:rPr lang="de-AT" sz="4800" dirty="0" smtClean="0"/>
              <a:t>Menschen </a:t>
            </a:r>
            <a:r>
              <a:rPr lang="de-AT" sz="4800" dirty="0"/>
              <a:t>kommen über niedrigschwellige Angebote, z.B. die Bibliothek, in die Pfarrgemeinde</a:t>
            </a:r>
            <a:r>
              <a:rPr lang="de-AT" sz="4800" dirty="0" smtClean="0"/>
              <a:t>.</a:t>
            </a:r>
            <a:endParaRPr lang="de-DE" sz="4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30</a:t>
            </a:fld>
            <a:endParaRPr lang="de-DE"/>
          </a:p>
        </p:txBody>
      </p:sp>
    </p:spTree>
    <p:extLst>
      <p:ext uri="{BB962C8B-B14F-4D97-AF65-F5344CB8AC3E}">
        <p14:creationId xmlns:p14="http://schemas.microsoft.com/office/powerpoint/2010/main" val="26740458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lvl="0" algn="l"/>
            <a:r>
              <a:rPr lang="de-AT" sz="4800" dirty="0" smtClean="0"/>
              <a:t>Menschen</a:t>
            </a:r>
            <a:r>
              <a:rPr lang="de-AT" sz="4800" dirty="0"/>
              <a:t>, die allein leben, sind für die Gemeinschaftsangebote der Pfarrgemeinde dankbar; das könnte auch für den Pfarrgemeinderat gelten</a:t>
            </a:r>
            <a:r>
              <a:rPr lang="de-AT" sz="4800" dirty="0" smtClean="0"/>
              <a:t>.</a:t>
            </a:r>
            <a:endParaRPr lang="de-DE" sz="4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31</a:t>
            </a:fld>
            <a:endParaRPr lang="de-DE"/>
          </a:p>
        </p:txBody>
      </p:sp>
    </p:spTree>
    <p:extLst>
      <p:ext uri="{BB962C8B-B14F-4D97-AF65-F5344CB8AC3E}">
        <p14:creationId xmlns:p14="http://schemas.microsoft.com/office/powerpoint/2010/main" val="61672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lvl="0" algn="l"/>
            <a:r>
              <a:rPr lang="de-AT" sz="4800" dirty="0" smtClean="0"/>
              <a:t>Für </a:t>
            </a:r>
            <a:r>
              <a:rPr lang="de-AT" sz="4800" dirty="0"/>
              <a:t>eine Gruppe mit </a:t>
            </a:r>
            <a:r>
              <a:rPr lang="de-AT" sz="4800" dirty="0" smtClean="0"/>
              <a:t>einem besonderen </a:t>
            </a:r>
            <a:r>
              <a:rPr lang="de-AT" sz="4800" dirty="0"/>
              <a:t>Inhalt und </a:t>
            </a:r>
            <a:r>
              <a:rPr lang="de-AT" sz="4800" dirty="0" smtClean="0"/>
              <a:t>einer speziellen Zielgruppe (PGR-Fachteams) </a:t>
            </a:r>
            <a:r>
              <a:rPr lang="de-AT" sz="4800" dirty="0"/>
              <a:t>ist es leichter, Menschen zu finden als für den Pfarrgemeinderat</a:t>
            </a:r>
            <a:r>
              <a:rPr lang="de-AT" sz="4800" dirty="0" smtClean="0"/>
              <a:t>.</a:t>
            </a:r>
            <a:endParaRPr lang="de-DE" sz="4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32</a:t>
            </a:fld>
            <a:endParaRPr lang="de-DE"/>
          </a:p>
        </p:txBody>
      </p:sp>
    </p:spTree>
    <p:extLst>
      <p:ext uri="{BB962C8B-B14F-4D97-AF65-F5344CB8AC3E}">
        <p14:creationId xmlns:p14="http://schemas.microsoft.com/office/powerpoint/2010/main" val="8749254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a:bodyPr>
          <a:lstStyle/>
          <a:p>
            <a:pPr algn="l"/>
            <a:r>
              <a:rPr lang="de-AT" sz="4800" dirty="0" smtClean="0"/>
              <a:t>Wenn </a:t>
            </a:r>
            <a:r>
              <a:rPr lang="de-AT" sz="4800" dirty="0"/>
              <a:t>die Kinder aus dem Haus sind und noch keine Enkelkinder in Sicht, gibt es für Frauen und Männer eine Zeit der Lebens-Neuorientierung. Der Pfarrgemeinderat könnte dafür ein Ort </a:t>
            </a:r>
            <a:r>
              <a:rPr lang="de-AT" sz="4800" dirty="0" smtClean="0"/>
              <a:t>sein.   </a:t>
            </a:r>
            <a:endParaRPr lang="de-DE" sz="4800" dirty="0"/>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33</a:t>
            </a:fld>
            <a:endParaRPr lang="de-DE"/>
          </a:p>
        </p:txBody>
      </p:sp>
    </p:spTree>
    <p:extLst>
      <p:ext uri="{BB962C8B-B14F-4D97-AF65-F5344CB8AC3E}">
        <p14:creationId xmlns:p14="http://schemas.microsoft.com/office/powerpoint/2010/main" val="23293545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598702" cy="5205306"/>
          </a:xfrm>
        </p:spPr>
        <p:txBody>
          <a:bodyPr>
            <a:normAutofit/>
          </a:bodyPr>
          <a:lstStyle/>
          <a:p>
            <a:pPr algn="l">
              <a:lnSpc>
                <a:spcPct val="100000"/>
              </a:lnSpc>
            </a:pPr>
            <a:r>
              <a:rPr lang="de-AT" sz="3300" dirty="0" smtClean="0"/>
              <a:t>Fragen:</a:t>
            </a:r>
          </a:p>
          <a:p>
            <a:pPr algn="l">
              <a:lnSpc>
                <a:spcPct val="100000"/>
              </a:lnSpc>
            </a:pPr>
            <a:endParaRPr lang="de-AT" sz="3300" dirty="0"/>
          </a:p>
          <a:p>
            <a:pPr algn="l">
              <a:lnSpc>
                <a:spcPct val="100000"/>
              </a:lnSpc>
            </a:pPr>
            <a:r>
              <a:rPr lang="de-AT" sz="3300" dirty="0" smtClean="0">
                <a:solidFill>
                  <a:srgbClr val="7030A0"/>
                </a:solidFill>
              </a:rPr>
              <a:t>1. Bei welchen Grundpfeilern sind wir stark?</a:t>
            </a:r>
          </a:p>
          <a:p>
            <a:pPr algn="l">
              <a:lnSpc>
                <a:spcPct val="100000"/>
              </a:lnSpc>
            </a:pPr>
            <a:r>
              <a:rPr lang="de-AT" sz="3300" dirty="0" smtClean="0">
                <a:solidFill>
                  <a:srgbClr val="7030A0"/>
                </a:solidFill>
              </a:rPr>
              <a:t>2. Welche Grundpfeiler wollen wir bewusst gestalten?</a:t>
            </a: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34</a:t>
            </a:fld>
            <a:endParaRPr lang="de-DE"/>
          </a:p>
        </p:txBody>
      </p:sp>
    </p:spTree>
    <p:extLst>
      <p:ext uri="{BB962C8B-B14F-4D97-AF65-F5344CB8AC3E}">
        <p14:creationId xmlns:p14="http://schemas.microsoft.com/office/powerpoint/2010/main" val="6198541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tertitel 2"/>
          <p:cNvSpPr>
            <a:spLocks noGrp="1"/>
          </p:cNvSpPr>
          <p:nvPr>
            <p:ph type="subTitle" idx="1"/>
          </p:nvPr>
        </p:nvSpPr>
        <p:spPr>
          <a:xfrm>
            <a:off x="1524000" y="1210733"/>
            <a:ext cx="9144000" cy="5205306"/>
          </a:xfrm>
        </p:spPr>
        <p:txBody>
          <a:bodyPr>
            <a:normAutofit lnSpcReduction="10000"/>
          </a:bodyPr>
          <a:lstStyle/>
          <a:p>
            <a:pPr algn="l"/>
            <a:r>
              <a:rPr lang="de-AT" sz="3200" dirty="0"/>
              <a:t>Sie als </a:t>
            </a:r>
            <a:r>
              <a:rPr lang="de-AT" sz="3200" dirty="0" smtClean="0"/>
              <a:t>PGR-Mitglieder </a:t>
            </a:r>
            <a:r>
              <a:rPr lang="de-AT" sz="3200" dirty="0"/>
              <a:t>haben sich sicher schon überlegt, welche Rolle sie in der Pfarrgemeinderatsperiode 2022 bis 2027 spielen wollen: </a:t>
            </a:r>
            <a:endParaRPr lang="de-AT" sz="3200" dirty="0" smtClean="0"/>
          </a:p>
          <a:p>
            <a:pPr algn="l"/>
            <a:endParaRPr lang="de-AT" sz="3200" dirty="0">
              <a:solidFill>
                <a:srgbClr val="FF0000"/>
              </a:solidFill>
            </a:endParaRPr>
          </a:p>
          <a:p>
            <a:pPr marL="457200" lvl="0" indent="-457200" algn="l">
              <a:buFont typeface="Arial" panose="020B0604020202020204" pitchFamily="34" charset="0"/>
              <a:buChar char="•"/>
            </a:pPr>
            <a:r>
              <a:rPr lang="de-AT" sz="3200" dirty="0"/>
              <a:t>Ich werde mit dieser Pfarrgemeinderatsperiode im Pfarrgemeinderat aufhören.</a:t>
            </a:r>
            <a:endParaRPr lang="de-DE" sz="3200" dirty="0"/>
          </a:p>
          <a:p>
            <a:pPr marL="457200" lvl="0" indent="-457200" algn="l">
              <a:buFont typeface="Arial" panose="020B0604020202020204" pitchFamily="34" charset="0"/>
              <a:buChar char="•"/>
            </a:pPr>
            <a:r>
              <a:rPr lang="de-AT" sz="3200" dirty="0"/>
              <a:t>Ich kann mir vorstellen, mich wieder für den Pfarrgemeinderat aufstellen zu lassen/eine Wahl anzunehmen.</a:t>
            </a:r>
            <a:endParaRPr lang="de-DE" sz="3200" dirty="0"/>
          </a:p>
          <a:p>
            <a:pPr marL="457200" lvl="0" indent="-457200" algn="l">
              <a:buFont typeface="Arial" panose="020B0604020202020204" pitchFamily="34" charset="0"/>
              <a:buChar char="•"/>
            </a:pPr>
            <a:r>
              <a:rPr lang="de-AT" sz="3200" dirty="0"/>
              <a:t>Ich weiß es jetzt noch nicht.</a:t>
            </a:r>
            <a:endParaRPr lang="de-DE" sz="3200" dirty="0"/>
          </a:p>
          <a:p>
            <a:pPr algn="l"/>
            <a:endParaRPr lang="de-DE" sz="4000" dirty="0">
              <a:solidFill>
                <a:srgbClr val="FF0000"/>
              </a:solidFill>
            </a:endParaRPr>
          </a:p>
        </p:txBody>
      </p:sp>
      <p:sp>
        <p:nvSpPr>
          <p:cNvPr id="4" name="Rectangle 2"/>
          <p:cNvSpPr>
            <a:spLocks noChangeArrowheads="1"/>
          </p:cNvSpPr>
          <p:nvPr/>
        </p:nvSpPr>
        <p:spPr bwMode="auto">
          <a:xfrm>
            <a:off x="1271451" y="-15675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de-DE"/>
          </a:p>
        </p:txBody>
      </p:sp>
      <p:pic>
        <p:nvPicPr>
          <p:cNvPr id="1025" name="Grafik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71451" y="300445"/>
            <a:ext cx="815975" cy="685800"/>
          </a:xfrm>
          <a:prstGeom prst="rect">
            <a:avLst/>
          </a:prstGeom>
          <a:noFill/>
          <a:extLst>
            <a:ext uri="{909E8E84-426E-40DD-AFC4-6F175D3DCCD1}">
              <a14:hiddenFill xmlns:a14="http://schemas.microsoft.com/office/drawing/2010/main">
                <a:solidFill>
                  <a:srgbClr val="FFFFFF"/>
                </a:solidFill>
              </a14:hiddenFill>
            </a:ext>
          </a:extLst>
        </p:spPr>
      </p:pic>
      <p:sp>
        <p:nvSpPr>
          <p:cNvPr id="2" name="Datumsplatzhalter 1"/>
          <p:cNvSpPr>
            <a:spLocks noGrp="1"/>
          </p:cNvSpPr>
          <p:nvPr>
            <p:ph type="dt" sz="half" idx="10"/>
          </p:nvPr>
        </p:nvSpPr>
        <p:spPr/>
        <p:txBody>
          <a:bodyPr/>
          <a:lstStyle/>
          <a:p>
            <a:r>
              <a:rPr lang="de-DE" smtClean="0"/>
              <a:t>April bis Juni 2021</a:t>
            </a:r>
            <a:endParaRPr lang="de-DE"/>
          </a:p>
        </p:txBody>
      </p:sp>
      <p:sp>
        <p:nvSpPr>
          <p:cNvPr id="6" name="Fußzeilenplatzhalter 5"/>
          <p:cNvSpPr>
            <a:spLocks noGrp="1"/>
          </p:cNvSpPr>
          <p:nvPr>
            <p:ph type="ftr" sz="quarter" idx="11"/>
          </p:nvPr>
        </p:nvSpPr>
        <p:spPr/>
        <p:txBody>
          <a:bodyPr/>
          <a:lstStyle/>
          <a:p>
            <a:r>
              <a:rPr lang="de-DE" smtClean="0"/>
              <a:t>Pfarrgemeinderatswahl2022 - Gut geplant ist halb gewählt</a:t>
            </a:r>
            <a:endParaRPr lang="de-DE"/>
          </a:p>
        </p:txBody>
      </p:sp>
      <p:sp>
        <p:nvSpPr>
          <p:cNvPr id="7" name="Foliennummernplatzhalter 6"/>
          <p:cNvSpPr>
            <a:spLocks noGrp="1"/>
          </p:cNvSpPr>
          <p:nvPr>
            <p:ph type="sldNum" sz="quarter" idx="12"/>
          </p:nvPr>
        </p:nvSpPr>
        <p:spPr/>
        <p:txBody>
          <a:bodyPr/>
          <a:lstStyle/>
          <a:p>
            <a:fld id="{E0DF863B-751E-4A1C-A74B-146D9AF8F81E}" type="slidenum">
              <a:rPr lang="de-DE" smtClean="0"/>
              <a:t>35</a:t>
            </a:fld>
            <a:endParaRPr lang="de-DE"/>
          </a:p>
        </p:txBody>
      </p:sp>
    </p:spTree>
    <p:extLst>
      <p:ext uri="{BB962C8B-B14F-4D97-AF65-F5344CB8AC3E}">
        <p14:creationId xmlns:p14="http://schemas.microsoft.com/office/powerpoint/2010/main" val="2498411521"/>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1756</Words>
  <Application>Microsoft Office PowerPoint</Application>
  <PresentationFormat>Breitbild</PresentationFormat>
  <Paragraphs>220</Paragraphs>
  <Slides>35</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35</vt:i4>
      </vt:variant>
    </vt:vector>
  </HeadingPairs>
  <TitlesOfParts>
    <vt:vector size="40" baseType="lpstr">
      <vt:lpstr>Arial</vt:lpstr>
      <vt:lpstr>Calibri</vt:lpstr>
      <vt:lpstr>Calibri Light</vt:lpstr>
      <vt:lpstr>Segoe Script</vt:lpstr>
      <vt:lpstr>Office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Dioezese Linz</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Beate Schlager-Stemmer</dc:creator>
  <cp:lastModifiedBy>Mag. Reinhard Wimmer</cp:lastModifiedBy>
  <cp:revision>92</cp:revision>
  <dcterms:created xsi:type="dcterms:W3CDTF">2021-02-05T10:17:05Z</dcterms:created>
  <dcterms:modified xsi:type="dcterms:W3CDTF">2021-04-21T13:57:54Z</dcterms:modified>
</cp:coreProperties>
</file>