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5" r:id="rId3"/>
    <p:sldId id="266" r:id="rId4"/>
    <p:sldId id="268" r:id="rId5"/>
    <p:sldId id="259" r:id="rId6"/>
    <p:sldId id="260" r:id="rId7"/>
    <p:sldId id="269" r:id="rId8"/>
    <p:sldId id="270" r:id="rId9"/>
    <p:sldId id="271" r:id="rId10"/>
    <p:sldId id="272" r:id="rId11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6F859F9-D0AF-4693-A398-6EC2E6FF7CE6}" v="72" dt="2023-05-16T07:27:23.21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86" d="100"/>
          <a:sy n="86" d="100"/>
        </p:scale>
        <p:origin x="470" y="53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8DA56EF-C886-D5C4-68A3-2E0DE24865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676010F7-42BA-DCE0-46C3-EC0C7E4D3E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09E8E84-0F0F-3B90-061F-2A0DD3441E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25.05.2023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EFB10C6-6906-96F0-AA72-4E5302A5B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83FAABA3-014E-146E-DC04-E7FD6B5FFE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19636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3D89821-EF17-0C77-DE55-0E853BDCB3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586F38F-1B08-A7DE-0B39-C3CA5B6CCD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B3E8C1F-75E9-C6E9-D79F-63E729F69C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25.05.2023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58EB405-D637-D927-9287-11E9491BA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4C1CEA4-D096-8932-7064-394639CD54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116304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23F70CB-61AD-8AC9-222D-1673578638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059BDE4F-B94E-6704-8C3E-DE114304E8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EED84C2-859C-6D6D-2FFD-D783C8402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25.05.2023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C6D637C-6EB5-5AC3-6ED9-A0ECED33BF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A58663E-525E-6099-9759-EC612BD9A4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566300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F7AA8CA-88A4-370E-DC81-11C2B04124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5AFCAED-A534-AC92-E9C6-6F81DFE28DB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346B439F-09F8-39F0-98D6-650163C2C0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52754E59-D6C0-EC21-50C7-67FD64C28B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25.05.2023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4E042D42-0D77-3C19-F37A-013BAA7491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71615643-FE2F-682D-1232-11082A1603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614782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5C659EE-BD58-0F8F-C5A7-F6C181D8FD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DFC3799-B375-B072-B294-5D4F20543A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2888C339-E0C5-8255-1907-06F6759B78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9572A4E3-8F06-7704-D17F-2E2A1DF3DF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DBF8B540-F39A-2916-EAF6-2A884230B2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D39D3AEE-6EBA-02A1-DA6B-233837678F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25.05.2023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90D49850-4EB2-B46B-8728-040CBEAB01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229A4930-D9F3-587A-0A08-163A07C8E3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55193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032AC70-180B-5E8D-58B5-0F3BE19047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FF8AE90D-EFEA-C342-6598-1787DAE6DC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25.05.2023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0B5035E-2993-829B-8EB8-E8D23C2FCA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8DB00B78-44C1-4476-991C-9E4EB00A3D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312262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0E6FB444-80CD-6D53-752A-8F09229FA1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25.05.2023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585C2883-3194-63D8-7FB7-F9D442EBB5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9893B60F-4FF9-9237-65E2-2B5FD1899F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357847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B28CFFF-1F13-3039-8F40-5292223B00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27CFF7A-F0CD-4A0C-796A-3660320CE3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F440D304-3DFE-D3E7-9AC8-F02752A889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D727E6AE-0D28-D378-5468-069173ED7F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25.05.2023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C6DF4DF8-603F-4262-F2AF-7D00A39505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CACBEEEE-10C7-1FD2-0B00-DD7A40BE62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10460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3509613-0AE7-300F-99DE-182154B481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E2DB2E28-7E27-A0E9-B153-1B637723A38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7F117783-A3B8-AD7E-ACF2-DC12905940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7C24058-18A7-67DC-4F12-688448B6F1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25.05.2023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B60B4BBD-4791-0DFA-13B8-9833D7465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88D3CAD2-A1CD-43D8-6EA9-128E4C5E8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299968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F5EEB5C-CE41-8836-28A1-CB8F0D665E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F3C56ADB-F97D-8CFC-581B-372A9EFD1C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2773DCE-8803-793F-181C-D745BD6718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25.05.2023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C0CC857-D03D-BBFF-637B-6E13BF198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0873F28-2C22-87F4-7993-8564474BC2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031991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F2F52611-31C7-5509-3349-712C929190A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044C03E4-37C9-E9FD-821E-0F2A1E0319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0F9DF28-B543-4766-399E-622B82DBEB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25.05.2023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08B0EAF-5BD5-5E3B-DF18-175C22D93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D1BD51C-2E71-AAA7-5D92-0AEEFE502C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301635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155F3457-EBB8-DA00-4453-2A840910AE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AE11BFE-E64C-7516-6A0D-3EB30F4FDA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F415831F-DAC2-B75B-253F-D078D4C467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D64652-EF6A-438B-9CC1-80FF19BA2959}" type="datetimeFigureOut">
              <a:rPr lang="de-DE" smtClean="0"/>
              <a:t>25.05.2023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F0CDD0F-7EDD-2B7B-C8CE-A9F4D8E291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D7B18B2-C132-6096-A5E1-8E83BB467A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59035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1571D9AA-08DE-168D-374A-E421DD5F5FF9}"/>
              </a:ext>
            </a:extLst>
          </p:cNvPr>
          <p:cNvSpPr txBox="1"/>
          <p:nvPr/>
        </p:nvSpPr>
        <p:spPr>
          <a:xfrm>
            <a:off x="226843" y="142395"/>
            <a:ext cx="3951216" cy="83414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3200" b="1" dirty="0">
                <a:solidFill>
                  <a:schemeClr val="tx1"/>
                </a:solidFill>
              </a:rPr>
              <a:t>Pfarrgemeindeleitung</a:t>
            </a:r>
            <a:r>
              <a:rPr lang="de-DE" sz="2000" b="1" dirty="0">
                <a:solidFill>
                  <a:schemeClr val="tx1"/>
                </a:solidFill>
              </a:rPr>
              <a:t> </a:t>
            </a:r>
            <a:br>
              <a:rPr lang="de-DE" sz="2000" b="1" dirty="0">
                <a:solidFill>
                  <a:schemeClr val="tx1"/>
                </a:solidFill>
              </a:rPr>
            </a:br>
            <a:r>
              <a:rPr lang="de-DE" sz="1600" dirty="0">
                <a:solidFill>
                  <a:schemeClr val="tx1"/>
                </a:solidFill>
              </a:rPr>
              <a:t>(Pfarrgemeinde = ehemalige Pfarre)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681095A-5720-1B28-2C9E-1FC0BA6F8BC2}"/>
              </a:ext>
            </a:extLst>
          </p:cNvPr>
          <p:cNvSpPr/>
          <p:nvPr/>
        </p:nvSpPr>
        <p:spPr>
          <a:xfrm>
            <a:off x="1530220" y="821608"/>
            <a:ext cx="8864082" cy="5038017"/>
          </a:xfrm>
          <a:prstGeom prst="ellipse">
            <a:avLst/>
          </a:prstGeom>
          <a:solidFill>
            <a:schemeClr val="accent4">
              <a:lumMod val="20000"/>
              <a:lumOff val="80000"/>
              <a:alpha val="81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95CDBD65-6DD0-D7F0-7D9A-CD773EA07FFA}"/>
              </a:ext>
            </a:extLst>
          </p:cNvPr>
          <p:cNvSpPr txBox="1"/>
          <p:nvPr/>
        </p:nvSpPr>
        <p:spPr>
          <a:xfrm>
            <a:off x="0" y="6592494"/>
            <a:ext cx="284725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Stand: April 2023, FB Ehrenamt und Pfarrgemeinde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CDC8E94D-2435-180D-DF12-9E44B16ACF89}"/>
              </a:ext>
            </a:extLst>
          </p:cNvPr>
          <p:cNvSpPr txBox="1"/>
          <p:nvPr/>
        </p:nvSpPr>
        <p:spPr>
          <a:xfrm>
            <a:off x="4815038" y="6187683"/>
            <a:ext cx="2080399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400" dirty="0"/>
              <a:t>Pfarrgemeinde</a:t>
            </a:r>
          </a:p>
        </p:txBody>
      </p:sp>
      <p:pic>
        <p:nvPicPr>
          <p:cNvPr id="3" name="Folie 1">
            <a:hlinkClick r:id="" action="ppaction://media"/>
            <a:extLst>
              <a:ext uri="{FF2B5EF4-FFF2-40B4-BE49-F238E27FC236}">
                <a16:creationId xmlns:a16="http://schemas.microsoft.com/office/drawing/2014/main" id="{A40542C8-6BD4-C8B0-E507-C78031F755E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77622" y="72105"/>
            <a:ext cx="487363" cy="487363"/>
          </a:xfrm>
          <a:prstGeom prst="rect">
            <a:avLst/>
          </a:prstGeom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id="{6B386229-CB28-651C-6C55-F84170F50D5E}"/>
              </a:ext>
            </a:extLst>
          </p:cNvPr>
          <p:cNvSpPr txBox="1"/>
          <p:nvPr/>
        </p:nvSpPr>
        <p:spPr>
          <a:xfrm>
            <a:off x="0" y="6280016"/>
            <a:ext cx="27381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>
                <a:solidFill>
                  <a:schemeClr val="bg1"/>
                </a:solidFill>
              </a:rPr>
              <a:t>Mausklick für nächste Folie</a:t>
            </a:r>
          </a:p>
        </p:txBody>
      </p:sp>
    </p:spTree>
    <p:extLst>
      <p:ext uri="{BB962C8B-B14F-4D97-AF65-F5344CB8AC3E}">
        <p14:creationId xmlns:p14="http://schemas.microsoft.com/office/powerpoint/2010/main" val="2865270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77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1571D9AA-08DE-168D-374A-E421DD5F5FF9}"/>
              </a:ext>
            </a:extLst>
          </p:cNvPr>
          <p:cNvSpPr txBox="1"/>
          <p:nvPr/>
        </p:nvSpPr>
        <p:spPr>
          <a:xfrm>
            <a:off x="226843" y="142395"/>
            <a:ext cx="3951216" cy="83414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3200" b="1" dirty="0">
                <a:solidFill>
                  <a:schemeClr val="tx1"/>
                </a:solidFill>
              </a:rPr>
              <a:t>Pfarrgemeindeleitung</a:t>
            </a:r>
            <a:r>
              <a:rPr lang="de-DE" sz="2000" b="1" dirty="0">
                <a:solidFill>
                  <a:schemeClr val="tx1"/>
                </a:solidFill>
              </a:rPr>
              <a:t> </a:t>
            </a:r>
            <a:br>
              <a:rPr lang="de-DE" sz="2000" b="1" dirty="0">
                <a:solidFill>
                  <a:schemeClr val="tx1"/>
                </a:solidFill>
              </a:rPr>
            </a:br>
            <a:r>
              <a:rPr lang="de-DE" sz="1600" dirty="0">
                <a:solidFill>
                  <a:schemeClr val="tx1"/>
                </a:solidFill>
              </a:rPr>
              <a:t>(Pfarrgemeinde = ehemalige Pfarre)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681095A-5720-1B28-2C9E-1FC0BA6F8BC2}"/>
              </a:ext>
            </a:extLst>
          </p:cNvPr>
          <p:cNvSpPr/>
          <p:nvPr/>
        </p:nvSpPr>
        <p:spPr>
          <a:xfrm>
            <a:off x="1530220" y="821608"/>
            <a:ext cx="8864082" cy="5038017"/>
          </a:xfrm>
          <a:prstGeom prst="ellipse">
            <a:avLst/>
          </a:prstGeom>
          <a:solidFill>
            <a:schemeClr val="accent4">
              <a:lumMod val="20000"/>
              <a:lumOff val="80000"/>
              <a:alpha val="81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95CDBD65-6DD0-D7F0-7D9A-CD773EA07FFA}"/>
              </a:ext>
            </a:extLst>
          </p:cNvPr>
          <p:cNvSpPr txBox="1"/>
          <p:nvPr/>
        </p:nvSpPr>
        <p:spPr>
          <a:xfrm>
            <a:off x="0" y="6592494"/>
            <a:ext cx="284725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Stand: April 2023, FB Ehrenamt und Pfarrgemeinde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2CBFADB2-EE2D-776C-9DA3-13547BD615F7}"/>
              </a:ext>
            </a:extLst>
          </p:cNvPr>
          <p:cNvSpPr txBox="1"/>
          <p:nvPr/>
        </p:nvSpPr>
        <p:spPr>
          <a:xfrm>
            <a:off x="4815038" y="6187683"/>
            <a:ext cx="2080399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400" dirty="0"/>
              <a:t>Pfarrgemeinde</a:t>
            </a:r>
          </a:p>
        </p:txBody>
      </p:sp>
      <p:sp>
        <p:nvSpPr>
          <p:cNvPr id="3" name="Pfeil: nach unten gekrümmt 2">
            <a:extLst>
              <a:ext uri="{FF2B5EF4-FFF2-40B4-BE49-F238E27FC236}">
                <a16:creationId xmlns:a16="http://schemas.microsoft.com/office/drawing/2014/main" id="{10DCCE4A-28BB-A182-18CF-FD9AA7C8B65A}"/>
              </a:ext>
            </a:extLst>
          </p:cNvPr>
          <p:cNvSpPr/>
          <p:nvPr/>
        </p:nvSpPr>
        <p:spPr>
          <a:xfrm rot="4478175" flipH="1" flipV="1">
            <a:off x="2952546" y="5041686"/>
            <a:ext cx="2267792" cy="813136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B31C9D25-7116-584C-B241-B347987075D1}"/>
              </a:ext>
            </a:extLst>
          </p:cNvPr>
          <p:cNvSpPr/>
          <p:nvPr/>
        </p:nvSpPr>
        <p:spPr>
          <a:xfrm>
            <a:off x="3319647" y="5729055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1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53F373DA-1529-49E4-D630-E9D66786E0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629" y="1342297"/>
            <a:ext cx="3341350" cy="3341350"/>
          </a:xfrm>
          <a:prstGeom prst="rect">
            <a:avLst/>
          </a:prstGeom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D978B569-1BE4-DE92-8E26-0989F4487A7C}"/>
              </a:ext>
            </a:extLst>
          </p:cNvPr>
          <p:cNvSpPr txBox="1"/>
          <p:nvPr/>
        </p:nvSpPr>
        <p:spPr>
          <a:xfrm>
            <a:off x="3796381" y="4020868"/>
            <a:ext cx="2077253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Pfarrgemeinderat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6DC9559D-B48D-A450-6C64-739C983A2946}"/>
              </a:ext>
            </a:extLst>
          </p:cNvPr>
          <p:cNvSpPr txBox="1"/>
          <p:nvPr/>
        </p:nvSpPr>
        <p:spPr>
          <a:xfrm>
            <a:off x="2663418" y="4672656"/>
            <a:ext cx="2257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Pfarrgemeinde wählt den Pfarrgemeinderat</a:t>
            </a:r>
          </a:p>
        </p:txBody>
      </p:sp>
      <p:pic>
        <p:nvPicPr>
          <p:cNvPr id="10" name="Folie 2">
            <a:hlinkClick r:id="" action="ppaction://media"/>
            <a:extLst>
              <a:ext uri="{FF2B5EF4-FFF2-40B4-BE49-F238E27FC236}">
                <a16:creationId xmlns:a16="http://schemas.microsoft.com/office/drawing/2014/main" id="{A7BE51DE-1F74-A7DB-88D4-00E0D95AC15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612901" y="72105"/>
            <a:ext cx="487363" cy="487363"/>
          </a:xfrm>
          <a:prstGeom prst="rect">
            <a:avLst/>
          </a:prstGeom>
        </p:spPr>
      </p:pic>
      <p:sp>
        <p:nvSpPr>
          <p:cNvPr id="11" name="Textfeld 10">
            <a:extLst>
              <a:ext uri="{FF2B5EF4-FFF2-40B4-BE49-F238E27FC236}">
                <a16:creationId xmlns:a16="http://schemas.microsoft.com/office/drawing/2014/main" id="{36E79077-AA9D-DDFA-6856-2CE8E56DC242}"/>
              </a:ext>
            </a:extLst>
          </p:cNvPr>
          <p:cNvSpPr txBox="1"/>
          <p:nvPr/>
        </p:nvSpPr>
        <p:spPr>
          <a:xfrm>
            <a:off x="0" y="6280016"/>
            <a:ext cx="27381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>
                <a:solidFill>
                  <a:schemeClr val="bg1"/>
                </a:solidFill>
              </a:rPr>
              <a:t>Mausklick für nächste Folie</a:t>
            </a:r>
          </a:p>
        </p:txBody>
      </p:sp>
    </p:spTree>
    <p:extLst>
      <p:ext uri="{BB962C8B-B14F-4D97-AF65-F5344CB8AC3E}">
        <p14:creationId xmlns:p14="http://schemas.microsoft.com/office/powerpoint/2010/main" val="2582319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186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1571D9AA-08DE-168D-374A-E421DD5F5FF9}"/>
              </a:ext>
            </a:extLst>
          </p:cNvPr>
          <p:cNvSpPr txBox="1"/>
          <p:nvPr/>
        </p:nvSpPr>
        <p:spPr>
          <a:xfrm>
            <a:off x="226843" y="142395"/>
            <a:ext cx="3951216" cy="83414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3200" b="1" dirty="0">
                <a:solidFill>
                  <a:schemeClr val="tx1"/>
                </a:solidFill>
              </a:rPr>
              <a:t>Pfarrgemeindeleitung</a:t>
            </a:r>
            <a:r>
              <a:rPr lang="de-DE" sz="2000" b="1" dirty="0">
                <a:solidFill>
                  <a:schemeClr val="tx1"/>
                </a:solidFill>
              </a:rPr>
              <a:t> </a:t>
            </a:r>
            <a:br>
              <a:rPr lang="de-DE" sz="2000" b="1" dirty="0">
                <a:solidFill>
                  <a:schemeClr val="tx1"/>
                </a:solidFill>
              </a:rPr>
            </a:br>
            <a:r>
              <a:rPr lang="de-DE" sz="1600" dirty="0">
                <a:solidFill>
                  <a:schemeClr val="tx1"/>
                </a:solidFill>
              </a:rPr>
              <a:t>(Pfarrgemeinde = ehemalige Pfarre)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681095A-5720-1B28-2C9E-1FC0BA6F8BC2}"/>
              </a:ext>
            </a:extLst>
          </p:cNvPr>
          <p:cNvSpPr/>
          <p:nvPr/>
        </p:nvSpPr>
        <p:spPr>
          <a:xfrm>
            <a:off x="1530220" y="821608"/>
            <a:ext cx="8864082" cy="5038017"/>
          </a:xfrm>
          <a:prstGeom prst="ellipse">
            <a:avLst/>
          </a:prstGeom>
          <a:solidFill>
            <a:schemeClr val="accent4">
              <a:lumMod val="20000"/>
              <a:lumOff val="80000"/>
              <a:alpha val="81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95CDBD65-6DD0-D7F0-7D9A-CD773EA07FFA}"/>
              </a:ext>
            </a:extLst>
          </p:cNvPr>
          <p:cNvSpPr txBox="1"/>
          <p:nvPr/>
        </p:nvSpPr>
        <p:spPr>
          <a:xfrm>
            <a:off x="0" y="6592494"/>
            <a:ext cx="284725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Stand: April 2023, FB Ehrenamt und Pfarrgemeinde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2CBFADB2-EE2D-776C-9DA3-13547BD615F7}"/>
              </a:ext>
            </a:extLst>
          </p:cNvPr>
          <p:cNvSpPr txBox="1"/>
          <p:nvPr/>
        </p:nvSpPr>
        <p:spPr>
          <a:xfrm>
            <a:off x="4815038" y="6187683"/>
            <a:ext cx="2080399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400" dirty="0"/>
              <a:t>Pfarrgemeinde</a:t>
            </a:r>
          </a:p>
        </p:txBody>
      </p:sp>
      <p:sp>
        <p:nvSpPr>
          <p:cNvPr id="3" name="Pfeil: nach unten gekrümmt 2">
            <a:extLst>
              <a:ext uri="{FF2B5EF4-FFF2-40B4-BE49-F238E27FC236}">
                <a16:creationId xmlns:a16="http://schemas.microsoft.com/office/drawing/2014/main" id="{10DCCE4A-28BB-A182-18CF-FD9AA7C8B65A}"/>
              </a:ext>
            </a:extLst>
          </p:cNvPr>
          <p:cNvSpPr/>
          <p:nvPr/>
        </p:nvSpPr>
        <p:spPr>
          <a:xfrm rot="4478175" flipH="1" flipV="1">
            <a:off x="2952546" y="5041686"/>
            <a:ext cx="2267792" cy="813136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B31C9D25-7116-584C-B241-B347987075D1}"/>
              </a:ext>
            </a:extLst>
          </p:cNvPr>
          <p:cNvSpPr/>
          <p:nvPr/>
        </p:nvSpPr>
        <p:spPr>
          <a:xfrm>
            <a:off x="3319647" y="5729055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1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53F373DA-1529-49E4-D630-E9D66786E0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629" y="1342297"/>
            <a:ext cx="3341350" cy="3341350"/>
          </a:xfrm>
          <a:prstGeom prst="rect">
            <a:avLst/>
          </a:prstGeom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D978B569-1BE4-DE92-8E26-0989F4487A7C}"/>
              </a:ext>
            </a:extLst>
          </p:cNvPr>
          <p:cNvSpPr txBox="1"/>
          <p:nvPr/>
        </p:nvSpPr>
        <p:spPr>
          <a:xfrm>
            <a:off x="3796381" y="4020868"/>
            <a:ext cx="2077253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Pfarrgemeinderat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5F8287E9-4DE7-AFCC-A6AB-3B40DBCDB5B5}"/>
              </a:ext>
            </a:extLst>
          </p:cNvPr>
          <p:cNvSpPr txBox="1"/>
          <p:nvPr/>
        </p:nvSpPr>
        <p:spPr>
          <a:xfrm>
            <a:off x="2034612" y="4048088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FB96852C-9536-285E-77F6-DDAD64610FB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960" y="2241808"/>
            <a:ext cx="668069" cy="668069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AD4526EF-5664-6633-474C-82A05CE3683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322" y="1180472"/>
            <a:ext cx="806717" cy="806717"/>
          </a:xfrm>
          <a:prstGeom prst="rect">
            <a:avLst/>
          </a:prstGeom>
        </p:spPr>
      </p:pic>
      <p:pic>
        <p:nvPicPr>
          <p:cNvPr id="12" name="Grafik 11">
            <a:extLst>
              <a:ext uri="{FF2B5EF4-FFF2-40B4-BE49-F238E27FC236}">
                <a16:creationId xmlns:a16="http://schemas.microsoft.com/office/drawing/2014/main" id="{D728D023-A539-316A-D716-9F43FC7BF24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203" y="3365565"/>
            <a:ext cx="779569" cy="779569"/>
          </a:xfrm>
          <a:prstGeom prst="rect">
            <a:avLst/>
          </a:prstGeom>
        </p:spPr>
      </p:pic>
      <p:sp>
        <p:nvSpPr>
          <p:cNvPr id="13" name="Textfeld 12">
            <a:extLst>
              <a:ext uri="{FF2B5EF4-FFF2-40B4-BE49-F238E27FC236}">
                <a16:creationId xmlns:a16="http://schemas.microsoft.com/office/drawing/2014/main" id="{2413B7D9-8D33-D441-08E8-1C72D886F0E2}"/>
              </a:ext>
            </a:extLst>
          </p:cNvPr>
          <p:cNvSpPr txBox="1"/>
          <p:nvPr/>
        </p:nvSpPr>
        <p:spPr>
          <a:xfrm>
            <a:off x="2742029" y="186838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5BEFD9D9-5873-7FAC-2C19-ABDF7C769B15}"/>
              </a:ext>
            </a:extLst>
          </p:cNvPr>
          <p:cNvSpPr txBox="1"/>
          <p:nvPr/>
        </p:nvSpPr>
        <p:spPr>
          <a:xfrm>
            <a:off x="1729589" y="297577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6851A682-2E3A-6266-A024-9900040C5F15}"/>
              </a:ext>
            </a:extLst>
          </p:cNvPr>
          <p:cNvCxnSpPr>
            <a:cxnSpLocks/>
          </p:cNvCxnSpPr>
          <p:nvPr/>
        </p:nvCxnSpPr>
        <p:spPr>
          <a:xfrm flipH="1" flipV="1">
            <a:off x="3390805" y="2160953"/>
            <a:ext cx="994114" cy="49850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1099E5E0-1EBC-9C1C-59E0-049F59E398A1}"/>
              </a:ext>
            </a:extLst>
          </p:cNvPr>
          <p:cNvCxnSpPr>
            <a:cxnSpLocks/>
            <a:endCxn id="12" idx="3"/>
          </p:cNvCxnSpPr>
          <p:nvPr/>
        </p:nvCxnSpPr>
        <p:spPr>
          <a:xfrm flipH="1">
            <a:off x="3091772" y="3150256"/>
            <a:ext cx="1293147" cy="60509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Gerade Verbindung mit Pfeil 17">
            <a:extLst>
              <a:ext uri="{FF2B5EF4-FFF2-40B4-BE49-F238E27FC236}">
                <a16:creationId xmlns:a16="http://schemas.microsoft.com/office/drawing/2014/main" id="{5AE82717-D976-D98D-F8E8-9678E7C4B7F3}"/>
              </a:ext>
            </a:extLst>
          </p:cNvPr>
          <p:cNvCxnSpPr>
            <a:cxnSpLocks/>
          </p:cNvCxnSpPr>
          <p:nvPr/>
        </p:nvCxnSpPr>
        <p:spPr>
          <a:xfrm flipH="1">
            <a:off x="2757331" y="2931974"/>
            <a:ext cx="1696200" cy="55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feld 18">
            <a:extLst>
              <a:ext uri="{FF2B5EF4-FFF2-40B4-BE49-F238E27FC236}">
                <a16:creationId xmlns:a16="http://schemas.microsoft.com/office/drawing/2014/main" id="{B179637F-C6AD-10E8-2B6A-BE73B31AE115}"/>
              </a:ext>
            </a:extLst>
          </p:cNvPr>
          <p:cNvSpPr txBox="1"/>
          <p:nvPr/>
        </p:nvSpPr>
        <p:spPr>
          <a:xfrm>
            <a:off x="3146725" y="2608808"/>
            <a:ext cx="1544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PGR setzt Fachteams ein</a:t>
            </a:r>
          </a:p>
        </p:txBody>
      </p:sp>
      <p:sp>
        <p:nvSpPr>
          <p:cNvPr id="20" name="Ellipse 19">
            <a:extLst>
              <a:ext uri="{FF2B5EF4-FFF2-40B4-BE49-F238E27FC236}">
                <a16:creationId xmlns:a16="http://schemas.microsoft.com/office/drawing/2014/main" id="{1B517FD8-BA00-475B-EC4F-C1528F225836}"/>
              </a:ext>
            </a:extLst>
          </p:cNvPr>
          <p:cNvSpPr/>
          <p:nvPr/>
        </p:nvSpPr>
        <p:spPr>
          <a:xfrm>
            <a:off x="3222583" y="3204900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1" name="Textfeld 20">
            <a:extLst>
              <a:ext uri="{FF2B5EF4-FFF2-40B4-BE49-F238E27FC236}">
                <a16:creationId xmlns:a16="http://schemas.microsoft.com/office/drawing/2014/main" id="{DF4E4405-9F33-F33A-21AC-2BA5265CC674}"/>
              </a:ext>
            </a:extLst>
          </p:cNvPr>
          <p:cNvSpPr txBox="1"/>
          <p:nvPr/>
        </p:nvSpPr>
        <p:spPr>
          <a:xfrm>
            <a:off x="2663418" y="4663778"/>
            <a:ext cx="2257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Pfarrgemeinde wählt den Pfarrgemeinderat</a:t>
            </a:r>
          </a:p>
        </p:txBody>
      </p:sp>
      <p:pic>
        <p:nvPicPr>
          <p:cNvPr id="22" name="Folie 3">
            <a:hlinkClick r:id="" action="ppaction://media"/>
            <a:extLst>
              <a:ext uri="{FF2B5EF4-FFF2-40B4-BE49-F238E27FC236}">
                <a16:creationId xmlns:a16="http://schemas.microsoft.com/office/drawing/2014/main" id="{A06EAF12-C0F5-AE44-97E3-FF15E9D1701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622009" y="84998"/>
            <a:ext cx="487363" cy="487363"/>
          </a:xfrm>
          <a:prstGeom prst="rect">
            <a:avLst/>
          </a:prstGeom>
        </p:spPr>
      </p:pic>
      <p:sp>
        <p:nvSpPr>
          <p:cNvPr id="23" name="Textfeld 22">
            <a:extLst>
              <a:ext uri="{FF2B5EF4-FFF2-40B4-BE49-F238E27FC236}">
                <a16:creationId xmlns:a16="http://schemas.microsoft.com/office/drawing/2014/main" id="{6805891C-161A-7195-F41C-2FC4671A9253}"/>
              </a:ext>
            </a:extLst>
          </p:cNvPr>
          <p:cNvSpPr txBox="1"/>
          <p:nvPr/>
        </p:nvSpPr>
        <p:spPr>
          <a:xfrm>
            <a:off x="0" y="6280016"/>
            <a:ext cx="27381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>
                <a:solidFill>
                  <a:schemeClr val="bg1"/>
                </a:solidFill>
              </a:rPr>
              <a:t>Mausklick für nächste Folie</a:t>
            </a:r>
          </a:p>
        </p:txBody>
      </p:sp>
    </p:spTree>
    <p:extLst>
      <p:ext uri="{BB962C8B-B14F-4D97-AF65-F5344CB8AC3E}">
        <p14:creationId xmlns:p14="http://schemas.microsoft.com/office/powerpoint/2010/main" val="1887410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954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1571D9AA-08DE-168D-374A-E421DD5F5FF9}"/>
              </a:ext>
            </a:extLst>
          </p:cNvPr>
          <p:cNvSpPr txBox="1"/>
          <p:nvPr/>
        </p:nvSpPr>
        <p:spPr>
          <a:xfrm>
            <a:off x="226843" y="142395"/>
            <a:ext cx="3951216" cy="83414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3200" b="1" dirty="0">
                <a:solidFill>
                  <a:schemeClr val="tx1"/>
                </a:solidFill>
              </a:rPr>
              <a:t>Pfarrgemeindeleitung</a:t>
            </a:r>
            <a:r>
              <a:rPr lang="de-DE" sz="2000" b="1" dirty="0">
                <a:solidFill>
                  <a:schemeClr val="tx1"/>
                </a:solidFill>
              </a:rPr>
              <a:t> </a:t>
            </a:r>
            <a:br>
              <a:rPr lang="de-DE" sz="2000" b="1" dirty="0">
                <a:solidFill>
                  <a:schemeClr val="tx1"/>
                </a:solidFill>
              </a:rPr>
            </a:br>
            <a:r>
              <a:rPr lang="de-DE" sz="1600" dirty="0">
                <a:solidFill>
                  <a:schemeClr val="tx1"/>
                </a:solidFill>
              </a:rPr>
              <a:t>(Pfarrgemeinde = ehemalige Pfarre)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681095A-5720-1B28-2C9E-1FC0BA6F8BC2}"/>
              </a:ext>
            </a:extLst>
          </p:cNvPr>
          <p:cNvSpPr/>
          <p:nvPr/>
        </p:nvSpPr>
        <p:spPr>
          <a:xfrm>
            <a:off x="1530220" y="821608"/>
            <a:ext cx="8864082" cy="5038017"/>
          </a:xfrm>
          <a:prstGeom prst="ellipse">
            <a:avLst/>
          </a:prstGeom>
          <a:solidFill>
            <a:schemeClr val="accent4">
              <a:lumMod val="20000"/>
              <a:lumOff val="80000"/>
              <a:alpha val="81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1" name="Pfeil: nach unten gekrümmt 20">
            <a:extLst>
              <a:ext uri="{FF2B5EF4-FFF2-40B4-BE49-F238E27FC236}">
                <a16:creationId xmlns:a16="http://schemas.microsoft.com/office/drawing/2014/main" id="{81AB7B2B-2F6E-6E45-D849-B1368E068F4B}"/>
              </a:ext>
            </a:extLst>
          </p:cNvPr>
          <p:cNvSpPr/>
          <p:nvPr/>
        </p:nvSpPr>
        <p:spPr>
          <a:xfrm>
            <a:off x="4517326" y="1433949"/>
            <a:ext cx="3555212" cy="2666014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95CDBD65-6DD0-D7F0-7D9A-CD773EA07FFA}"/>
              </a:ext>
            </a:extLst>
          </p:cNvPr>
          <p:cNvSpPr txBox="1"/>
          <p:nvPr/>
        </p:nvSpPr>
        <p:spPr>
          <a:xfrm>
            <a:off x="0" y="6592494"/>
            <a:ext cx="284725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Stand: April 2023, FB Ehrenamt und Pfarrgemeinde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2CBFADB2-EE2D-776C-9DA3-13547BD615F7}"/>
              </a:ext>
            </a:extLst>
          </p:cNvPr>
          <p:cNvSpPr txBox="1"/>
          <p:nvPr/>
        </p:nvSpPr>
        <p:spPr>
          <a:xfrm>
            <a:off x="4815038" y="6187683"/>
            <a:ext cx="2080399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400" dirty="0"/>
              <a:t>Pfarrgemeinde</a:t>
            </a:r>
          </a:p>
        </p:txBody>
      </p:sp>
      <p:sp>
        <p:nvSpPr>
          <p:cNvPr id="3" name="Pfeil: nach unten gekrümmt 2">
            <a:extLst>
              <a:ext uri="{FF2B5EF4-FFF2-40B4-BE49-F238E27FC236}">
                <a16:creationId xmlns:a16="http://schemas.microsoft.com/office/drawing/2014/main" id="{10DCCE4A-28BB-A182-18CF-FD9AA7C8B65A}"/>
              </a:ext>
            </a:extLst>
          </p:cNvPr>
          <p:cNvSpPr/>
          <p:nvPr/>
        </p:nvSpPr>
        <p:spPr>
          <a:xfrm rot="4478175" flipH="1" flipV="1">
            <a:off x="2952546" y="5041686"/>
            <a:ext cx="2267792" cy="813136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B31C9D25-7116-584C-B241-B347987075D1}"/>
              </a:ext>
            </a:extLst>
          </p:cNvPr>
          <p:cNvSpPr/>
          <p:nvPr/>
        </p:nvSpPr>
        <p:spPr>
          <a:xfrm>
            <a:off x="3319647" y="5729055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1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53F373DA-1529-49E4-D630-E9D66786E0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629" y="1342297"/>
            <a:ext cx="3341350" cy="3341350"/>
          </a:xfrm>
          <a:prstGeom prst="rect">
            <a:avLst/>
          </a:prstGeom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D978B569-1BE4-DE92-8E26-0989F4487A7C}"/>
              </a:ext>
            </a:extLst>
          </p:cNvPr>
          <p:cNvSpPr txBox="1"/>
          <p:nvPr/>
        </p:nvSpPr>
        <p:spPr>
          <a:xfrm>
            <a:off x="3796381" y="4020868"/>
            <a:ext cx="2077253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Pfarrgemeinderat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5F8287E9-4DE7-AFCC-A6AB-3B40DBCDB5B5}"/>
              </a:ext>
            </a:extLst>
          </p:cNvPr>
          <p:cNvSpPr txBox="1"/>
          <p:nvPr/>
        </p:nvSpPr>
        <p:spPr>
          <a:xfrm>
            <a:off x="2034612" y="4048088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FB96852C-9536-285E-77F6-DDAD64610FB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960" y="2241808"/>
            <a:ext cx="668069" cy="668069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AD4526EF-5664-6633-474C-82A05CE3683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322" y="1180472"/>
            <a:ext cx="806717" cy="806717"/>
          </a:xfrm>
          <a:prstGeom prst="rect">
            <a:avLst/>
          </a:prstGeom>
        </p:spPr>
      </p:pic>
      <p:pic>
        <p:nvPicPr>
          <p:cNvPr id="12" name="Grafik 11">
            <a:extLst>
              <a:ext uri="{FF2B5EF4-FFF2-40B4-BE49-F238E27FC236}">
                <a16:creationId xmlns:a16="http://schemas.microsoft.com/office/drawing/2014/main" id="{D728D023-A539-316A-D716-9F43FC7BF24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203" y="3365565"/>
            <a:ext cx="779569" cy="779569"/>
          </a:xfrm>
          <a:prstGeom prst="rect">
            <a:avLst/>
          </a:prstGeom>
        </p:spPr>
      </p:pic>
      <p:sp>
        <p:nvSpPr>
          <p:cNvPr id="13" name="Textfeld 12">
            <a:extLst>
              <a:ext uri="{FF2B5EF4-FFF2-40B4-BE49-F238E27FC236}">
                <a16:creationId xmlns:a16="http://schemas.microsoft.com/office/drawing/2014/main" id="{2413B7D9-8D33-D441-08E8-1C72D886F0E2}"/>
              </a:ext>
            </a:extLst>
          </p:cNvPr>
          <p:cNvSpPr txBox="1"/>
          <p:nvPr/>
        </p:nvSpPr>
        <p:spPr>
          <a:xfrm>
            <a:off x="2742029" y="186838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5BEFD9D9-5873-7FAC-2C19-ABDF7C769B15}"/>
              </a:ext>
            </a:extLst>
          </p:cNvPr>
          <p:cNvSpPr txBox="1"/>
          <p:nvPr/>
        </p:nvSpPr>
        <p:spPr>
          <a:xfrm>
            <a:off x="1729589" y="297577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6851A682-2E3A-6266-A024-9900040C5F15}"/>
              </a:ext>
            </a:extLst>
          </p:cNvPr>
          <p:cNvCxnSpPr>
            <a:cxnSpLocks/>
          </p:cNvCxnSpPr>
          <p:nvPr/>
        </p:nvCxnSpPr>
        <p:spPr>
          <a:xfrm flipH="1" flipV="1">
            <a:off x="3390805" y="2160953"/>
            <a:ext cx="994114" cy="49850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1099E5E0-1EBC-9C1C-59E0-049F59E398A1}"/>
              </a:ext>
            </a:extLst>
          </p:cNvPr>
          <p:cNvCxnSpPr>
            <a:cxnSpLocks/>
            <a:endCxn id="12" idx="3"/>
          </p:cNvCxnSpPr>
          <p:nvPr/>
        </p:nvCxnSpPr>
        <p:spPr>
          <a:xfrm flipH="1">
            <a:off x="3091772" y="3150256"/>
            <a:ext cx="1293147" cy="60509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Gerade Verbindung mit Pfeil 17">
            <a:extLst>
              <a:ext uri="{FF2B5EF4-FFF2-40B4-BE49-F238E27FC236}">
                <a16:creationId xmlns:a16="http://schemas.microsoft.com/office/drawing/2014/main" id="{5AE82717-D976-D98D-F8E8-9678E7C4B7F3}"/>
              </a:ext>
            </a:extLst>
          </p:cNvPr>
          <p:cNvCxnSpPr>
            <a:cxnSpLocks/>
          </p:cNvCxnSpPr>
          <p:nvPr/>
        </p:nvCxnSpPr>
        <p:spPr>
          <a:xfrm flipH="1">
            <a:off x="2757331" y="2931974"/>
            <a:ext cx="1696200" cy="55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Ellipse 21">
            <a:extLst>
              <a:ext uri="{FF2B5EF4-FFF2-40B4-BE49-F238E27FC236}">
                <a16:creationId xmlns:a16="http://schemas.microsoft.com/office/drawing/2014/main" id="{03D3F4C5-3EB5-E430-CA03-2614AB7AB60C}"/>
              </a:ext>
            </a:extLst>
          </p:cNvPr>
          <p:cNvSpPr/>
          <p:nvPr/>
        </p:nvSpPr>
        <p:spPr>
          <a:xfrm>
            <a:off x="4059821" y="1041762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C5279675-D688-A1A7-CCF7-93BC8F0F1DFF}"/>
              </a:ext>
            </a:extLst>
          </p:cNvPr>
          <p:cNvSpPr txBox="1"/>
          <p:nvPr/>
        </p:nvSpPr>
        <p:spPr>
          <a:xfrm>
            <a:off x="4353381" y="914282"/>
            <a:ext cx="34672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Pfarrgemeinderat benennt und Bischof beauftragt das Seelsorgeteam</a:t>
            </a: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B179637F-C6AD-10E8-2B6A-BE73B31AE115}"/>
              </a:ext>
            </a:extLst>
          </p:cNvPr>
          <p:cNvSpPr txBox="1"/>
          <p:nvPr/>
        </p:nvSpPr>
        <p:spPr>
          <a:xfrm>
            <a:off x="3146725" y="2608808"/>
            <a:ext cx="1544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PGR setzt Fachteams ein</a:t>
            </a:r>
          </a:p>
        </p:txBody>
      </p:sp>
      <p:sp>
        <p:nvSpPr>
          <p:cNvPr id="20" name="Ellipse 19">
            <a:extLst>
              <a:ext uri="{FF2B5EF4-FFF2-40B4-BE49-F238E27FC236}">
                <a16:creationId xmlns:a16="http://schemas.microsoft.com/office/drawing/2014/main" id="{1B517FD8-BA00-475B-EC4F-C1528F225836}"/>
              </a:ext>
            </a:extLst>
          </p:cNvPr>
          <p:cNvSpPr/>
          <p:nvPr/>
        </p:nvSpPr>
        <p:spPr>
          <a:xfrm>
            <a:off x="3222583" y="3204900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pic>
        <p:nvPicPr>
          <p:cNvPr id="24" name="Grafik 23" descr="Ein Bild, das Text, Uhr enthält.&#10;&#10;Automatisch generierte Beschreibung">
            <a:extLst>
              <a:ext uri="{FF2B5EF4-FFF2-40B4-BE49-F238E27FC236}">
                <a16:creationId xmlns:a16="http://schemas.microsoft.com/office/drawing/2014/main" id="{28C9A2D6-C357-D09F-D4E4-4F623EEC996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8925" y="1975502"/>
            <a:ext cx="1846095" cy="1846095"/>
          </a:xfrm>
          <a:prstGeom prst="rect">
            <a:avLst/>
          </a:prstGeom>
        </p:spPr>
      </p:pic>
      <p:sp>
        <p:nvSpPr>
          <p:cNvPr id="25" name="Textfeld 24">
            <a:extLst>
              <a:ext uri="{FF2B5EF4-FFF2-40B4-BE49-F238E27FC236}">
                <a16:creationId xmlns:a16="http://schemas.microsoft.com/office/drawing/2014/main" id="{BEA306C8-8D24-D49B-6BD1-AD04E1E65142}"/>
              </a:ext>
            </a:extLst>
          </p:cNvPr>
          <p:cNvSpPr txBox="1"/>
          <p:nvPr/>
        </p:nvSpPr>
        <p:spPr>
          <a:xfrm>
            <a:off x="6567056" y="4027688"/>
            <a:ext cx="1791477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Seelsorgeteam</a:t>
            </a:r>
          </a:p>
        </p:txBody>
      </p:sp>
      <p:sp>
        <p:nvSpPr>
          <p:cNvPr id="26" name="Textfeld 25">
            <a:extLst>
              <a:ext uri="{FF2B5EF4-FFF2-40B4-BE49-F238E27FC236}">
                <a16:creationId xmlns:a16="http://schemas.microsoft.com/office/drawing/2014/main" id="{986A4EA1-011E-86DE-3824-9CE5B15A9376}"/>
              </a:ext>
            </a:extLst>
          </p:cNvPr>
          <p:cNvSpPr txBox="1"/>
          <p:nvPr/>
        </p:nvSpPr>
        <p:spPr>
          <a:xfrm>
            <a:off x="2663418" y="4663778"/>
            <a:ext cx="2257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Pfarrgemeinde wählt den Pfarrgemeinderat</a:t>
            </a:r>
          </a:p>
        </p:txBody>
      </p:sp>
      <p:pic>
        <p:nvPicPr>
          <p:cNvPr id="27" name="Folie 4">
            <a:hlinkClick r:id="" action="ppaction://media"/>
            <a:extLst>
              <a:ext uri="{FF2B5EF4-FFF2-40B4-BE49-F238E27FC236}">
                <a16:creationId xmlns:a16="http://schemas.microsoft.com/office/drawing/2014/main" id="{8D3CBBCD-13EB-07D5-581A-BD7F5C3A42E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604255" y="90407"/>
            <a:ext cx="487363" cy="487363"/>
          </a:xfrm>
          <a:prstGeom prst="rect">
            <a:avLst/>
          </a:prstGeom>
        </p:spPr>
      </p:pic>
      <p:sp>
        <p:nvSpPr>
          <p:cNvPr id="28" name="Textfeld 27">
            <a:extLst>
              <a:ext uri="{FF2B5EF4-FFF2-40B4-BE49-F238E27FC236}">
                <a16:creationId xmlns:a16="http://schemas.microsoft.com/office/drawing/2014/main" id="{B94AD2CD-17BD-A4F1-811B-40243D09B388}"/>
              </a:ext>
            </a:extLst>
          </p:cNvPr>
          <p:cNvSpPr txBox="1"/>
          <p:nvPr/>
        </p:nvSpPr>
        <p:spPr>
          <a:xfrm>
            <a:off x="0" y="6280016"/>
            <a:ext cx="27381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>
                <a:solidFill>
                  <a:schemeClr val="bg1"/>
                </a:solidFill>
              </a:rPr>
              <a:t>Mausklick für nächste Folie</a:t>
            </a:r>
          </a:p>
        </p:txBody>
      </p:sp>
    </p:spTree>
    <p:extLst>
      <p:ext uri="{BB962C8B-B14F-4D97-AF65-F5344CB8AC3E}">
        <p14:creationId xmlns:p14="http://schemas.microsoft.com/office/powerpoint/2010/main" val="3499524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501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1571D9AA-08DE-168D-374A-E421DD5F5FF9}"/>
              </a:ext>
            </a:extLst>
          </p:cNvPr>
          <p:cNvSpPr txBox="1"/>
          <p:nvPr/>
        </p:nvSpPr>
        <p:spPr>
          <a:xfrm>
            <a:off x="226843" y="142395"/>
            <a:ext cx="3951216" cy="83414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3200" b="1" dirty="0">
                <a:solidFill>
                  <a:schemeClr val="tx1"/>
                </a:solidFill>
              </a:rPr>
              <a:t>Pfarrgemeindeleitung</a:t>
            </a:r>
            <a:r>
              <a:rPr lang="de-DE" sz="2000" b="1" dirty="0">
                <a:solidFill>
                  <a:schemeClr val="tx1"/>
                </a:solidFill>
              </a:rPr>
              <a:t> </a:t>
            </a:r>
            <a:br>
              <a:rPr lang="de-DE" sz="2000" b="1" dirty="0">
                <a:solidFill>
                  <a:schemeClr val="tx1"/>
                </a:solidFill>
              </a:rPr>
            </a:br>
            <a:r>
              <a:rPr lang="de-DE" sz="1600" dirty="0">
                <a:solidFill>
                  <a:schemeClr val="tx1"/>
                </a:solidFill>
              </a:rPr>
              <a:t>(Pfarrgemeinde = ehemalige Pfarre)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681095A-5720-1B28-2C9E-1FC0BA6F8BC2}"/>
              </a:ext>
            </a:extLst>
          </p:cNvPr>
          <p:cNvSpPr/>
          <p:nvPr/>
        </p:nvSpPr>
        <p:spPr>
          <a:xfrm>
            <a:off x="1530220" y="821608"/>
            <a:ext cx="8864082" cy="5038017"/>
          </a:xfrm>
          <a:prstGeom prst="ellipse">
            <a:avLst/>
          </a:prstGeom>
          <a:solidFill>
            <a:schemeClr val="accent4">
              <a:lumMod val="20000"/>
              <a:lumOff val="80000"/>
              <a:alpha val="81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8" name="Pfeil: nach unten gekrümmt 17">
            <a:extLst>
              <a:ext uri="{FF2B5EF4-FFF2-40B4-BE49-F238E27FC236}">
                <a16:creationId xmlns:a16="http://schemas.microsoft.com/office/drawing/2014/main" id="{5CBA99D7-D3D9-B298-242E-769D824320BF}"/>
              </a:ext>
            </a:extLst>
          </p:cNvPr>
          <p:cNvSpPr/>
          <p:nvPr/>
        </p:nvSpPr>
        <p:spPr>
          <a:xfrm>
            <a:off x="4517326" y="1433949"/>
            <a:ext cx="3555212" cy="2666014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chemeClr val="tx1"/>
              </a:solidFill>
            </a:endParaRP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C38E57FE-12A5-775F-774D-FE0C575928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629" y="1342297"/>
            <a:ext cx="3341350" cy="3341350"/>
          </a:xfrm>
          <a:prstGeom prst="rect">
            <a:avLst/>
          </a:prstGeom>
        </p:spPr>
      </p:pic>
      <p:pic>
        <p:nvPicPr>
          <p:cNvPr id="15" name="Grafik 14" descr="Ein Bild, das Text, Uhr enthält.&#10;&#10;Automatisch generierte Beschreibung">
            <a:extLst>
              <a:ext uri="{FF2B5EF4-FFF2-40B4-BE49-F238E27FC236}">
                <a16:creationId xmlns:a16="http://schemas.microsoft.com/office/drawing/2014/main" id="{566DE979-830A-6302-8E16-2ED39C1DC16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8925" y="1975502"/>
            <a:ext cx="1846095" cy="1846095"/>
          </a:xfrm>
          <a:prstGeom prst="rect">
            <a:avLst/>
          </a:prstGeom>
        </p:spPr>
      </p:pic>
      <p:sp>
        <p:nvSpPr>
          <p:cNvPr id="21" name="Textfeld 20">
            <a:extLst>
              <a:ext uri="{FF2B5EF4-FFF2-40B4-BE49-F238E27FC236}">
                <a16:creationId xmlns:a16="http://schemas.microsoft.com/office/drawing/2014/main" id="{FBEB1037-694E-29F8-C937-F2BF30246B9A}"/>
              </a:ext>
            </a:extLst>
          </p:cNvPr>
          <p:cNvSpPr txBox="1"/>
          <p:nvPr/>
        </p:nvSpPr>
        <p:spPr>
          <a:xfrm>
            <a:off x="2034612" y="4048088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26" name="Pfeil: nach rechts gekrümmt 25">
            <a:extLst>
              <a:ext uri="{FF2B5EF4-FFF2-40B4-BE49-F238E27FC236}">
                <a16:creationId xmlns:a16="http://schemas.microsoft.com/office/drawing/2014/main" id="{CBEB9D2F-5732-3B41-CFE1-41AE5D148547}"/>
              </a:ext>
            </a:extLst>
          </p:cNvPr>
          <p:cNvSpPr/>
          <p:nvPr/>
        </p:nvSpPr>
        <p:spPr>
          <a:xfrm rot="1111870" flipH="1">
            <a:off x="7154416" y="4355775"/>
            <a:ext cx="870956" cy="2416624"/>
          </a:xfrm>
          <a:prstGeom prst="curved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DD31EC6C-7268-1A7F-BC8B-F29592F8CC4B}"/>
              </a:ext>
            </a:extLst>
          </p:cNvPr>
          <p:cNvSpPr txBox="1"/>
          <p:nvPr/>
        </p:nvSpPr>
        <p:spPr>
          <a:xfrm>
            <a:off x="3796381" y="4020868"/>
            <a:ext cx="2077253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Pfarrgemeinderat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372C54ED-0EA9-8887-7F8D-0F50D8263941}"/>
              </a:ext>
            </a:extLst>
          </p:cNvPr>
          <p:cNvSpPr txBox="1"/>
          <p:nvPr/>
        </p:nvSpPr>
        <p:spPr>
          <a:xfrm>
            <a:off x="6567056" y="4027688"/>
            <a:ext cx="1791477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Seelsorgeteam</a:t>
            </a:r>
          </a:p>
        </p:txBody>
      </p:sp>
      <p:sp>
        <p:nvSpPr>
          <p:cNvPr id="24" name="Pfeil: nach oben gekrümmt 23">
            <a:extLst>
              <a:ext uri="{FF2B5EF4-FFF2-40B4-BE49-F238E27FC236}">
                <a16:creationId xmlns:a16="http://schemas.microsoft.com/office/drawing/2014/main" id="{631A03E5-3C9B-83E4-EB18-800215E50FAA}"/>
              </a:ext>
            </a:extLst>
          </p:cNvPr>
          <p:cNvSpPr/>
          <p:nvPr/>
        </p:nvSpPr>
        <p:spPr>
          <a:xfrm rot="244667" flipH="1">
            <a:off x="5322379" y="4351212"/>
            <a:ext cx="2028369" cy="733816"/>
          </a:xfrm>
          <a:prstGeom prst="curved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458B3E9B-15AF-3129-5183-D65A4C93F298}"/>
              </a:ext>
            </a:extLst>
          </p:cNvPr>
          <p:cNvSpPr txBox="1"/>
          <p:nvPr/>
        </p:nvSpPr>
        <p:spPr>
          <a:xfrm>
            <a:off x="5223806" y="4573742"/>
            <a:ext cx="20146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Seelsorgeteam leitet den PGR</a:t>
            </a:r>
          </a:p>
        </p:txBody>
      </p:sp>
      <p:sp>
        <p:nvSpPr>
          <p:cNvPr id="27" name="Pfeil: nach unten gekrümmt 26">
            <a:extLst>
              <a:ext uri="{FF2B5EF4-FFF2-40B4-BE49-F238E27FC236}">
                <a16:creationId xmlns:a16="http://schemas.microsoft.com/office/drawing/2014/main" id="{4FAA57D0-CB54-73F6-1915-CC73254E7866}"/>
              </a:ext>
            </a:extLst>
          </p:cNvPr>
          <p:cNvSpPr/>
          <p:nvPr/>
        </p:nvSpPr>
        <p:spPr>
          <a:xfrm rot="4478175" flipH="1" flipV="1">
            <a:off x="2952546" y="5041686"/>
            <a:ext cx="2267792" cy="813136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D2356F94-15E7-7485-006A-FFAC2EBCC65F}"/>
              </a:ext>
            </a:extLst>
          </p:cNvPr>
          <p:cNvSpPr txBox="1"/>
          <p:nvPr/>
        </p:nvSpPr>
        <p:spPr>
          <a:xfrm>
            <a:off x="2663418" y="4663778"/>
            <a:ext cx="2257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Pfarrgemeinde wählt den Pfarrgemeinderat</a:t>
            </a:r>
          </a:p>
        </p:txBody>
      </p:sp>
      <p:sp>
        <p:nvSpPr>
          <p:cNvPr id="29" name="Textfeld 28">
            <a:extLst>
              <a:ext uri="{FF2B5EF4-FFF2-40B4-BE49-F238E27FC236}">
                <a16:creationId xmlns:a16="http://schemas.microsoft.com/office/drawing/2014/main" id="{9019C0C5-E132-9B4C-D23F-1AD0DA8598C1}"/>
              </a:ext>
            </a:extLst>
          </p:cNvPr>
          <p:cNvSpPr txBox="1"/>
          <p:nvPr/>
        </p:nvSpPr>
        <p:spPr>
          <a:xfrm>
            <a:off x="4815038" y="6187683"/>
            <a:ext cx="2080399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400" dirty="0"/>
              <a:t>Pfarrgemeinde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5E616F7B-E08C-CD12-973D-28F1CEAA63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960" y="2241808"/>
            <a:ext cx="668069" cy="668069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E1DBD5BD-BA6D-9D11-6D11-84867ADA5A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322" y="1180472"/>
            <a:ext cx="806717" cy="806717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EFEDF86B-59E7-0361-9203-0E0180B6F5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203" y="3365565"/>
            <a:ext cx="779569" cy="779569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1FD5F30C-4669-D29C-997F-A43438FDBB07}"/>
              </a:ext>
            </a:extLst>
          </p:cNvPr>
          <p:cNvSpPr txBox="1"/>
          <p:nvPr/>
        </p:nvSpPr>
        <p:spPr>
          <a:xfrm>
            <a:off x="2742029" y="186838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BCCD0974-5B6D-B3E0-AB7D-5589E845D407}"/>
              </a:ext>
            </a:extLst>
          </p:cNvPr>
          <p:cNvSpPr txBox="1"/>
          <p:nvPr/>
        </p:nvSpPr>
        <p:spPr>
          <a:xfrm>
            <a:off x="1729589" y="297577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cxnSp>
        <p:nvCxnSpPr>
          <p:cNvPr id="12" name="Gerade Verbindung mit Pfeil 11">
            <a:extLst>
              <a:ext uri="{FF2B5EF4-FFF2-40B4-BE49-F238E27FC236}">
                <a16:creationId xmlns:a16="http://schemas.microsoft.com/office/drawing/2014/main" id="{0FD58282-4A3E-19FA-525D-EF8D1B6DDD0A}"/>
              </a:ext>
            </a:extLst>
          </p:cNvPr>
          <p:cNvCxnSpPr>
            <a:cxnSpLocks/>
          </p:cNvCxnSpPr>
          <p:nvPr/>
        </p:nvCxnSpPr>
        <p:spPr>
          <a:xfrm flipH="1" flipV="1">
            <a:off x="3390805" y="2160953"/>
            <a:ext cx="994114" cy="49850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849D37A0-FA1F-23CC-09BE-78952FA5FFC1}"/>
              </a:ext>
            </a:extLst>
          </p:cNvPr>
          <p:cNvCxnSpPr>
            <a:cxnSpLocks/>
            <a:endCxn id="7" idx="3"/>
          </p:cNvCxnSpPr>
          <p:nvPr/>
        </p:nvCxnSpPr>
        <p:spPr>
          <a:xfrm flipH="1">
            <a:off x="3091772" y="3150256"/>
            <a:ext cx="1293147" cy="60509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Gerade Verbindung mit Pfeil 18">
            <a:extLst>
              <a:ext uri="{FF2B5EF4-FFF2-40B4-BE49-F238E27FC236}">
                <a16:creationId xmlns:a16="http://schemas.microsoft.com/office/drawing/2014/main" id="{6014378D-D3D7-69F5-4CD1-98079D2CBC32}"/>
              </a:ext>
            </a:extLst>
          </p:cNvPr>
          <p:cNvCxnSpPr>
            <a:cxnSpLocks/>
          </p:cNvCxnSpPr>
          <p:nvPr/>
        </p:nvCxnSpPr>
        <p:spPr>
          <a:xfrm flipH="1">
            <a:off x="2757331" y="2931974"/>
            <a:ext cx="1696200" cy="55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feld 30">
            <a:extLst>
              <a:ext uri="{FF2B5EF4-FFF2-40B4-BE49-F238E27FC236}">
                <a16:creationId xmlns:a16="http://schemas.microsoft.com/office/drawing/2014/main" id="{A5B45708-CBEF-0DDD-BEF7-11D098F4A2CF}"/>
              </a:ext>
            </a:extLst>
          </p:cNvPr>
          <p:cNvSpPr txBox="1"/>
          <p:nvPr/>
        </p:nvSpPr>
        <p:spPr>
          <a:xfrm>
            <a:off x="6983150" y="4831529"/>
            <a:ext cx="21205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Seelsorgeteam leitet die Pfarrgemeinde</a:t>
            </a: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95CDBD65-6DD0-D7F0-7D9A-CD773EA07FFA}"/>
              </a:ext>
            </a:extLst>
          </p:cNvPr>
          <p:cNvSpPr txBox="1"/>
          <p:nvPr/>
        </p:nvSpPr>
        <p:spPr>
          <a:xfrm>
            <a:off x="0" y="6592494"/>
            <a:ext cx="284725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Stand: April 2023, FB Ehrenamt und Pfarrgemeinde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54F02496-1AC1-C4D3-D1E0-086F8F513A1D}"/>
              </a:ext>
            </a:extLst>
          </p:cNvPr>
          <p:cNvSpPr txBox="1"/>
          <p:nvPr/>
        </p:nvSpPr>
        <p:spPr>
          <a:xfrm>
            <a:off x="3146725" y="2608808"/>
            <a:ext cx="1544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PGR setzt Fachteams ein</a:t>
            </a:r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04FA89C5-9F3F-55A8-DBC5-6632193DDA24}"/>
              </a:ext>
            </a:extLst>
          </p:cNvPr>
          <p:cNvSpPr/>
          <p:nvPr/>
        </p:nvSpPr>
        <p:spPr>
          <a:xfrm>
            <a:off x="3319647" y="5729055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DF73072D-058D-894C-871B-018D225E6F15}"/>
              </a:ext>
            </a:extLst>
          </p:cNvPr>
          <p:cNvSpPr/>
          <p:nvPr/>
        </p:nvSpPr>
        <p:spPr>
          <a:xfrm>
            <a:off x="3222583" y="3204900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2" name="Ellipse 31">
            <a:extLst>
              <a:ext uri="{FF2B5EF4-FFF2-40B4-BE49-F238E27FC236}">
                <a16:creationId xmlns:a16="http://schemas.microsoft.com/office/drawing/2014/main" id="{11D4E516-96D7-43BE-BF60-8540B49E67B5}"/>
              </a:ext>
            </a:extLst>
          </p:cNvPr>
          <p:cNvSpPr/>
          <p:nvPr/>
        </p:nvSpPr>
        <p:spPr>
          <a:xfrm>
            <a:off x="4059821" y="1041762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3" name="Ellipse 32">
            <a:extLst>
              <a:ext uri="{FF2B5EF4-FFF2-40B4-BE49-F238E27FC236}">
                <a16:creationId xmlns:a16="http://schemas.microsoft.com/office/drawing/2014/main" id="{CD66FBE2-B528-2C2C-911D-3D58A22255ED}"/>
              </a:ext>
            </a:extLst>
          </p:cNvPr>
          <p:cNvSpPr/>
          <p:nvPr/>
        </p:nvSpPr>
        <p:spPr>
          <a:xfrm>
            <a:off x="7334875" y="4569396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DDEE21EC-119B-0C71-1CBC-B2325C54AAAA}"/>
              </a:ext>
            </a:extLst>
          </p:cNvPr>
          <p:cNvSpPr txBox="1"/>
          <p:nvPr/>
        </p:nvSpPr>
        <p:spPr>
          <a:xfrm>
            <a:off x="4353381" y="914282"/>
            <a:ext cx="34672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Pfarrgemeinderat benennt und Bischof beauftragt das Seelsorgeteam</a:t>
            </a:r>
          </a:p>
        </p:txBody>
      </p:sp>
      <p:pic>
        <p:nvPicPr>
          <p:cNvPr id="20" name="Folie 5">
            <a:hlinkClick r:id="" action="ppaction://media"/>
            <a:extLst>
              <a:ext uri="{FF2B5EF4-FFF2-40B4-BE49-F238E27FC236}">
                <a16:creationId xmlns:a16="http://schemas.microsoft.com/office/drawing/2014/main" id="{494B7FF8-FA51-4639-282F-943E3990755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622011" y="72105"/>
            <a:ext cx="487363" cy="487363"/>
          </a:xfrm>
          <a:prstGeom prst="rect">
            <a:avLst/>
          </a:prstGeom>
        </p:spPr>
      </p:pic>
      <p:sp>
        <p:nvSpPr>
          <p:cNvPr id="30" name="Textfeld 29">
            <a:extLst>
              <a:ext uri="{FF2B5EF4-FFF2-40B4-BE49-F238E27FC236}">
                <a16:creationId xmlns:a16="http://schemas.microsoft.com/office/drawing/2014/main" id="{FECD6E7E-53FB-FE95-00B8-4C51FE9A04C0}"/>
              </a:ext>
            </a:extLst>
          </p:cNvPr>
          <p:cNvSpPr txBox="1"/>
          <p:nvPr/>
        </p:nvSpPr>
        <p:spPr>
          <a:xfrm>
            <a:off x="0" y="6280016"/>
            <a:ext cx="27381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>
                <a:solidFill>
                  <a:schemeClr val="bg1"/>
                </a:solidFill>
              </a:rPr>
              <a:t>Mausklick für nächste Folie</a:t>
            </a:r>
          </a:p>
        </p:txBody>
      </p:sp>
    </p:spTree>
    <p:extLst>
      <p:ext uri="{BB962C8B-B14F-4D97-AF65-F5344CB8AC3E}">
        <p14:creationId xmlns:p14="http://schemas.microsoft.com/office/powerpoint/2010/main" val="2562315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978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70732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1571D9AA-08DE-168D-374A-E421DD5F5FF9}"/>
              </a:ext>
            </a:extLst>
          </p:cNvPr>
          <p:cNvSpPr txBox="1"/>
          <p:nvPr/>
        </p:nvSpPr>
        <p:spPr>
          <a:xfrm>
            <a:off x="226843" y="142395"/>
            <a:ext cx="3951216" cy="83414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3200" b="1" dirty="0">
                <a:solidFill>
                  <a:schemeClr val="tx1"/>
                </a:solidFill>
              </a:rPr>
              <a:t>Pfarrgemeindeleitung</a:t>
            </a:r>
            <a:r>
              <a:rPr lang="de-DE" sz="2000" b="1" dirty="0">
                <a:solidFill>
                  <a:schemeClr val="tx1"/>
                </a:solidFill>
              </a:rPr>
              <a:t> </a:t>
            </a:r>
            <a:br>
              <a:rPr lang="de-DE" sz="2000" b="1" dirty="0">
                <a:solidFill>
                  <a:schemeClr val="tx1"/>
                </a:solidFill>
              </a:rPr>
            </a:br>
            <a:r>
              <a:rPr lang="de-DE" sz="1600" dirty="0">
                <a:solidFill>
                  <a:schemeClr val="tx1"/>
                </a:solidFill>
              </a:rPr>
              <a:t>(Pfarrgemeinde = ehemalige Pfarre)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681095A-5720-1B28-2C9E-1FC0BA6F8BC2}"/>
              </a:ext>
            </a:extLst>
          </p:cNvPr>
          <p:cNvSpPr/>
          <p:nvPr/>
        </p:nvSpPr>
        <p:spPr>
          <a:xfrm>
            <a:off x="1530220" y="821608"/>
            <a:ext cx="8864082" cy="5038017"/>
          </a:xfrm>
          <a:prstGeom prst="ellipse">
            <a:avLst/>
          </a:prstGeom>
          <a:solidFill>
            <a:schemeClr val="accent4">
              <a:lumMod val="20000"/>
              <a:lumOff val="80000"/>
              <a:alpha val="81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8" name="Pfeil: nach unten gekrümmt 17">
            <a:extLst>
              <a:ext uri="{FF2B5EF4-FFF2-40B4-BE49-F238E27FC236}">
                <a16:creationId xmlns:a16="http://schemas.microsoft.com/office/drawing/2014/main" id="{5CBA99D7-D3D9-B298-242E-769D824320BF}"/>
              </a:ext>
            </a:extLst>
          </p:cNvPr>
          <p:cNvSpPr/>
          <p:nvPr/>
        </p:nvSpPr>
        <p:spPr>
          <a:xfrm>
            <a:off x="4517326" y="1433949"/>
            <a:ext cx="3555212" cy="2666014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chemeClr val="tx1"/>
              </a:solidFill>
            </a:endParaRP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C38E57FE-12A5-775F-774D-FE0C575928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629" y="1342297"/>
            <a:ext cx="3341350" cy="3341350"/>
          </a:xfrm>
          <a:prstGeom prst="rect">
            <a:avLst/>
          </a:prstGeom>
        </p:spPr>
      </p:pic>
      <p:pic>
        <p:nvPicPr>
          <p:cNvPr id="15" name="Grafik 14" descr="Ein Bild, das Text, Uhr enthält.&#10;&#10;Automatisch generierte Beschreibung">
            <a:extLst>
              <a:ext uri="{FF2B5EF4-FFF2-40B4-BE49-F238E27FC236}">
                <a16:creationId xmlns:a16="http://schemas.microsoft.com/office/drawing/2014/main" id="{566DE979-830A-6302-8E16-2ED39C1DC16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8925" y="1975502"/>
            <a:ext cx="1846095" cy="1846095"/>
          </a:xfrm>
          <a:prstGeom prst="rect">
            <a:avLst/>
          </a:prstGeom>
        </p:spPr>
      </p:pic>
      <p:sp>
        <p:nvSpPr>
          <p:cNvPr id="21" name="Textfeld 20">
            <a:extLst>
              <a:ext uri="{FF2B5EF4-FFF2-40B4-BE49-F238E27FC236}">
                <a16:creationId xmlns:a16="http://schemas.microsoft.com/office/drawing/2014/main" id="{FBEB1037-694E-29F8-C937-F2BF30246B9A}"/>
              </a:ext>
            </a:extLst>
          </p:cNvPr>
          <p:cNvSpPr txBox="1"/>
          <p:nvPr/>
        </p:nvSpPr>
        <p:spPr>
          <a:xfrm>
            <a:off x="2034612" y="4048088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26" name="Pfeil: nach rechts gekrümmt 25">
            <a:extLst>
              <a:ext uri="{FF2B5EF4-FFF2-40B4-BE49-F238E27FC236}">
                <a16:creationId xmlns:a16="http://schemas.microsoft.com/office/drawing/2014/main" id="{CBEB9D2F-5732-3B41-CFE1-41AE5D148547}"/>
              </a:ext>
            </a:extLst>
          </p:cNvPr>
          <p:cNvSpPr/>
          <p:nvPr/>
        </p:nvSpPr>
        <p:spPr>
          <a:xfrm rot="1111870" flipH="1">
            <a:off x="7154416" y="4355775"/>
            <a:ext cx="870956" cy="2416624"/>
          </a:xfrm>
          <a:prstGeom prst="curved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DD31EC6C-7268-1A7F-BC8B-F29592F8CC4B}"/>
              </a:ext>
            </a:extLst>
          </p:cNvPr>
          <p:cNvSpPr txBox="1"/>
          <p:nvPr/>
        </p:nvSpPr>
        <p:spPr>
          <a:xfrm>
            <a:off x="3796381" y="4020868"/>
            <a:ext cx="2077253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Pfarrgemeinderat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372C54ED-0EA9-8887-7F8D-0F50D8263941}"/>
              </a:ext>
            </a:extLst>
          </p:cNvPr>
          <p:cNvSpPr txBox="1"/>
          <p:nvPr/>
        </p:nvSpPr>
        <p:spPr>
          <a:xfrm>
            <a:off x="6567056" y="4027688"/>
            <a:ext cx="1791477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Seelsorgeteam</a:t>
            </a:r>
          </a:p>
        </p:txBody>
      </p:sp>
      <p:sp>
        <p:nvSpPr>
          <p:cNvPr id="24" name="Pfeil: nach oben gekrümmt 23">
            <a:extLst>
              <a:ext uri="{FF2B5EF4-FFF2-40B4-BE49-F238E27FC236}">
                <a16:creationId xmlns:a16="http://schemas.microsoft.com/office/drawing/2014/main" id="{631A03E5-3C9B-83E4-EB18-800215E50FAA}"/>
              </a:ext>
            </a:extLst>
          </p:cNvPr>
          <p:cNvSpPr/>
          <p:nvPr/>
        </p:nvSpPr>
        <p:spPr>
          <a:xfrm rot="244667" flipH="1">
            <a:off x="5322379" y="4351212"/>
            <a:ext cx="2028369" cy="733816"/>
          </a:xfrm>
          <a:prstGeom prst="curved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458B3E9B-15AF-3129-5183-D65A4C93F298}"/>
              </a:ext>
            </a:extLst>
          </p:cNvPr>
          <p:cNvSpPr txBox="1"/>
          <p:nvPr/>
        </p:nvSpPr>
        <p:spPr>
          <a:xfrm>
            <a:off x="5223806" y="4573742"/>
            <a:ext cx="20146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Seelsorgeteam leitet den PGR</a:t>
            </a:r>
          </a:p>
        </p:txBody>
      </p:sp>
      <p:sp>
        <p:nvSpPr>
          <p:cNvPr id="27" name="Pfeil: nach unten gekrümmt 26">
            <a:extLst>
              <a:ext uri="{FF2B5EF4-FFF2-40B4-BE49-F238E27FC236}">
                <a16:creationId xmlns:a16="http://schemas.microsoft.com/office/drawing/2014/main" id="{4FAA57D0-CB54-73F6-1915-CC73254E7866}"/>
              </a:ext>
            </a:extLst>
          </p:cNvPr>
          <p:cNvSpPr/>
          <p:nvPr/>
        </p:nvSpPr>
        <p:spPr>
          <a:xfrm rot="4478175" flipH="1" flipV="1">
            <a:off x="2952546" y="5041686"/>
            <a:ext cx="2267792" cy="813136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D2356F94-15E7-7485-006A-FFAC2EBCC65F}"/>
              </a:ext>
            </a:extLst>
          </p:cNvPr>
          <p:cNvSpPr txBox="1"/>
          <p:nvPr/>
        </p:nvSpPr>
        <p:spPr>
          <a:xfrm>
            <a:off x="2663418" y="4663778"/>
            <a:ext cx="2257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Pfarrgemeinde wählt den Pfarrgemeinderat</a:t>
            </a:r>
          </a:p>
        </p:txBody>
      </p:sp>
      <p:sp>
        <p:nvSpPr>
          <p:cNvPr id="29" name="Textfeld 28">
            <a:extLst>
              <a:ext uri="{FF2B5EF4-FFF2-40B4-BE49-F238E27FC236}">
                <a16:creationId xmlns:a16="http://schemas.microsoft.com/office/drawing/2014/main" id="{9019C0C5-E132-9B4C-D23F-1AD0DA8598C1}"/>
              </a:ext>
            </a:extLst>
          </p:cNvPr>
          <p:cNvSpPr txBox="1"/>
          <p:nvPr/>
        </p:nvSpPr>
        <p:spPr>
          <a:xfrm>
            <a:off x="4815038" y="6187683"/>
            <a:ext cx="2080399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400" dirty="0"/>
              <a:t>Pfarrgemeinde</a:t>
            </a:r>
          </a:p>
        </p:txBody>
      </p:sp>
      <p:sp>
        <p:nvSpPr>
          <p:cNvPr id="30" name="Textfeld 29">
            <a:extLst>
              <a:ext uri="{FF2B5EF4-FFF2-40B4-BE49-F238E27FC236}">
                <a16:creationId xmlns:a16="http://schemas.microsoft.com/office/drawing/2014/main" id="{233A68EF-A1B6-DF29-E2BA-E6495380B365}"/>
              </a:ext>
            </a:extLst>
          </p:cNvPr>
          <p:cNvSpPr txBox="1"/>
          <p:nvPr/>
        </p:nvSpPr>
        <p:spPr>
          <a:xfrm>
            <a:off x="8883815" y="1810114"/>
            <a:ext cx="3199715" cy="523220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AT" sz="1400" dirty="0">
                <a:latin typeface="Calibri" panose="020F0502020204030204" pitchFamily="34" charset="0"/>
                <a:ea typeface="Calibri" panose="020F0502020204030204" pitchFamily="34" charset="0"/>
              </a:rPr>
              <a:t>Alle Seelsorgeteam-Mitglieder sind Mitglieder im Pfarrgemeinderat.</a:t>
            </a:r>
            <a:endParaRPr lang="de-AT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5E616F7B-E08C-CD12-973D-28F1CEAA63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960" y="2241808"/>
            <a:ext cx="668069" cy="668069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E1DBD5BD-BA6D-9D11-6D11-84867ADA5A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322" y="1180472"/>
            <a:ext cx="806717" cy="806717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EFEDF86B-59E7-0361-9203-0E0180B6F5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203" y="3365565"/>
            <a:ext cx="779569" cy="779569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1FD5F30C-4669-D29C-997F-A43438FDBB07}"/>
              </a:ext>
            </a:extLst>
          </p:cNvPr>
          <p:cNvSpPr txBox="1"/>
          <p:nvPr/>
        </p:nvSpPr>
        <p:spPr>
          <a:xfrm>
            <a:off x="2742029" y="186838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BCCD0974-5B6D-B3E0-AB7D-5589E845D407}"/>
              </a:ext>
            </a:extLst>
          </p:cNvPr>
          <p:cNvSpPr txBox="1"/>
          <p:nvPr/>
        </p:nvSpPr>
        <p:spPr>
          <a:xfrm>
            <a:off x="1729589" y="297577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cxnSp>
        <p:nvCxnSpPr>
          <p:cNvPr id="12" name="Gerade Verbindung mit Pfeil 11">
            <a:extLst>
              <a:ext uri="{FF2B5EF4-FFF2-40B4-BE49-F238E27FC236}">
                <a16:creationId xmlns:a16="http://schemas.microsoft.com/office/drawing/2014/main" id="{0FD58282-4A3E-19FA-525D-EF8D1B6DDD0A}"/>
              </a:ext>
            </a:extLst>
          </p:cNvPr>
          <p:cNvCxnSpPr>
            <a:cxnSpLocks/>
          </p:cNvCxnSpPr>
          <p:nvPr/>
        </p:nvCxnSpPr>
        <p:spPr>
          <a:xfrm flipH="1" flipV="1">
            <a:off x="3390805" y="2160953"/>
            <a:ext cx="994114" cy="49850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849D37A0-FA1F-23CC-09BE-78952FA5FFC1}"/>
              </a:ext>
            </a:extLst>
          </p:cNvPr>
          <p:cNvCxnSpPr>
            <a:cxnSpLocks/>
            <a:endCxn id="7" idx="3"/>
          </p:cNvCxnSpPr>
          <p:nvPr/>
        </p:nvCxnSpPr>
        <p:spPr>
          <a:xfrm flipH="1">
            <a:off x="3091772" y="3150256"/>
            <a:ext cx="1293147" cy="60509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Gerade Verbindung mit Pfeil 18">
            <a:extLst>
              <a:ext uri="{FF2B5EF4-FFF2-40B4-BE49-F238E27FC236}">
                <a16:creationId xmlns:a16="http://schemas.microsoft.com/office/drawing/2014/main" id="{6014378D-D3D7-69F5-4CD1-98079D2CBC32}"/>
              </a:ext>
            </a:extLst>
          </p:cNvPr>
          <p:cNvCxnSpPr>
            <a:cxnSpLocks/>
          </p:cNvCxnSpPr>
          <p:nvPr/>
        </p:nvCxnSpPr>
        <p:spPr>
          <a:xfrm flipH="1">
            <a:off x="2757331" y="2931974"/>
            <a:ext cx="1696200" cy="55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feld 30">
            <a:extLst>
              <a:ext uri="{FF2B5EF4-FFF2-40B4-BE49-F238E27FC236}">
                <a16:creationId xmlns:a16="http://schemas.microsoft.com/office/drawing/2014/main" id="{A5B45708-CBEF-0DDD-BEF7-11D098F4A2CF}"/>
              </a:ext>
            </a:extLst>
          </p:cNvPr>
          <p:cNvSpPr txBox="1"/>
          <p:nvPr/>
        </p:nvSpPr>
        <p:spPr>
          <a:xfrm>
            <a:off x="6983150" y="4831529"/>
            <a:ext cx="21205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Seelsorgeteam leitet die Pfarrgemeinde</a:t>
            </a: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95CDBD65-6DD0-D7F0-7D9A-CD773EA07FFA}"/>
              </a:ext>
            </a:extLst>
          </p:cNvPr>
          <p:cNvSpPr txBox="1"/>
          <p:nvPr/>
        </p:nvSpPr>
        <p:spPr>
          <a:xfrm>
            <a:off x="0" y="6592494"/>
            <a:ext cx="284725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Stand: April 2023, FB Ehrenamt und Pfarrgemeinde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54F02496-1AC1-C4D3-D1E0-086F8F513A1D}"/>
              </a:ext>
            </a:extLst>
          </p:cNvPr>
          <p:cNvSpPr txBox="1"/>
          <p:nvPr/>
        </p:nvSpPr>
        <p:spPr>
          <a:xfrm>
            <a:off x="3146725" y="2608808"/>
            <a:ext cx="1544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PGR setzt Fachteams ein</a:t>
            </a:r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04FA89C5-9F3F-55A8-DBC5-6632193DDA24}"/>
              </a:ext>
            </a:extLst>
          </p:cNvPr>
          <p:cNvSpPr/>
          <p:nvPr/>
        </p:nvSpPr>
        <p:spPr>
          <a:xfrm>
            <a:off x="3319647" y="5729055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DF73072D-058D-894C-871B-018D225E6F15}"/>
              </a:ext>
            </a:extLst>
          </p:cNvPr>
          <p:cNvSpPr/>
          <p:nvPr/>
        </p:nvSpPr>
        <p:spPr>
          <a:xfrm>
            <a:off x="3222583" y="3204900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2" name="Ellipse 31">
            <a:extLst>
              <a:ext uri="{FF2B5EF4-FFF2-40B4-BE49-F238E27FC236}">
                <a16:creationId xmlns:a16="http://schemas.microsoft.com/office/drawing/2014/main" id="{11D4E516-96D7-43BE-BF60-8540B49E67B5}"/>
              </a:ext>
            </a:extLst>
          </p:cNvPr>
          <p:cNvSpPr/>
          <p:nvPr/>
        </p:nvSpPr>
        <p:spPr>
          <a:xfrm>
            <a:off x="4059821" y="1041762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3" name="Ellipse 32">
            <a:extLst>
              <a:ext uri="{FF2B5EF4-FFF2-40B4-BE49-F238E27FC236}">
                <a16:creationId xmlns:a16="http://schemas.microsoft.com/office/drawing/2014/main" id="{CD66FBE2-B528-2C2C-911D-3D58A22255ED}"/>
              </a:ext>
            </a:extLst>
          </p:cNvPr>
          <p:cNvSpPr/>
          <p:nvPr/>
        </p:nvSpPr>
        <p:spPr>
          <a:xfrm>
            <a:off x="7334875" y="4569396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DDEE21EC-119B-0C71-1CBC-B2325C54AAAA}"/>
              </a:ext>
            </a:extLst>
          </p:cNvPr>
          <p:cNvSpPr txBox="1"/>
          <p:nvPr/>
        </p:nvSpPr>
        <p:spPr>
          <a:xfrm>
            <a:off x="4353381" y="914282"/>
            <a:ext cx="34672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Pfarrgemeinderat benennt und Bischof beauftragt das Seelsorgeteam</a:t>
            </a:r>
          </a:p>
        </p:txBody>
      </p:sp>
      <p:pic>
        <p:nvPicPr>
          <p:cNvPr id="20" name="Folie 6">
            <a:hlinkClick r:id="" action="ppaction://media"/>
            <a:extLst>
              <a:ext uri="{FF2B5EF4-FFF2-40B4-BE49-F238E27FC236}">
                <a16:creationId xmlns:a16="http://schemas.microsoft.com/office/drawing/2014/main" id="{20554580-1180-602D-7457-23B5B302E14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96167" y="72105"/>
            <a:ext cx="487363" cy="487363"/>
          </a:xfrm>
          <a:prstGeom prst="rect">
            <a:avLst/>
          </a:prstGeom>
        </p:spPr>
      </p:pic>
      <p:sp>
        <p:nvSpPr>
          <p:cNvPr id="34" name="Textfeld 33">
            <a:extLst>
              <a:ext uri="{FF2B5EF4-FFF2-40B4-BE49-F238E27FC236}">
                <a16:creationId xmlns:a16="http://schemas.microsoft.com/office/drawing/2014/main" id="{ABC63593-FC61-4F0E-6817-8CF62F94AA28}"/>
              </a:ext>
            </a:extLst>
          </p:cNvPr>
          <p:cNvSpPr txBox="1"/>
          <p:nvPr/>
        </p:nvSpPr>
        <p:spPr>
          <a:xfrm>
            <a:off x="0" y="6280016"/>
            <a:ext cx="27381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>
                <a:solidFill>
                  <a:schemeClr val="bg1"/>
                </a:solidFill>
              </a:rPr>
              <a:t>Mausklick für nächste Folie</a:t>
            </a:r>
          </a:p>
        </p:txBody>
      </p:sp>
    </p:spTree>
    <p:extLst>
      <p:ext uri="{BB962C8B-B14F-4D97-AF65-F5344CB8AC3E}">
        <p14:creationId xmlns:p14="http://schemas.microsoft.com/office/powerpoint/2010/main" val="4058206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039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1571D9AA-08DE-168D-374A-E421DD5F5FF9}"/>
              </a:ext>
            </a:extLst>
          </p:cNvPr>
          <p:cNvSpPr txBox="1"/>
          <p:nvPr/>
        </p:nvSpPr>
        <p:spPr>
          <a:xfrm>
            <a:off x="226843" y="142395"/>
            <a:ext cx="3951216" cy="83414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3200" b="1" dirty="0">
                <a:solidFill>
                  <a:schemeClr val="tx1"/>
                </a:solidFill>
              </a:rPr>
              <a:t>Pfarrgemeindeleitung</a:t>
            </a:r>
            <a:r>
              <a:rPr lang="de-DE" sz="2000" b="1" dirty="0">
                <a:solidFill>
                  <a:schemeClr val="tx1"/>
                </a:solidFill>
              </a:rPr>
              <a:t> </a:t>
            </a:r>
            <a:br>
              <a:rPr lang="de-DE" sz="2000" b="1" dirty="0">
                <a:solidFill>
                  <a:schemeClr val="tx1"/>
                </a:solidFill>
              </a:rPr>
            </a:br>
            <a:r>
              <a:rPr lang="de-DE" sz="1600" dirty="0">
                <a:solidFill>
                  <a:schemeClr val="tx1"/>
                </a:solidFill>
              </a:rPr>
              <a:t>(Pfarrgemeinde = ehemalige Pfarre)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681095A-5720-1B28-2C9E-1FC0BA6F8BC2}"/>
              </a:ext>
            </a:extLst>
          </p:cNvPr>
          <p:cNvSpPr/>
          <p:nvPr/>
        </p:nvSpPr>
        <p:spPr>
          <a:xfrm>
            <a:off x="1530220" y="821608"/>
            <a:ext cx="8864082" cy="5038017"/>
          </a:xfrm>
          <a:prstGeom prst="ellipse">
            <a:avLst/>
          </a:prstGeom>
          <a:solidFill>
            <a:schemeClr val="accent4">
              <a:lumMod val="20000"/>
              <a:lumOff val="80000"/>
              <a:alpha val="81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8" name="Pfeil: nach unten gekrümmt 17">
            <a:extLst>
              <a:ext uri="{FF2B5EF4-FFF2-40B4-BE49-F238E27FC236}">
                <a16:creationId xmlns:a16="http://schemas.microsoft.com/office/drawing/2014/main" id="{5CBA99D7-D3D9-B298-242E-769D824320BF}"/>
              </a:ext>
            </a:extLst>
          </p:cNvPr>
          <p:cNvSpPr/>
          <p:nvPr/>
        </p:nvSpPr>
        <p:spPr>
          <a:xfrm>
            <a:off x="4517326" y="1433949"/>
            <a:ext cx="3555212" cy="2666014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chemeClr val="tx1"/>
              </a:solidFill>
            </a:endParaRP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C38E57FE-12A5-775F-774D-FE0C575928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629" y="1342297"/>
            <a:ext cx="3341350" cy="3341350"/>
          </a:xfrm>
          <a:prstGeom prst="rect">
            <a:avLst/>
          </a:prstGeom>
        </p:spPr>
      </p:pic>
      <p:pic>
        <p:nvPicPr>
          <p:cNvPr id="15" name="Grafik 14" descr="Ein Bild, das Text, Uhr enthält.&#10;&#10;Automatisch generierte Beschreibung">
            <a:extLst>
              <a:ext uri="{FF2B5EF4-FFF2-40B4-BE49-F238E27FC236}">
                <a16:creationId xmlns:a16="http://schemas.microsoft.com/office/drawing/2014/main" id="{566DE979-830A-6302-8E16-2ED39C1DC16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8925" y="1975502"/>
            <a:ext cx="1846095" cy="1846095"/>
          </a:xfrm>
          <a:prstGeom prst="rect">
            <a:avLst/>
          </a:prstGeom>
        </p:spPr>
      </p:pic>
      <p:sp>
        <p:nvSpPr>
          <p:cNvPr id="21" name="Textfeld 20">
            <a:extLst>
              <a:ext uri="{FF2B5EF4-FFF2-40B4-BE49-F238E27FC236}">
                <a16:creationId xmlns:a16="http://schemas.microsoft.com/office/drawing/2014/main" id="{FBEB1037-694E-29F8-C937-F2BF30246B9A}"/>
              </a:ext>
            </a:extLst>
          </p:cNvPr>
          <p:cNvSpPr txBox="1"/>
          <p:nvPr/>
        </p:nvSpPr>
        <p:spPr>
          <a:xfrm>
            <a:off x="2034612" y="4048088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26" name="Pfeil: nach rechts gekrümmt 25">
            <a:extLst>
              <a:ext uri="{FF2B5EF4-FFF2-40B4-BE49-F238E27FC236}">
                <a16:creationId xmlns:a16="http://schemas.microsoft.com/office/drawing/2014/main" id="{CBEB9D2F-5732-3B41-CFE1-41AE5D148547}"/>
              </a:ext>
            </a:extLst>
          </p:cNvPr>
          <p:cNvSpPr/>
          <p:nvPr/>
        </p:nvSpPr>
        <p:spPr>
          <a:xfrm rot="1111870" flipH="1">
            <a:off x="7154416" y="4355775"/>
            <a:ext cx="870956" cy="2416624"/>
          </a:xfrm>
          <a:prstGeom prst="curved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DD31EC6C-7268-1A7F-BC8B-F29592F8CC4B}"/>
              </a:ext>
            </a:extLst>
          </p:cNvPr>
          <p:cNvSpPr txBox="1"/>
          <p:nvPr/>
        </p:nvSpPr>
        <p:spPr>
          <a:xfrm>
            <a:off x="3796381" y="4020868"/>
            <a:ext cx="2077253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Pfarrgemeinderat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372C54ED-0EA9-8887-7F8D-0F50D8263941}"/>
              </a:ext>
            </a:extLst>
          </p:cNvPr>
          <p:cNvSpPr txBox="1"/>
          <p:nvPr/>
        </p:nvSpPr>
        <p:spPr>
          <a:xfrm>
            <a:off x="6567056" y="4027688"/>
            <a:ext cx="1791477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Seelsorgeteam</a:t>
            </a:r>
          </a:p>
        </p:txBody>
      </p:sp>
      <p:sp>
        <p:nvSpPr>
          <p:cNvPr id="24" name="Pfeil: nach oben gekrümmt 23">
            <a:extLst>
              <a:ext uri="{FF2B5EF4-FFF2-40B4-BE49-F238E27FC236}">
                <a16:creationId xmlns:a16="http://schemas.microsoft.com/office/drawing/2014/main" id="{631A03E5-3C9B-83E4-EB18-800215E50FAA}"/>
              </a:ext>
            </a:extLst>
          </p:cNvPr>
          <p:cNvSpPr/>
          <p:nvPr/>
        </p:nvSpPr>
        <p:spPr>
          <a:xfrm rot="244667" flipH="1">
            <a:off x="5322379" y="4351212"/>
            <a:ext cx="2028369" cy="733816"/>
          </a:xfrm>
          <a:prstGeom prst="curved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458B3E9B-15AF-3129-5183-D65A4C93F298}"/>
              </a:ext>
            </a:extLst>
          </p:cNvPr>
          <p:cNvSpPr txBox="1"/>
          <p:nvPr/>
        </p:nvSpPr>
        <p:spPr>
          <a:xfrm>
            <a:off x="5223806" y="4573742"/>
            <a:ext cx="20146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Seelsorgeteam leitet den PGR</a:t>
            </a:r>
          </a:p>
        </p:txBody>
      </p:sp>
      <p:sp>
        <p:nvSpPr>
          <p:cNvPr id="27" name="Pfeil: nach unten gekrümmt 26">
            <a:extLst>
              <a:ext uri="{FF2B5EF4-FFF2-40B4-BE49-F238E27FC236}">
                <a16:creationId xmlns:a16="http://schemas.microsoft.com/office/drawing/2014/main" id="{4FAA57D0-CB54-73F6-1915-CC73254E7866}"/>
              </a:ext>
            </a:extLst>
          </p:cNvPr>
          <p:cNvSpPr/>
          <p:nvPr/>
        </p:nvSpPr>
        <p:spPr>
          <a:xfrm rot="4478175" flipH="1" flipV="1">
            <a:off x="2952546" y="5041686"/>
            <a:ext cx="2267792" cy="813136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D2356F94-15E7-7485-006A-FFAC2EBCC65F}"/>
              </a:ext>
            </a:extLst>
          </p:cNvPr>
          <p:cNvSpPr txBox="1"/>
          <p:nvPr/>
        </p:nvSpPr>
        <p:spPr>
          <a:xfrm>
            <a:off x="2663418" y="4663778"/>
            <a:ext cx="2257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Pfarrgemeinde wählt den Pfarrgemeinderat</a:t>
            </a:r>
          </a:p>
        </p:txBody>
      </p:sp>
      <p:sp>
        <p:nvSpPr>
          <p:cNvPr id="29" name="Textfeld 28">
            <a:extLst>
              <a:ext uri="{FF2B5EF4-FFF2-40B4-BE49-F238E27FC236}">
                <a16:creationId xmlns:a16="http://schemas.microsoft.com/office/drawing/2014/main" id="{9019C0C5-E132-9B4C-D23F-1AD0DA8598C1}"/>
              </a:ext>
            </a:extLst>
          </p:cNvPr>
          <p:cNvSpPr txBox="1"/>
          <p:nvPr/>
        </p:nvSpPr>
        <p:spPr>
          <a:xfrm>
            <a:off x="4815038" y="6187683"/>
            <a:ext cx="2080399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400" dirty="0"/>
              <a:t>Pfarrgemeinde</a:t>
            </a:r>
          </a:p>
        </p:txBody>
      </p:sp>
      <p:sp>
        <p:nvSpPr>
          <p:cNvPr id="30" name="Textfeld 29">
            <a:extLst>
              <a:ext uri="{FF2B5EF4-FFF2-40B4-BE49-F238E27FC236}">
                <a16:creationId xmlns:a16="http://schemas.microsoft.com/office/drawing/2014/main" id="{233A68EF-A1B6-DF29-E2BA-E6495380B365}"/>
              </a:ext>
            </a:extLst>
          </p:cNvPr>
          <p:cNvSpPr txBox="1"/>
          <p:nvPr/>
        </p:nvSpPr>
        <p:spPr>
          <a:xfrm>
            <a:off x="8883815" y="1810114"/>
            <a:ext cx="3199715" cy="2246769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AT" sz="1400" dirty="0">
                <a:latin typeface="Calibri" panose="020F0502020204030204" pitchFamily="34" charset="0"/>
                <a:ea typeface="Calibri" panose="020F0502020204030204" pitchFamily="34" charset="0"/>
              </a:rPr>
              <a:t>Alle Seelsorgeteam-Mitglieder sind Mitglieder im Pfarrgemeinderat.</a:t>
            </a:r>
            <a:endParaRPr lang="de-AT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Diese Funktionen werden im Seelsorgeteam übernommen: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Liturgie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Gemeinschaftsdienst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Caritas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Verkündigung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PGR-Organisation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Finanzverantwortung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5E616F7B-E08C-CD12-973D-28F1CEAA63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960" y="2241808"/>
            <a:ext cx="668069" cy="668069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E1DBD5BD-BA6D-9D11-6D11-84867ADA5A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322" y="1180472"/>
            <a:ext cx="806717" cy="806717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EFEDF86B-59E7-0361-9203-0E0180B6F5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203" y="3365565"/>
            <a:ext cx="779569" cy="779569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1FD5F30C-4669-D29C-997F-A43438FDBB07}"/>
              </a:ext>
            </a:extLst>
          </p:cNvPr>
          <p:cNvSpPr txBox="1"/>
          <p:nvPr/>
        </p:nvSpPr>
        <p:spPr>
          <a:xfrm>
            <a:off x="2742029" y="186838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BCCD0974-5B6D-B3E0-AB7D-5589E845D407}"/>
              </a:ext>
            </a:extLst>
          </p:cNvPr>
          <p:cNvSpPr txBox="1"/>
          <p:nvPr/>
        </p:nvSpPr>
        <p:spPr>
          <a:xfrm>
            <a:off x="1729589" y="297577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cxnSp>
        <p:nvCxnSpPr>
          <p:cNvPr id="12" name="Gerade Verbindung mit Pfeil 11">
            <a:extLst>
              <a:ext uri="{FF2B5EF4-FFF2-40B4-BE49-F238E27FC236}">
                <a16:creationId xmlns:a16="http://schemas.microsoft.com/office/drawing/2014/main" id="{0FD58282-4A3E-19FA-525D-EF8D1B6DDD0A}"/>
              </a:ext>
            </a:extLst>
          </p:cNvPr>
          <p:cNvCxnSpPr>
            <a:cxnSpLocks/>
          </p:cNvCxnSpPr>
          <p:nvPr/>
        </p:nvCxnSpPr>
        <p:spPr>
          <a:xfrm flipH="1" flipV="1">
            <a:off x="3390805" y="2160953"/>
            <a:ext cx="994114" cy="49850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849D37A0-FA1F-23CC-09BE-78952FA5FFC1}"/>
              </a:ext>
            </a:extLst>
          </p:cNvPr>
          <p:cNvCxnSpPr>
            <a:cxnSpLocks/>
            <a:endCxn id="7" idx="3"/>
          </p:cNvCxnSpPr>
          <p:nvPr/>
        </p:nvCxnSpPr>
        <p:spPr>
          <a:xfrm flipH="1">
            <a:off x="3091772" y="3150256"/>
            <a:ext cx="1293147" cy="60509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Gerade Verbindung mit Pfeil 18">
            <a:extLst>
              <a:ext uri="{FF2B5EF4-FFF2-40B4-BE49-F238E27FC236}">
                <a16:creationId xmlns:a16="http://schemas.microsoft.com/office/drawing/2014/main" id="{6014378D-D3D7-69F5-4CD1-98079D2CBC32}"/>
              </a:ext>
            </a:extLst>
          </p:cNvPr>
          <p:cNvCxnSpPr>
            <a:cxnSpLocks/>
          </p:cNvCxnSpPr>
          <p:nvPr/>
        </p:nvCxnSpPr>
        <p:spPr>
          <a:xfrm flipH="1">
            <a:off x="2757331" y="2931974"/>
            <a:ext cx="1696200" cy="55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feld 30">
            <a:extLst>
              <a:ext uri="{FF2B5EF4-FFF2-40B4-BE49-F238E27FC236}">
                <a16:creationId xmlns:a16="http://schemas.microsoft.com/office/drawing/2014/main" id="{A5B45708-CBEF-0DDD-BEF7-11D098F4A2CF}"/>
              </a:ext>
            </a:extLst>
          </p:cNvPr>
          <p:cNvSpPr txBox="1"/>
          <p:nvPr/>
        </p:nvSpPr>
        <p:spPr>
          <a:xfrm>
            <a:off x="6983150" y="4831529"/>
            <a:ext cx="21205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Seelsorgeteam leitet die Pfarrgemeinde</a:t>
            </a: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95CDBD65-6DD0-D7F0-7D9A-CD773EA07FFA}"/>
              </a:ext>
            </a:extLst>
          </p:cNvPr>
          <p:cNvSpPr txBox="1"/>
          <p:nvPr/>
        </p:nvSpPr>
        <p:spPr>
          <a:xfrm>
            <a:off x="0" y="6592494"/>
            <a:ext cx="284725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Stand: April 2023, FB Ehrenamt und Pfarrgemeinde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54F02496-1AC1-C4D3-D1E0-086F8F513A1D}"/>
              </a:ext>
            </a:extLst>
          </p:cNvPr>
          <p:cNvSpPr txBox="1"/>
          <p:nvPr/>
        </p:nvSpPr>
        <p:spPr>
          <a:xfrm>
            <a:off x="3146725" y="2608808"/>
            <a:ext cx="1544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PGR setzt Fachteams ein</a:t>
            </a:r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04FA89C5-9F3F-55A8-DBC5-6632193DDA24}"/>
              </a:ext>
            </a:extLst>
          </p:cNvPr>
          <p:cNvSpPr/>
          <p:nvPr/>
        </p:nvSpPr>
        <p:spPr>
          <a:xfrm>
            <a:off x="3319647" y="5729055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DF73072D-058D-894C-871B-018D225E6F15}"/>
              </a:ext>
            </a:extLst>
          </p:cNvPr>
          <p:cNvSpPr/>
          <p:nvPr/>
        </p:nvSpPr>
        <p:spPr>
          <a:xfrm>
            <a:off x="3222583" y="3204900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2" name="Ellipse 31">
            <a:extLst>
              <a:ext uri="{FF2B5EF4-FFF2-40B4-BE49-F238E27FC236}">
                <a16:creationId xmlns:a16="http://schemas.microsoft.com/office/drawing/2014/main" id="{11D4E516-96D7-43BE-BF60-8540B49E67B5}"/>
              </a:ext>
            </a:extLst>
          </p:cNvPr>
          <p:cNvSpPr/>
          <p:nvPr/>
        </p:nvSpPr>
        <p:spPr>
          <a:xfrm>
            <a:off x="4059821" y="1041762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3" name="Ellipse 32">
            <a:extLst>
              <a:ext uri="{FF2B5EF4-FFF2-40B4-BE49-F238E27FC236}">
                <a16:creationId xmlns:a16="http://schemas.microsoft.com/office/drawing/2014/main" id="{CD66FBE2-B528-2C2C-911D-3D58A22255ED}"/>
              </a:ext>
            </a:extLst>
          </p:cNvPr>
          <p:cNvSpPr/>
          <p:nvPr/>
        </p:nvSpPr>
        <p:spPr>
          <a:xfrm>
            <a:off x="7334875" y="4569396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DDEE21EC-119B-0C71-1CBC-B2325C54AAAA}"/>
              </a:ext>
            </a:extLst>
          </p:cNvPr>
          <p:cNvSpPr txBox="1"/>
          <p:nvPr/>
        </p:nvSpPr>
        <p:spPr>
          <a:xfrm>
            <a:off x="4353381" y="914282"/>
            <a:ext cx="34672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Pfarrgemeinderat benennt und Bischof beauftragt das Seelsorgeteam</a:t>
            </a:r>
          </a:p>
        </p:txBody>
      </p:sp>
      <p:pic>
        <p:nvPicPr>
          <p:cNvPr id="20" name="Folie 7">
            <a:hlinkClick r:id="" action="ppaction://media"/>
            <a:extLst>
              <a:ext uri="{FF2B5EF4-FFF2-40B4-BE49-F238E27FC236}">
                <a16:creationId xmlns:a16="http://schemas.microsoft.com/office/drawing/2014/main" id="{743B0CA2-6FFC-ABE2-3F7D-F39FAF14AC3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96167" y="72105"/>
            <a:ext cx="487363" cy="487363"/>
          </a:xfrm>
          <a:prstGeom prst="rect">
            <a:avLst/>
          </a:prstGeom>
        </p:spPr>
      </p:pic>
      <p:sp>
        <p:nvSpPr>
          <p:cNvPr id="34" name="Textfeld 33">
            <a:extLst>
              <a:ext uri="{FF2B5EF4-FFF2-40B4-BE49-F238E27FC236}">
                <a16:creationId xmlns:a16="http://schemas.microsoft.com/office/drawing/2014/main" id="{AEB20E13-CED8-7DB3-E6D1-A6B98DA483EC}"/>
              </a:ext>
            </a:extLst>
          </p:cNvPr>
          <p:cNvSpPr txBox="1"/>
          <p:nvPr/>
        </p:nvSpPr>
        <p:spPr>
          <a:xfrm>
            <a:off x="0" y="6280016"/>
            <a:ext cx="27381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>
                <a:solidFill>
                  <a:schemeClr val="bg1"/>
                </a:solidFill>
              </a:rPr>
              <a:t>Mausklick für nächste Folie</a:t>
            </a:r>
          </a:p>
        </p:txBody>
      </p:sp>
    </p:spTree>
    <p:extLst>
      <p:ext uri="{BB962C8B-B14F-4D97-AF65-F5344CB8AC3E}">
        <p14:creationId xmlns:p14="http://schemas.microsoft.com/office/powerpoint/2010/main" val="1099570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634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1571D9AA-08DE-168D-374A-E421DD5F5FF9}"/>
              </a:ext>
            </a:extLst>
          </p:cNvPr>
          <p:cNvSpPr txBox="1"/>
          <p:nvPr/>
        </p:nvSpPr>
        <p:spPr>
          <a:xfrm>
            <a:off x="226843" y="142395"/>
            <a:ext cx="3951216" cy="83414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3200" b="1" dirty="0">
                <a:solidFill>
                  <a:schemeClr val="tx1"/>
                </a:solidFill>
              </a:rPr>
              <a:t>Pfarrgemeindeleitung</a:t>
            </a:r>
            <a:r>
              <a:rPr lang="de-DE" sz="2000" b="1" dirty="0">
                <a:solidFill>
                  <a:schemeClr val="tx1"/>
                </a:solidFill>
              </a:rPr>
              <a:t> </a:t>
            </a:r>
            <a:br>
              <a:rPr lang="de-DE" sz="2000" b="1" dirty="0">
                <a:solidFill>
                  <a:schemeClr val="tx1"/>
                </a:solidFill>
              </a:rPr>
            </a:br>
            <a:r>
              <a:rPr lang="de-DE" sz="1600" dirty="0">
                <a:solidFill>
                  <a:schemeClr val="tx1"/>
                </a:solidFill>
              </a:rPr>
              <a:t>(Pfarrgemeinde = ehemalige Pfarre)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681095A-5720-1B28-2C9E-1FC0BA6F8BC2}"/>
              </a:ext>
            </a:extLst>
          </p:cNvPr>
          <p:cNvSpPr/>
          <p:nvPr/>
        </p:nvSpPr>
        <p:spPr>
          <a:xfrm>
            <a:off x="1530220" y="821608"/>
            <a:ext cx="8864082" cy="5038017"/>
          </a:xfrm>
          <a:prstGeom prst="ellipse">
            <a:avLst/>
          </a:prstGeom>
          <a:solidFill>
            <a:schemeClr val="accent4">
              <a:lumMod val="20000"/>
              <a:lumOff val="80000"/>
              <a:alpha val="81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8" name="Pfeil: nach unten gekrümmt 17">
            <a:extLst>
              <a:ext uri="{FF2B5EF4-FFF2-40B4-BE49-F238E27FC236}">
                <a16:creationId xmlns:a16="http://schemas.microsoft.com/office/drawing/2014/main" id="{5CBA99D7-D3D9-B298-242E-769D824320BF}"/>
              </a:ext>
            </a:extLst>
          </p:cNvPr>
          <p:cNvSpPr/>
          <p:nvPr/>
        </p:nvSpPr>
        <p:spPr>
          <a:xfrm>
            <a:off x="4517326" y="1433949"/>
            <a:ext cx="3555212" cy="2666014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chemeClr val="tx1"/>
              </a:solidFill>
            </a:endParaRP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C38E57FE-12A5-775F-774D-FE0C575928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629" y="1342297"/>
            <a:ext cx="3341350" cy="3341350"/>
          </a:xfrm>
          <a:prstGeom prst="rect">
            <a:avLst/>
          </a:prstGeom>
        </p:spPr>
      </p:pic>
      <p:pic>
        <p:nvPicPr>
          <p:cNvPr id="15" name="Grafik 14" descr="Ein Bild, das Text, Uhr enthält.&#10;&#10;Automatisch generierte Beschreibung">
            <a:extLst>
              <a:ext uri="{FF2B5EF4-FFF2-40B4-BE49-F238E27FC236}">
                <a16:creationId xmlns:a16="http://schemas.microsoft.com/office/drawing/2014/main" id="{566DE979-830A-6302-8E16-2ED39C1DC16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8925" y="1975502"/>
            <a:ext cx="1846095" cy="1846095"/>
          </a:xfrm>
          <a:prstGeom prst="rect">
            <a:avLst/>
          </a:prstGeom>
        </p:spPr>
      </p:pic>
      <p:sp>
        <p:nvSpPr>
          <p:cNvPr id="21" name="Textfeld 20">
            <a:extLst>
              <a:ext uri="{FF2B5EF4-FFF2-40B4-BE49-F238E27FC236}">
                <a16:creationId xmlns:a16="http://schemas.microsoft.com/office/drawing/2014/main" id="{FBEB1037-694E-29F8-C937-F2BF30246B9A}"/>
              </a:ext>
            </a:extLst>
          </p:cNvPr>
          <p:cNvSpPr txBox="1"/>
          <p:nvPr/>
        </p:nvSpPr>
        <p:spPr>
          <a:xfrm>
            <a:off x="2034612" y="4048088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26" name="Pfeil: nach rechts gekrümmt 25">
            <a:extLst>
              <a:ext uri="{FF2B5EF4-FFF2-40B4-BE49-F238E27FC236}">
                <a16:creationId xmlns:a16="http://schemas.microsoft.com/office/drawing/2014/main" id="{CBEB9D2F-5732-3B41-CFE1-41AE5D148547}"/>
              </a:ext>
            </a:extLst>
          </p:cNvPr>
          <p:cNvSpPr/>
          <p:nvPr/>
        </p:nvSpPr>
        <p:spPr>
          <a:xfrm rot="1111870" flipH="1">
            <a:off x="7154416" y="4355775"/>
            <a:ext cx="870956" cy="2416624"/>
          </a:xfrm>
          <a:prstGeom prst="curved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DD31EC6C-7268-1A7F-BC8B-F29592F8CC4B}"/>
              </a:ext>
            </a:extLst>
          </p:cNvPr>
          <p:cNvSpPr txBox="1"/>
          <p:nvPr/>
        </p:nvSpPr>
        <p:spPr>
          <a:xfrm>
            <a:off x="3796381" y="4020868"/>
            <a:ext cx="2077253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Pfarrgemeinderat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372C54ED-0EA9-8887-7F8D-0F50D8263941}"/>
              </a:ext>
            </a:extLst>
          </p:cNvPr>
          <p:cNvSpPr txBox="1"/>
          <p:nvPr/>
        </p:nvSpPr>
        <p:spPr>
          <a:xfrm>
            <a:off x="6567056" y="4027688"/>
            <a:ext cx="1791477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Seelsorgeteam</a:t>
            </a:r>
          </a:p>
        </p:txBody>
      </p:sp>
      <p:sp>
        <p:nvSpPr>
          <p:cNvPr id="24" name="Pfeil: nach oben gekrümmt 23">
            <a:extLst>
              <a:ext uri="{FF2B5EF4-FFF2-40B4-BE49-F238E27FC236}">
                <a16:creationId xmlns:a16="http://schemas.microsoft.com/office/drawing/2014/main" id="{631A03E5-3C9B-83E4-EB18-800215E50FAA}"/>
              </a:ext>
            </a:extLst>
          </p:cNvPr>
          <p:cNvSpPr/>
          <p:nvPr/>
        </p:nvSpPr>
        <p:spPr>
          <a:xfrm rot="244667" flipH="1">
            <a:off x="5322379" y="4351212"/>
            <a:ext cx="2028369" cy="733816"/>
          </a:xfrm>
          <a:prstGeom prst="curved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458B3E9B-15AF-3129-5183-D65A4C93F298}"/>
              </a:ext>
            </a:extLst>
          </p:cNvPr>
          <p:cNvSpPr txBox="1"/>
          <p:nvPr/>
        </p:nvSpPr>
        <p:spPr>
          <a:xfrm>
            <a:off x="5223806" y="4573742"/>
            <a:ext cx="20146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Seelsorgeteam leitet den PGR</a:t>
            </a:r>
          </a:p>
        </p:txBody>
      </p:sp>
      <p:sp>
        <p:nvSpPr>
          <p:cNvPr id="27" name="Pfeil: nach unten gekrümmt 26">
            <a:extLst>
              <a:ext uri="{FF2B5EF4-FFF2-40B4-BE49-F238E27FC236}">
                <a16:creationId xmlns:a16="http://schemas.microsoft.com/office/drawing/2014/main" id="{4FAA57D0-CB54-73F6-1915-CC73254E7866}"/>
              </a:ext>
            </a:extLst>
          </p:cNvPr>
          <p:cNvSpPr/>
          <p:nvPr/>
        </p:nvSpPr>
        <p:spPr>
          <a:xfrm rot="4478175" flipH="1" flipV="1">
            <a:off x="2952546" y="5041686"/>
            <a:ext cx="2267792" cy="813136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D2356F94-15E7-7485-006A-FFAC2EBCC65F}"/>
              </a:ext>
            </a:extLst>
          </p:cNvPr>
          <p:cNvSpPr txBox="1"/>
          <p:nvPr/>
        </p:nvSpPr>
        <p:spPr>
          <a:xfrm>
            <a:off x="2663418" y="4663778"/>
            <a:ext cx="2257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Pfarrgemeinde wählt den Pfarrgemeinderat</a:t>
            </a:r>
          </a:p>
        </p:txBody>
      </p:sp>
      <p:sp>
        <p:nvSpPr>
          <p:cNvPr id="29" name="Textfeld 28">
            <a:extLst>
              <a:ext uri="{FF2B5EF4-FFF2-40B4-BE49-F238E27FC236}">
                <a16:creationId xmlns:a16="http://schemas.microsoft.com/office/drawing/2014/main" id="{9019C0C5-E132-9B4C-D23F-1AD0DA8598C1}"/>
              </a:ext>
            </a:extLst>
          </p:cNvPr>
          <p:cNvSpPr txBox="1"/>
          <p:nvPr/>
        </p:nvSpPr>
        <p:spPr>
          <a:xfrm>
            <a:off x="4815038" y="6187683"/>
            <a:ext cx="2080399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400" dirty="0"/>
              <a:t>Pfarrgemeinde</a:t>
            </a:r>
          </a:p>
        </p:txBody>
      </p:sp>
      <p:sp>
        <p:nvSpPr>
          <p:cNvPr id="30" name="Textfeld 29">
            <a:extLst>
              <a:ext uri="{FF2B5EF4-FFF2-40B4-BE49-F238E27FC236}">
                <a16:creationId xmlns:a16="http://schemas.microsoft.com/office/drawing/2014/main" id="{233A68EF-A1B6-DF29-E2BA-E6495380B365}"/>
              </a:ext>
            </a:extLst>
          </p:cNvPr>
          <p:cNvSpPr txBox="1"/>
          <p:nvPr/>
        </p:nvSpPr>
        <p:spPr>
          <a:xfrm>
            <a:off x="8883815" y="1810114"/>
            <a:ext cx="3199715" cy="3108543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AT" sz="1400" dirty="0">
                <a:latin typeface="Calibri" panose="020F0502020204030204" pitchFamily="34" charset="0"/>
                <a:ea typeface="Calibri" panose="020F0502020204030204" pitchFamily="34" charset="0"/>
              </a:rPr>
              <a:t>Alle Seelsorgeteam-Mitglieder sind Mitglieder im Pfarrgemeinderat.</a:t>
            </a:r>
            <a:endParaRPr lang="de-AT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Diese Funktionen werden im Seelsorgeteam übernommen: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Liturgie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Gemeinschaftsdienst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Caritas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Verkündigung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PGR-Organisation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Finanzverantwortung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Das Seelsorgeteam wählt aus seinen Mitgliedern den/die </a:t>
            </a:r>
            <a:r>
              <a:rPr lang="de-AT" sz="14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Sprecher:in</a:t>
            </a:r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.</a:t>
            </a: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5E616F7B-E08C-CD12-973D-28F1CEAA63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960" y="2241808"/>
            <a:ext cx="668069" cy="668069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E1DBD5BD-BA6D-9D11-6D11-84867ADA5A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322" y="1180472"/>
            <a:ext cx="806717" cy="806717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EFEDF86B-59E7-0361-9203-0E0180B6F5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203" y="3365565"/>
            <a:ext cx="779569" cy="779569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1FD5F30C-4669-D29C-997F-A43438FDBB07}"/>
              </a:ext>
            </a:extLst>
          </p:cNvPr>
          <p:cNvSpPr txBox="1"/>
          <p:nvPr/>
        </p:nvSpPr>
        <p:spPr>
          <a:xfrm>
            <a:off x="2742029" y="186838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BCCD0974-5B6D-B3E0-AB7D-5589E845D407}"/>
              </a:ext>
            </a:extLst>
          </p:cNvPr>
          <p:cNvSpPr txBox="1"/>
          <p:nvPr/>
        </p:nvSpPr>
        <p:spPr>
          <a:xfrm>
            <a:off x="1729589" y="297577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cxnSp>
        <p:nvCxnSpPr>
          <p:cNvPr id="12" name="Gerade Verbindung mit Pfeil 11">
            <a:extLst>
              <a:ext uri="{FF2B5EF4-FFF2-40B4-BE49-F238E27FC236}">
                <a16:creationId xmlns:a16="http://schemas.microsoft.com/office/drawing/2014/main" id="{0FD58282-4A3E-19FA-525D-EF8D1B6DDD0A}"/>
              </a:ext>
            </a:extLst>
          </p:cNvPr>
          <p:cNvCxnSpPr>
            <a:cxnSpLocks/>
          </p:cNvCxnSpPr>
          <p:nvPr/>
        </p:nvCxnSpPr>
        <p:spPr>
          <a:xfrm flipH="1" flipV="1">
            <a:off x="3390805" y="2160953"/>
            <a:ext cx="994114" cy="49850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849D37A0-FA1F-23CC-09BE-78952FA5FFC1}"/>
              </a:ext>
            </a:extLst>
          </p:cNvPr>
          <p:cNvCxnSpPr>
            <a:cxnSpLocks/>
            <a:endCxn id="7" idx="3"/>
          </p:cNvCxnSpPr>
          <p:nvPr/>
        </p:nvCxnSpPr>
        <p:spPr>
          <a:xfrm flipH="1">
            <a:off x="3091772" y="3150256"/>
            <a:ext cx="1293147" cy="60509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Gerade Verbindung mit Pfeil 18">
            <a:extLst>
              <a:ext uri="{FF2B5EF4-FFF2-40B4-BE49-F238E27FC236}">
                <a16:creationId xmlns:a16="http://schemas.microsoft.com/office/drawing/2014/main" id="{6014378D-D3D7-69F5-4CD1-98079D2CBC32}"/>
              </a:ext>
            </a:extLst>
          </p:cNvPr>
          <p:cNvCxnSpPr>
            <a:cxnSpLocks/>
          </p:cNvCxnSpPr>
          <p:nvPr/>
        </p:nvCxnSpPr>
        <p:spPr>
          <a:xfrm flipH="1">
            <a:off x="2757331" y="2931974"/>
            <a:ext cx="1696200" cy="55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feld 30">
            <a:extLst>
              <a:ext uri="{FF2B5EF4-FFF2-40B4-BE49-F238E27FC236}">
                <a16:creationId xmlns:a16="http://schemas.microsoft.com/office/drawing/2014/main" id="{A5B45708-CBEF-0DDD-BEF7-11D098F4A2CF}"/>
              </a:ext>
            </a:extLst>
          </p:cNvPr>
          <p:cNvSpPr txBox="1"/>
          <p:nvPr/>
        </p:nvSpPr>
        <p:spPr>
          <a:xfrm>
            <a:off x="6983150" y="4831529"/>
            <a:ext cx="21205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Seelsorgeteam leitet die Pfarrgemeinde</a:t>
            </a: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95CDBD65-6DD0-D7F0-7D9A-CD773EA07FFA}"/>
              </a:ext>
            </a:extLst>
          </p:cNvPr>
          <p:cNvSpPr txBox="1"/>
          <p:nvPr/>
        </p:nvSpPr>
        <p:spPr>
          <a:xfrm>
            <a:off x="0" y="6592494"/>
            <a:ext cx="284725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Stand: April 2023, FB Ehrenamt und Pfarrgemeinde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54F02496-1AC1-C4D3-D1E0-086F8F513A1D}"/>
              </a:ext>
            </a:extLst>
          </p:cNvPr>
          <p:cNvSpPr txBox="1"/>
          <p:nvPr/>
        </p:nvSpPr>
        <p:spPr>
          <a:xfrm>
            <a:off x="3146725" y="2608808"/>
            <a:ext cx="1544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PGR setzt Fachteams ein</a:t>
            </a:r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04FA89C5-9F3F-55A8-DBC5-6632193DDA24}"/>
              </a:ext>
            </a:extLst>
          </p:cNvPr>
          <p:cNvSpPr/>
          <p:nvPr/>
        </p:nvSpPr>
        <p:spPr>
          <a:xfrm>
            <a:off x="3319647" y="5729055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DF73072D-058D-894C-871B-018D225E6F15}"/>
              </a:ext>
            </a:extLst>
          </p:cNvPr>
          <p:cNvSpPr/>
          <p:nvPr/>
        </p:nvSpPr>
        <p:spPr>
          <a:xfrm>
            <a:off x="3222583" y="3204900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2" name="Ellipse 31">
            <a:extLst>
              <a:ext uri="{FF2B5EF4-FFF2-40B4-BE49-F238E27FC236}">
                <a16:creationId xmlns:a16="http://schemas.microsoft.com/office/drawing/2014/main" id="{11D4E516-96D7-43BE-BF60-8540B49E67B5}"/>
              </a:ext>
            </a:extLst>
          </p:cNvPr>
          <p:cNvSpPr/>
          <p:nvPr/>
        </p:nvSpPr>
        <p:spPr>
          <a:xfrm>
            <a:off x="4059821" y="1041762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3" name="Ellipse 32">
            <a:extLst>
              <a:ext uri="{FF2B5EF4-FFF2-40B4-BE49-F238E27FC236}">
                <a16:creationId xmlns:a16="http://schemas.microsoft.com/office/drawing/2014/main" id="{CD66FBE2-B528-2C2C-911D-3D58A22255ED}"/>
              </a:ext>
            </a:extLst>
          </p:cNvPr>
          <p:cNvSpPr/>
          <p:nvPr/>
        </p:nvSpPr>
        <p:spPr>
          <a:xfrm>
            <a:off x="7334875" y="4569396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DDEE21EC-119B-0C71-1CBC-B2325C54AAAA}"/>
              </a:ext>
            </a:extLst>
          </p:cNvPr>
          <p:cNvSpPr txBox="1"/>
          <p:nvPr/>
        </p:nvSpPr>
        <p:spPr>
          <a:xfrm>
            <a:off x="4353381" y="914282"/>
            <a:ext cx="34672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Pfarrgemeinderat benennt und Bischof beauftragt das Seelsorgeteam</a:t>
            </a:r>
          </a:p>
        </p:txBody>
      </p:sp>
      <p:pic>
        <p:nvPicPr>
          <p:cNvPr id="20" name="Folie 8">
            <a:hlinkClick r:id="" action="ppaction://media"/>
            <a:extLst>
              <a:ext uri="{FF2B5EF4-FFF2-40B4-BE49-F238E27FC236}">
                <a16:creationId xmlns:a16="http://schemas.microsoft.com/office/drawing/2014/main" id="{81855225-7E64-E27A-E962-67E766BF83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96167" y="24877"/>
            <a:ext cx="487363" cy="487363"/>
          </a:xfrm>
          <a:prstGeom prst="rect">
            <a:avLst/>
          </a:prstGeom>
        </p:spPr>
      </p:pic>
      <p:sp>
        <p:nvSpPr>
          <p:cNvPr id="34" name="Textfeld 33">
            <a:extLst>
              <a:ext uri="{FF2B5EF4-FFF2-40B4-BE49-F238E27FC236}">
                <a16:creationId xmlns:a16="http://schemas.microsoft.com/office/drawing/2014/main" id="{0F1D1094-7046-FC4E-A96B-751FA4EF1DB4}"/>
              </a:ext>
            </a:extLst>
          </p:cNvPr>
          <p:cNvSpPr txBox="1"/>
          <p:nvPr/>
        </p:nvSpPr>
        <p:spPr>
          <a:xfrm>
            <a:off x="0" y="6280016"/>
            <a:ext cx="27381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>
                <a:solidFill>
                  <a:schemeClr val="bg1"/>
                </a:solidFill>
              </a:rPr>
              <a:t>Mausklick für nächste Folie</a:t>
            </a:r>
          </a:p>
        </p:txBody>
      </p:sp>
    </p:spTree>
    <p:extLst>
      <p:ext uri="{BB962C8B-B14F-4D97-AF65-F5344CB8AC3E}">
        <p14:creationId xmlns:p14="http://schemas.microsoft.com/office/powerpoint/2010/main" val="3962513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959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1571D9AA-08DE-168D-374A-E421DD5F5FF9}"/>
              </a:ext>
            </a:extLst>
          </p:cNvPr>
          <p:cNvSpPr txBox="1"/>
          <p:nvPr/>
        </p:nvSpPr>
        <p:spPr>
          <a:xfrm>
            <a:off x="226843" y="142395"/>
            <a:ext cx="3951216" cy="83414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3200" b="1" dirty="0">
                <a:solidFill>
                  <a:schemeClr val="tx1"/>
                </a:solidFill>
              </a:rPr>
              <a:t>Pfarrgemeindeleitung</a:t>
            </a:r>
            <a:r>
              <a:rPr lang="de-DE" sz="2000" b="1" dirty="0">
                <a:solidFill>
                  <a:schemeClr val="tx1"/>
                </a:solidFill>
              </a:rPr>
              <a:t> </a:t>
            </a:r>
            <a:br>
              <a:rPr lang="de-DE" sz="2000" b="1" dirty="0">
                <a:solidFill>
                  <a:schemeClr val="tx1"/>
                </a:solidFill>
              </a:rPr>
            </a:br>
            <a:r>
              <a:rPr lang="de-DE" sz="1600" dirty="0">
                <a:solidFill>
                  <a:schemeClr val="tx1"/>
                </a:solidFill>
              </a:rPr>
              <a:t>(Pfarrgemeinde = ehemalige Pfarre)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681095A-5720-1B28-2C9E-1FC0BA6F8BC2}"/>
              </a:ext>
            </a:extLst>
          </p:cNvPr>
          <p:cNvSpPr/>
          <p:nvPr/>
        </p:nvSpPr>
        <p:spPr>
          <a:xfrm>
            <a:off x="1530220" y="821608"/>
            <a:ext cx="8864082" cy="5038017"/>
          </a:xfrm>
          <a:prstGeom prst="ellipse">
            <a:avLst/>
          </a:prstGeom>
          <a:solidFill>
            <a:schemeClr val="accent4">
              <a:lumMod val="20000"/>
              <a:lumOff val="80000"/>
              <a:alpha val="81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8" name="Pfeil: nach unten gekrümmt 17">
            <a:extLst>
              <a:ext uri="{FF2B5EF4-FFF2-40B4-BE49-F238E27FC236}">
                <a16:creationId xmlns:a16="http://schemas.microsoft.com/office/drawing/2014/main" id="{5CBA99D7-D3D9-B298-242E-769D824320BF}"/>
              </a:ext>
            </a:extLst>
          </p:cNvPr>
          <p:cNvSpPr/>
          <p:nvPr/>
        </p:nvSpPr>
        <p:spPr>
          <a:xfrm>
            <a:off x="4517326" y="1433949"/>
            <a:ext cx="3555212" cy="2666014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chemeClr val="tx1"/>
              </a:solidFill>
            </a:endParaRP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C38E57FE-12A5-775F-774D-FE0C575928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629" y="1342297"/>
            <a:ext cx="3341350" cy="3341350"/>
          </a:xfrm>
          <a:prstGeom prst="rect">
            <a:avLst/>
          </a:prstGeom>
        </p:spPr>
      </p:pic>
      <p:pic>
        <p:nvPicPr>
          <p:cNvPr id="15" name="Grafik 14" descr="Ein Bild, das Text, Uhr enthält.&#10;&#10;Automatisch generierte Beschreibung">
            <a:extLst>
              <a:ext uri="{FF2B5EF4-FFF2-40B4-BE49-F238E27FC236}">
                <a16:creationId xmlns:a16="http://schemas.microsoft.com/office/drawing/2014/main" id="{566DE979-830A-6302-8E16-2ED39C1DC16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8925" y="1975502"/>
            <a:ext cx="1846095" cy="1846095"/>
          </a:xfrm>
          <a:prstGeom prst="rect">
            <a:avLst/>
          </a:prstGeom>
        </p:spPr>
      </p:pic>
      <p:sp>
        <p:nvSpPr>
          <p:cNvPr id="21" name="Textfeld 20">
            <a:extLst>
              <a:ext uri="{FF2B5EF4-FFF2-40B4-BE49-F238E27FC236}">
                <a16:creationId xmlns:a16="http://schemas.microsoft.com/office/drawing/2014/main" id="{FBEB1037-694E-29F8-C937-F2BF30246B9A}"/>
              </a:ext>
            </a:extLst>
          </p:cNvPr>
          <p:cNvSpPr txBox="1"/>
          <p:nvPr/>
        </p:nvSpPr>
        <p:spPr>
          <a:xfrm>
            <a:off x="2034612" y="4048088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26" name="Pfeil: nach rechts gekrümmt 25">
            <a:extLst>
              <a:ext uri="{FF2B5EF4-FFF2-40B4-BE49-F238E27FC236}">
                <a16:creationId xmlns:a16="http://schemas.microsoft.com/office/drawing/2014/main" id="{CBEB9D2F-5732-3B41-CFE1-41AE5D148547}"/>
              </a:ext>
            </a:extLst>
          </p:cNvPr>
          <p:cNvSpPr/>
          <p:nvPr/>
        </p:nvSpPr>
        <p:spPr>
          <a:xfrm rot="1111870" flipH="1">
            <a:off x="7154416" y="4355775"/>
            <a:ext cx="870956" cy="2416624"/>
          </a:xfrm>
          <a:prstGeom prst="curved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DD31EC6C-7268-1A7F-BC8B-F29592F8CC4B}"/>
              </a:ext>
            </a:extLst>
          </p:cNvPr>
          <p:cNvSpPr txBox="1"/>
          <p:nvPr/>
        </p:nvSpPr>
        <p:spPr>
          <a:xfrm>
            <a:off x="3796381" y="4020868"/>
            <a:ext cx="2077253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Pfarrgemeinderat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372C54ED-0EA9-8887-7F8D-0F50D8263941}"/>
              </a:ext>
            </a:extLst>
          </p:cNvPr>
          <p:cNvSpPr txBox="1"/>
          <p:nvPr/>
        </p:nvSpPr>
        <p:spPr>
          <a:xfrm>
            <a:off x="6567056" y="4027688"/>
            <a:ext cx="1791477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Seelsorgeteam</a:t>
            </a:r>
          </a:p>
        </p:txBody>
      </p:sp>
      <p:sp>
        <p:nvSpPr>
          <p:cNvPr id="24" name="Pfeil: nach oben gekrümmt 23">
            <a:extLst>
              <a:ext uri="{FF2B5EF4-FFF2-40B4-BE49-F238E27FC236}">
                <a16:creationId xmlns:a16="http://schemas.microsoft.com/office/drawing/2014/main" id="{631A03E5-3C9B-83E4-EB18-800215E50FAA}"/>
              </a:ext>
            </a:extLst>
          </p:cNvPr>
          <p:cNvSpPr/>
          <p:nvPr/>
        </p:nvSpPr>
        <p:spPr>
          <a:xfrm rot="244667" flipH="1">
            <a:off x="5322379" y="4351212"/>
            <a:ext cx="2028369" cy="733816"/>
          </a:xfrm>
          <a:prstGeom prst="curved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458B3E9B-15AF-3129-5183-D65A4C93F298}"/>
              </a:ext>
            </a:extLst>
          </p:cNvPr>
          <p:cNvSpPr txBox="1"/>
          <p:nvPr/>
        </p:nvSpPr>
        <p:spPr>
          <a:xfrm>
            <a:off x="5223806" y="4573742"/>
            <a:ext cx="20146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Seelsorgeteam leitet den PGR</a:t>
            </a:r>
          </a:p>
        </p:txBody>
      </p:sp>
      <p:sp>
        <p:nvSpPr>
          <p:cNvPr id="27" name="Pfeil: nach unten gekrümmt 26">
            <a:extLst>
              <a:ext uri="{FF2B5EF4-FFF2-40B4-BE49-F238E27FC236}">
                <a16:creationId xmlns:a16="http://schemas.microsoft.com/office/drawing/2014/main" id="{4FAA57D0-CB54-73F6-1915-CC73254E7866}"/>
              </a:ext>
            </a:extLst>
          </p:cNvPr>
          <p:cNvSpPr/>
          <p:nvPr/>
        </p:nvSpPr>
        <p:spPr>
          <a:xfrm rot="4478175" flipH="1" flipV="1">
            <a:off x="2952546" y="5041686"/>
            <a:ext cx="2267792" cy="813136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D2356F94-15E7-7485-006A-FFAC2EBCC65F}"/>
              </a:ext>
            </a:extLst>
          </p:cNvPr>
          <p:cNvSpPr txBox="1"/>
          <p:nvPr/>
        </p:nvSpPr>
        <p:spPr>
          <a:xfrm>
            <a:off x="2663418" y="4663778"/>
            <a:ext cx="2257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Pfarrgemeinde wählt den Pfarrgemeinderat</a:t>
            </a:r>
          </a:p>
        </p:txBody>
      </p:sp>
      <p:sp>
        <p:nvSpPr>
          <p:cNvPr id="29" name="Textfeld 28">
            <a:extLst>
              <a:ext uri="{FF2B5EF4-FFF2-40B4-BE49-F238E27FC236}">
                <a16:creationId xmlns:a16="http://schemas.microsoft.com/office/drawing/2014/main" id="{9019C0C5-E132-9B4C-D23F-1AD0DA8598C1}"/>
              </a:ext>
            </a:extLst>
          </p:cNvPr>
          <p:cNvSpPr txBox="1"/>
          <p:nvPr/>
        </p:nvSpPr>
        <p:spPr>
          <a:xfrm>
            <a:off x="4815038" y="6187683"/>
            <a:ext cx="2080399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400" dirty="0"/>
              <a:t>Pfarrgemeinde</a:t>
            </a:r>
          </a:p>
        </p:txBody>
      </p:sp>
      <p:sp>
        <p:nvSpPr>
          <p:cNvPr id="30" name="Textfeld 29">
            <a:extLst>
              <a:ext uri="{FF2B5EF4-FFF2-40B4-BE49-F238E27FC236}">
                <a16:creationId xmlns:a16="http://schemas.microsoft.com/office/drawing/2014/main" id="{233A68EF-A1B6-DF29-E2BA-E6495380B365}"/>
              </a:ext>
            </a:extLst>
          </p:cNvPr>
          <p:cNvSpPr txBox="1"/>
          <p:nvPr/>
        </p:nvSpPr>
        <p:spPr>
          <a:xfrm>
            <a:off x="8883815" y="1810114"/>
            <a:ext cx="3199715" cy="4616648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AT" sz="1400" dirty="0">
                <a:latin typeface="Calibri" panose="020F0502020204030204" pitchFamily="34" charset="0"/>
                <a:ea typeface="Calibri" panose="020F0502020204030204" pitchFamily="34" charset="0"/>
              </a:rPr>
              <a:t>Alle Seelsorgeteam-Mitglieder sind Mitglieder im Pfarrgemeinderat.</a:t>
            </a:r>
            <a:endParaRPr lang="de-AT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Diese Funktionen werden im Seelsorgeteam übernommen: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Liturgie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Gemeinschaftsdienst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Caritas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Verkündigung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PGR-Organisation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Finanzverantwortung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Das Seelsorgeteam wählt aus seinen Mitgliedern den/die </a:t>
            </a:r>
            <a:r>
              <a:rPr lang="de-AT" sz="14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Sprecher:in</a:t>
            </a:r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.</a:t>
            </a: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Jede Funktion wird durch eine ehren- oder hauptamtliche Person wahrgenommen.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Kann eine Funktion für eine bestimmte Zeit nicht besetzt werden, so vereinbart das Team, wie es diese Funktion in dieser Zeit aktiv hält.</a:t>
            </a:r>
            <a:endParaRPr lang="de-DE" sz="14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5E616F7B-E08C-CD12-973D-28F1CEAA63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960" y="2241808"/>
            <a:ext cx="668069" cy="668069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E1DBD5BD-BA6D-9D11-6D11-84867ADA5A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322" y="1180472"/>
            <a:ext cx="806717" cy="806717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EFEDF86B-59E7-0361-9203-0E0180B6F5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203" y="3365565"/>
            <a:ext cx="779569" cy="779569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1FD5F30C-4669-D29C-997F-A43438FDBB07}"/>
              </a:ext>
            </a:extLst>
          </p:cNvPr>
          <p:cNvSpPr txBox="1"/>
          <p:nvPr/>
        </p:nvSpPr>
        <p:spPr>
          <a:xfrm>
            <a:off x="2742029" y="186838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BCCD0974-5B6D-B3E0-AB7D-5589E845D407}"/>
              </a:ext>
            </a:extLst>
          </p:cNvPr>
          <p:cNvSpPr txBox="1"/>
          <p:nvPr/>
        </p:nvSpPr>
        <p:spPr>
          <a:xfrm>
            <a:off x="1729589" y="297577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cxnSp>
        <p:nvCxnSpPr>
          <p:cNvPr id="12" name="Gerade Verbindung mit Pfeil 11">
            <a:extLst>
              <a:ext uri="{FF2B5EF4-FFF2-40B4-BE49-F238E27FC236}">
                <a16:creationId xmlns:a16="http://schemas.microsoft.com/office/drawing/2014/main" id="{0FD58282-4A3E-19FA-525D-EF8D1B6DDD0A}"/>
              </a:ext>
            </a:extLst>
          </p:cNvPr>
          <p:cNvCxnSpPr>
            <a:cxnSpLocks/>
          </p:cNvCxnSpPr>
          <p:nvPr/>
        </p:nvCxnSpPr>
        <p:spPr>
          <a:xfrm flipH="1" flipV="1">
            <a:off x="3390805" y="2160953"/>
            <a:ext cx="994114" cy="49850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849D37A0-FA1F-23CC-09BE-78952FA5FFC1}"/>
              </a:ext>
            </a:extLst>
          </p:cNvPr>
          <p:cNvCxnSpPr>
            <a:cxnSpLocks/>
            <a:endCxn id="7" idx="3"/>
          </p:cNvCxnSpPr>
          <p:nvPr/>
        </p:nvCxnSpPr>
        <p:spPr>
          <a:xfrm flipH="1">
            <a:off x="3091772" y="3150256"/>
            <a:ext cx="1293147" cy="60509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Gerade Verbindung mit Pfeil 18">
            <a:extLst>
              <a:ext uri="{FF2B5EF4-FFF2-40B4-BE49-F238E27FC236}">
                <a16:creationId xmlns:a16="http://schemas.microsoft.com/office/drawing/2014/main" id="{6014378D-D3D7-69F5-4CD1-98079D2CBC32}"/>
              </a:ext>
            </a:extLst>
          </p:cNvPr>
          <p:cNvCxnSpPr>
            <a:cxnSpLocks/>
          </p:cNvCxnSpPr>
          <p:nvPr/>
        </p:nvCxnSpPr>
        <p:spPr>
          <a:xfrm flipH="1">
            <a:off x="2757331" y="2931974"/>
            <a:ext cx="1696200" cy="55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feld 30">
            <a:extLst>
              <a:ext uri="{FF2B5EF4-FFF2-40B4-BE49-F238E27FC236}">
                <a16:creationId xmlns:a16="http://schemas.microsoft.com/office/drawing/2014/main" id="{A5B45708-CBEF-0DDD-BEF7-11D098F4A2CF}"/>
              </a:ext>
            </a:extLst>
          </p:cNvPr>
          <p:cNvSpPr txBox="1"/>
          <p:nvPr/>
        </p:nvSpPr>
        <p:spPr>
          <a:xfrm>
            <a:off x="6983150" y="4831529"/>
            <a:ext cx="21205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Seelsorgeteam leitet die Pfarrgemeinde</a:t>
            </a: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95CDBD65-6DD0-D7F0-7D9A-CD773EA07FFA}"/>
              </a:ext>
            </a:extLst>
          </p:cNvPr>
          <p:cNvSpPr txBox="1"/>
          <p:nvPr/>
        </p:nvSpPr>
        <p:spPr>
          <a:xfrm>
            <a:off x="0" y="6592494"/>
            <a:ext cx="284725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Stand: April 2023, FB Ehrenamt und Pfarrgemeinde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54F02496-1AC1-C4D3-D1E0-086F8F513A1D}"/>
              </a:ext>
            </a:extLst>
          </p:cNvPr>
          <p:cNvSpPr txBox="1"/>
          <p:nvPr/>
        </p:nvSpPr>
        <p:spPr>
          <a:xfrm>
            <a:off x="3146725" y="2608808"/>
            <a:ext cx="1544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PGR setzt Fachteams ein</a:t>
            </a:r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04FA89C5-9F3F-55A8-DBC5-6632193DDA24}"/>
              </a:ext>
            </a:extLst>
          </p:cNvPr>
          <p:cNvSpPr/>
          <p:nvPr/>
        </p:nvSpPr>
        <p:spPr>
          <a:xfrm>
            <a:off x="3319647" y="5729055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DF73072D-058D-894C-871B-018D225E6F15}"/>
              </a:ext>
            </a:extLst>
          </p:cNvPr>
          <p:cNvSpPr/>
          <p:nvPr/>
        </p:nvSpPr>
        <p:spPr>
          <a:xfrm>
            <a:off x="3222583" y="3204900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2" name="Ellipse 31">
            <a:extLst>
              <a:ext uri="{FF2B5EF4-FFF2-40B4-BE49-F238E27FC236}">
                <a16:creationId xmlns:a16="http://schemas.microsoft.com/office/drawing/2014/main" id="{11D4E516-96D7-43BE-BF60-8540B49E67B5}"/>
              </a:ext>
            </a:extLst>
          </p:cNvPr>
          <p:cNvSpPr/>
          <p:nvPr/>
        </p:nvSpPr>
        <p:spPr>
          <a:xfrm>
            <a:off x="4059821" y="1041762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3" name="Ellipse 32">
            <a:extLst>
              <a:ext uri="{FF2B5EF4-FFF2-40B4-BE49-F238E27FC236}">
                <a16:creationId xmlns:a16="http://schemas.microsoft.com/office/drawing/2014/main" id="{CD66FBE2-B528-2C2C-911D-3D58A22255ED}"/>
              </a:ext>
            </a:extLst>
          </p:cNvPr>
          <p:cNvSpPr/>
          <p:nvPr/>
        </p:nvSpPr>
        <p:spPr>
          <a:xfrm>
            <a:off x="7334875" y="4569396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DDEE21EC-119B-0C71-1CBC-B2325C54AAAA}"/>
              </a:ext>
            </a:extLst>
          </p:cNvPr>
          <p:cNvSpPr txBox="1"/>
          <p:nvPr/>
        </p:nvSpPr>
        <p:spPr>
          <a:xfrm>
            <a:off x="4353381" y="914282"/>
            <a:ext cx="34672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Pfarrgemeinderat benennt und Bischof beauftragt das Seelsorgeteam</a:t>
            </a:r>
          </a:p>
        </p:txBody>
      </p:sp>
      <p:pic>
        <p:nvPicPr>
          <p:cNvPr id="20" name="Folie 9">
            <a:hlinkClick r:id="" action="ppaction://media"/>
            <a:extLst>
              <a:ext uri="{FF2B5EF4-FFF2-40B4-BE49-F238E27FC236}">
                <a16:creationId xmlns:a16="http://schemas.microsoft.com/office/drawing/2014/main" id="{62511DCC-EEA2-532B-4FB4-C0F1F9E55C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96167" y="72105"/>
            <a:ext cx="487363" cy="487363"/>
          </a:xfrm>
          <a:prstGeom prst="rect">
            <a:avLst/>
          </a:prstGeom>
        </p:spPr>
      </p:pic>
      <p:sp>
        <p:nvSpPr>
          <p:cNvPr id="34" name="Textfeld 33">
            <a:extLst>
              <a:ext uri="{FF2B5EF4-FFF2-40B4-BE49-F238E27FC236}">
                <a16:creationId xmlns:a16="http://schemas.microsoft.com/office/drawing/2014/main" id="{F4668576-CD29-F4B3-B560-A86D8D2DE0D6}"/>
              </a:ext>
            </a:extLst>
          </p:cNvPr>
          <p:cNvSpPr txBox="1"/>
          <p:nvPr/>
        </p:nvSpPr>
        <p:spPr>
          <a:xfrm>
            <a:off x="0" y="6280016"/>
            <a:ext cx="27381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>
                <a:solidFill>
                  <a:schemeClr val="bg1"/>
                </a:solidFill>
              </a:rPr>
              <a:t>Mausklick für nächste Folie</a:t>
            </a:r>
          </a:p>
        </p:txBody>
      </p:sp>
    </p:spTree>
    <p:extLst>
      <p:ext uri="{BB962C8B-B14F-4D97-AF65-F5344CB8AC3E}">
        <p14:creationId xmlns:p14="http://schemas.microsoft.com/office/powerpoint/2010/main" val="1499259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407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1571D9AA-08DE-168D-374A-E421DD5F5FF9}"/>
              </a:ext>
            </a:extLst>
          </p:cNvPr>
          <p:cNvSpPr txBox="1"/>
          <p:nvPr/>
        </p:nvSpPr>
        <p:spPr>
          <a:xfrm>
            <a:off x="226843" y="142395"/>
            <a:ext cx="3951216" cy="83414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3200" b="1" dirty="0">
                <a:solidFill>
                  <a:schemeClr val="tx1"/>
                </a:solidFill>
              </a:rPr>
              <a:t>Pfarrgemeindeleitung</a:t>
            </a:r>
            <a:r>
              <a:rPr lang="de-DE" sz="2000" b="1" dirty="0">
                <a:solidFill>
                  <a:schemeClr val="tx1"/>
                </a:solidFill>
              </a:rPr>
              <a:t> </a:t>
            </a:r>
            <a:br>
              <a:rPr lang="de-DE" sz="2000" b="1" dirty="0">
                <a:solidFill>
                  <a:schemeClr val="tx1"/>
                </a:solidFill>
              </a:rPr>
            </a:br>
            <a:r>
              <a:rPr lang="de-DE" sz="1600" dirty="0">
                <a:solidFill>
                  <a:schemeClr val="tx1"/>
                </a:solidFill>
              </a:rPr>
              <a:t>(Pfarrgemeinde = ehemalige Pfarre)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681095A-5720-1B28-2C9E-1FC0BA6F8BC2}"/>
              </a:ext>
            </a:extLst>
          </p:cNvPr>
          <p:cNvSpPr/>
          <p:nvPr/>
        </p:nvSpPr>
        <p:spPr>
          <a:xfrm>
            <a:off x="1530220" y="821608"/>
            <a:ext cx="8864082" cy="5038017"/>
          </a:xfrm>
          <a:prstGeom prst="ellipse">
            <a:avLst/>
          </a:prstGeom>
          <a:solidFill>
            <a:schemeClr val="accent4">
              <a:lumMod val="20000"/>
              <a:lumOff val="80000"/>
              <a:alpha val="81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8" name="Pfeil: nach unten gekrümmt 17">
            <a:extLst>
              <a:ext uri="{FF2B5EF4-FFF2-40B4-BE49-F238E27FC236}">
                <a16:creationId xmlns:a16="http://schemas.microsoft.com/office/drawing/2014/main" id="{5CBA99D7-D3D9-B298-242E-769D824320BF}"/>
              </a:ext>
            </a:extLst>
          </p:cNvPr>
          <p:cNvSpPr/>
          <p:nvPr/>
        </p:nvSpPr>
        <p:spPr>
          <a:xfrm>
            <a:off x="4517326" y="1433949"/>
            <a:ext cx="3555212" cy="2666014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chemeClr val="tx1"/>
              </a:solidFill>
            </a:endParaRP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C38E57FE-12A5-775F-774D-FE0C575928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629" y="1342297"/>
            <a:ext cx="3341350" cy="3341350"/>
          </a:xfrm>
          <a:prstGeom prst="rect">
            <a:avLst/>
          </a:prstGeom>
        </p:spPr>
      </p:pic>
      <p:pic>
        <p:nvPicPr>
          <p:cNvPr id="15" name="Grafik 14" descr="Ein Bild, das Text, Uhr enthält.&#10;&#10;Automatisch generierte Beschreibung">
            <a:extLst>
              <a:ext uri="{FF2B5EF4-FFF2-40B4-BE49-F238E27FC236}">
                <a16:creationId xmlns:a16="http://schemas.microsoft.com/office/drawing/2014/main" id="{566DE979-830A-6302-8E16-2ED39C1DC16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8925" y="1975502"/>
            <a:ext cx="1846095" cy="1846095"/>
          </a:xfrm>
          <a:prstGeom prst="rect">
            <a:avLst/>
          </a:prstGeom>
        </p:spPr>
      </p:pic>
      <p:sp>
        <p:nvSpPr>
          <p:cNvPr id="21" name="Textfeld 20">
            <a:extLst>
              <a:ext uri="{FF2B5EF4-FFF2-40B4-BE49-F238E27FC236}">
                <a16:creationId xmlns:a16="http://schemas.microsoft.com/office/drawing/2014/main" id="{FBEB1037-694E-29F8-C937-F2BF30246B9A}"/>
              </a:ext>
            </a:extLst>
          </p:cNvPr>
          <p:cNvSpPr txBox="1"/>
          <p:nvPr/>
        </p:nvSpPr>
        <p:spPr>
          <a:xfrm>
            <a:off x="2034612" y="4048088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26" name="Pfeil: nach rechts gekrümmt 25">
            <a:extLst>
              <a:ext uri="{FF2B5EF4-FFF2-40B4-BE49-F238E27FC236}">
                <a16:creationId xmlns:a16="http://schemas.microsoft.com/office/drawing/2014/main" id="{CBEB9D2F-5732-3B41-CFE1-41AE5D148547}"/>
              </a:ext>
            </a:extLst>
          </p:cNvPr>
          <p:cNvSpPr/>
          <p:nvPr/>
        </p:nvSpPr>
        <p:spPr>
          <a:xfrm rot="1111870" flipH="1">
            <a:off x="7154416" y="4355775"/>
            <a:ext cx="870956" cy="2416624"/>
          </a:xfrm>
          <a:prstGeom prst="curved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DD31EC6C-7268-1A7F-BC8B-F29592F8CC4B}"/>
              </a:ext>
            </a:extLst>
          </p:cNvPr>
          <p:cNvSpPr txBox="1"/>
          <p:nvPr/>
        </p:nvSpPr>
        <p:spPr>
          <a:xfrm>
            <a:off x="3796381" y="4020868"/>
            <a:ext cx="2077253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Pfarrgemeinderat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372C54ED-0EA9-8887-7F8D-0F50D8263941}"/>
              </a:ext>
            </a:extLst>
          </p:cNvPr>
          <p:cNvSpPr txBox="1"/>
          <p:nvPr/>
        </p:nvSpPr>
        <p:spPr>
          <a:xfrm>
            <a:off x="6567056" y="4027688"/>
            <a:ext cx="1791477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Seelsorgeteam</a:t>
            </a:r>
          </a:p>
        </p:txBody>
      </p:sp>
      <p:sp>
        <p:nvSpPr>
          <p:cNvPr id="24" name="Pfeil: nach oben gekrümmt 23">
            <a:extLst>
              <a:ext uri="{FF2B5EF4-FFF2-40B4-BE49-F238E27FC236}">
                <a16:creationId xmlns:a16="http://schemas.microsoft.com/office/drawing/2014/main" id="{631A03E5-3C9B-83E4-EB18-800215E50FAA}"/>
              </a:ext>
            </a:extLst>
          </p:cNvPr>
          <p:cNvSpPr/>
          <p:nvPr/>
        </p:nvSpPr>
        <p:spPr>
          <a:xfrm rot="244667" flipH="1">
            <a:off x="5322379" y="4351212"/>
            <a:ext cx="2028369" cy="733816"/>
          </a:xfrm>
          <a:prstGeom prst="curved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458B3E9B-15AF-3129-5183-D65A4C93F298}"/>
              </a:ext>
            </a:extLst>
          </p:cNvPr>
          <p:cNvSpPr txBox="1"/>
          <p:nvPr/>
        </p:nvSpPr>
        <p:spPr>
          <a:xfrm>
            <a:off x="5223806" y="4573742"/>
            <a:ext cx="20146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Seelsorgeteam leitet den PGR</a:t>
            </a:r>
          </a:p>
        </p:txBody>
      </p:sp>
      <p:sp>
        <p:nvSpPr>
          <p:cNvPr id="27" name="Pfeil: nach unten gekrümmt 26">
            <a:extLst>
              <a:ext uri="{FF2B5EF4-FFF2-40B4-BE49-F238E27FC236}">
                <a16:creationId xmlns:a16="http://schemas.microsoft.com/office/drawing/2014/main" id="{4FAA57D0-CB54-73F6-1915-CC73254E7866}"/>
              </a:ext>
            </a:extLst>
          </p:cNvPr>
          <p:cNvSpPr/>
          <p:nvPr/>
        </p:nvSpPr>
        <p:spPr>
          <a:xfrm rot="4478175" flipH="1" flipV="1">
            <a:off x="2952546" y="5041686"/>
            <a:ext cx="2267792" cy="813136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D2356F94-15E7-7485-006A-FFAC2EBCC65F}"/>
              </a:ext>
            </a:extLst>
          </p:cNvPr>
          <p:cNvSpPr txBox="1"/>
          <p:nvPr/>
        </p:nvSpPr>
        <p:spPr>
          <a:xfrm>
            <a:off x="2663418" y="4663778"/>
            <a:ext cx="2257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Pfarrgemeinde wählt den Pfarrgemeinderat</a:t>
            </a:r>
          </a:p>
        </p:txBody>
      </p:sp>
      <p:sp>
        <p:nvSpPr>
          <p:cNvPr id="29" name="Textfeld 28">
            <a:extLst>
              <a:ext uri="{FF2B5EF4-FFF2-40B4-BE49-F238E27FC236}">
                <a16:creationId xmlns:a16="http://schemas.microsoft.com/office/drawing/2014/main" id="{9019C0C5-E132-9B4C-D23F-1AD0DA8598C1}"/>
              </a:ext>
            </a:extLst>
          </p:cNvPr>
          <p:cNvSpPr txBox="1"/>
          <p:nvPr/>
        </p:nvSpPr>
        <p:spPr>
          <a:xfrm>
            <a:off x="4815038" y="6187683"/>
            <a:ext cx="2080399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400" dirty="0"/>
              <a:t>Pfarrgemeinde</a:t>
            </a:r>
          </a:p>
        </p:txBody>
      </p:sp>
      <p:sp>
        <p:nvSpPr>
          <p:cNvPr id="30" name="Textfeld 29">
            <a:extLst>
              <a:ext uri="{FF2B5EF4-FFF2-40B4-BE49-F238E27FC236}">
                <a16:creationId xmlns:a16="http://schemas.microsoft.com/office/drawing/2014/main" id="{233A68EF-A1B6-DF29-E2BA-E6495380B365}"/>
              </a:ext>
            </a:extLst>
          </p:cNvPr>
          <p:cNvSpPr txBox="1"/>
          <p:nvPr/>
        </p:nvSpPr>
        <p:spPr>
          <a:xfrm>
            <a:off x="8883815" y="1810114"/>
            <a:ext cx="3199715" cy="4939814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AT" sz="1400" dirty="0">
                <a:latin typeface="Calibri" panose="020F0502020204030204" pitchFamily="34" charset="0"/>
                <a:ea typeface="Calibri" panose="020F0502020204030204" pitchFamily="34" charset="0"/>
              </a:rPr>
              <a:t>Alle Seelsorgeteam-Mitglieder sind Mitglieder im Pfarrgemeinderat.</a:t>
            </a:r>
            <a:endParaRPr lang="de-AT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Diese Funktionen werden im Seelsorgeteam übernommen: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Liturgie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Gemeinschaftsdienst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Caritas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Verkündigung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PGR-Organisation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Finanzverantwortung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Das Seelsorgeteam wählt aus seinen Mitgliedern den/die </a:t>
            </a:r>
            <a:r>
              <a:rPr lang="de-AT" sz="14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Sprecher:in</a:t>
            </a:r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.</a:t>
            </a: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Jede Funktion wird durch eine ehren- oder hauptamtliche Person wahrgenommen.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Kann eine Funktion für eine bestimmte Zeit nicht besetzt werden, so vereinbart das Team, wie es diese Funktion in dieser Zeit aktiv hält.</a:t>
            </a:r>
            <a:endParaRPr lang="de-DE" sz="14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de-AT" sz="105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05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Ein Seelsorgeteam-Start ist ab drei Personen möglich.</a:t>
            </a:r>
            <a:endParaRPr lang="de-DE" sz="105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5E616F7B-E08C-CD12-973D-28F1CEAA63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960" y="2241808"/>
            <a:ext cx="668069" cy="668069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E1DBD5BD-BA6D-9D11-6D11-84867ADA5A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322" y="1180472"/>
            <a:ext cx="806717" cy="806717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EFEDF86B-59E7-0361-9203-0E0180B6F5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203" y="3365565"/>
            <a:ext cx="779569" cy="779569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1FD5F30C-4669-D29C-997F-A43438FDBB07}"/>
              </a:ext>
            </a:extLst>
          </p:cNvPr>
          <p:cNvSpPr txBox="1"/>
          <p:nvPr/>
        </p:nvSpPr>
        <p:spPr>
          <a:xfrm>
            <a:off x="2742029" y="186838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BCCD0974-5B6D-B3E0-AB7D-5589E845D407}"/>
              </a:ext>
            </a:extLst>
          </p:cNvPr>
          <p:cNvSpPr txBox="1"/>
          <p:nvPr/>
        </p:nvSpPr>
        <p:spPr>
          <a:xfrm>
            <a:off x="1729589" y="297577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cxnSp>
        <p:nvCxnSpPr>
          <p:cNvPr id="12" name="Gerade Verbindung mit Pfeil 11">
            <a:extLst>
              <a:ext uri="{FF2B5EF4-FFF2-40B4-BE49-F238E27FC236}">
                <a16:creationId xmlns:a16="http://schemas.microsoft.com/office/drawing/2014/main" id="{0FD58282-4A3E-19FA-525D-EF8D1B6DDD0A}"/>
              </a:ext>
            </a:extLst>
          </p:cNvPr>
          <p:cNvCxnSpPr>
            <a:cxnSpLocks/>
          </p:cNvCxnSpPr>
          <p:nvPr/>
        </p:nvCxnSpPr>
        <p:spPr>
          <a:xfrm flipH="1" flipV="1">
            <a:off x="3390805" y="2160953"/>
            <a:ext cx="994114" cy="49850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849D37A0-FA1F-23CC-09BE-78952FA5FFC1}"/>
              </a:ext>
            </a:extLst>
          </p:cNvPr>
          <p:cNvCxnSpPr>
            <a:cxnSpLocks/>
            <a:endCxn id="7" idx="3"/>
          </p:cNvCxnSpPr>
          <p:nvPr/>
        </p:nvCxnSpPr>
        <p:spPr>
          <a:xfrm flipH="1">
            <a:off x="3091772" y="3150256"/>
            <a:ext cx="1293147" cy="60509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Gerade Verbindung mit Pfeil 18">
            <a:extLst>
              <a:ext uri="{FF2B5EF4-FFF2-40B4-BE49-F238E27FC236}">
                <a16:creationId xmlns:a16="http://schemas.microsoft.com/office/drawing/2014/main" id="{6014378D-D3D7-69F5-4CD1-98079D2CBC32}"/>
              </a:ext>
            </a:extLst>
          </p:cNvPr>
          <p:cNvCxnSpPr>
            <a:cxnSpLocks/>
          </p:cNvCxnSpPr>
          <p:nvPr/>
        </p:nvCxnSpPr>
        <p:spPr>
          <a:xfrm flipH="1">
            <a:off x="2757331" y="2931974"/>
            <a:ext cx="1696200" cy="55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feld 30">
            <a:extLst>
              <a:ext uri="{FF2B5EF4-FFF2-40B4-BE49-F238E27FC236}">
                <a16:creationId xmlns:a16="http://schemas.microsoft.com/office/drawing/2014/main" id="{A5B45708-CBEF-0DDD-BEF7-11D098F4A2CF}"/>
              </a:ext>
            </a:extLst>
          </p:cNvPr>
          <p:cNvSpPr txBox="1"/>
          <p:nvPr/>
        </p:nvSpPr>
        <p:spPr>
          <a:xfrm>
            <a:off x="6983150" y="4831529"/>
            <a:ext cx="21205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Seelsorgeteam leitet die Pfarrgemeinde</a:t>
            </a: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95CDBD65-6DD0-D7F0-7D9A-CD773EA07FFA}"/>
              </a:ext>
            </a:extLst>
          </p:cNvPr>
          <p:cNvSpPr txBox="1"/>
          <p:nvPr/>
        </p:nvSpPr>
        <p:spPr>
          <a:xfrm>
            <a:off x="0" y="6592494"/>
            <a:ext cx="284725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Stand: April 2023, FB Ehrenamt und Pfarrgemeinde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54F02496-1AC1-C4D3-D1E0-086F8F513A1D}"/>
              </a:ext>
            </a:extLst>
          </p:cNvPr>
          <p:cNvSpPr txBox="1"/>
          <p:nvPr/>
        </p:nvSpPr>
        <p:spPr>
          <a:xfrm>
            <a:off x="3146725" y="2608808"/>
            <a:ext cx="1544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PGR setzt Fachteams ein</a:t>
            </a:r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04FA89C5-9F3F-55A8-DBC5-6632193DDA24}"/>
              </a:ext>
            </a:extLst>
          </p:cNvPr>
          <p:cNvSpPr/>
          <p:nvPr/>
        </p:nvSpPr>
        <p:spPr>
          <a:xfrm>
            <a:off x="3319647" y="5729055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DF73072D-058D-894C-871B-018D225E6F15}"/>
              </a:ext>
            </a:extLst>
          </p:cNvPr>
          <p:cNvSpPr/>
          <p:nvPr/>
        </p:nvSpPr>
        <p:spPr>
          <a:xfrm>
            <a:off x="3222583" y="3204900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2" name="Ellipse 31">
            <a:extLst>
              <a:ext uri="{FF2B5EF4-FFF2-40B4-BE49-F238E27FC236}">
                <a16:creationId xmlns:a16="http://schemas.microsoft.com/office/drawing/2014/main" id="{11D4E516-96D7-43BE-BF60-8540B49E67B5}"/>
              </a:ext>
            </a:extLst>
          </p:cNvPr>
          <p:cNvSpPr/>
          <p:nvPr/>
        </p:nvSpPr>
        <p:spPr>
          <a:xfrm>
            <a:off x="4059821" y="1041762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3" name="Ellipse 32">
            <a:extLst>
              <a:ext uri="{FF2B5EF4-FFF2-40B4-BE49-F238E27FC236}">
                <a16:creationId xmlns:a16="http://schemas.microsoft.com/office/drawing/2014/main" id="{CD66FBE2-B528-2C2C-911D-3D58A22255ED}"/>
              </a:ext>
            </a:extLst>
          </p:cNvPr>
          <p:cNvSpPr/>
          <p:nvPr/>
        </p:nvSpPr>
        <p:spPr>
          <a:xfrm>
            <a:off x="7334875" y="4569396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DDEE21EC-119B-0C71-1CBC-B2325C54AAAA}"/>
              </a:ext>
            </a:extLst>
          </p:cNvPr>
          <p:cNvSpPr txBox="1"/>
          <p:nvPr/>
        </p:nvSpPr>
        <p:spPr>
          <a:xfrm>
            <a:off x="4353381" y="914282"/>
            <a:ext cx="34672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Pfarrgemeinderat benennt und Bischof beauftragt das Seelsorgeteam</a:t>
            </a:r>
          </a:p>
        </p:txBody>
      </p:sp>
      <p:pic>
        <p:nvPicPr>
          <p:cNvPr id="20" name="Folie 10">
            <a:hlinkClick r:id="" action="ppaction://media"/>
            <a:extLst>
              <a:ext uri="{FF2B5EF4-FFF2-40B4-BE49-F238E27FC236}">
                <a16:creationId xmlns:a16="http://schemas.microsoft.com/office/drawing/2014/main" id="{5E932981-96F6-08C1-307B-E373E9BC86C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96167" y="47691"/>
            <a:ext cx="487363" cy="487363"/>
          </a:xfrm>
          <a:prstGeom prst="rect">
            <a:avLst/>
          </a:prstGeom>
        </p:spPr>
      </p:pic>
      <p:sp>
        <p:nvSpPr>
          <p:cNvPr id="34" name="Textfeld 33">
            <a:extLst>
              <a:ext uri="{FF2B5EF4-FFF2-40B4-BE49-F238E27FC236}">
                <a16:creationId xmlns:a16="http://schemas.microsoft.com/office/drawing/2014/main" id="{24E6AEF0-8CB6-A954-F043-6FE292B6A9AF}"/>
              </a:ext>
            </a:extLst>
          </p:cNvPr>
          <p:cNvSpPr txBox="1"/>
          <p:nvPr/>
        </p:nvSpPr>
        <p:spPr>
          <a:xfrm>
            <a:off x="0" y="6280016"/>
            <a:ext cx="27381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>
                <a:solidFill>
                  <a:schemeClr val="bg1"/>
                </a:solidFill>
              </a:rPr>
              <a:t>Mausklick zum Beenden</a:t>
            </a:r>
          </a:p>
        </p:txBody>
      </p:sp>
    </p:spTree>
    <p:extLst>
      <p:ext uri="{BB962C8B-B14F-4D97-AF65-F5344CB8AC3E}">
        <p14:creationId xmlns:p14="http://schemas.microsoft.com/office/powerpoint/2010/main" val="1578885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639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692</Words>
  <Application>Microsoft Office PowerPoint</Application>
  <PresentationFormat>Breitbild</PresentationFormat>
  <Paragraphs>194</Paragraphs>
  <Slides>10</Slides>
  <Notes>0</Notes>
  <HiddenSlides>0</HiddenSlides>
  <MMClips>10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Symbol</vt:lpstr>
      <vt:lpstr>Office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>Dioezese Linz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Sandra Schachl</dc:creator>
  <cp:lastModifiedBy>Anja Jegan</cp:lastModifiedBy>
  <cp:revision>2</cp:revision>
  <dcterms:created xsi:type="dcterms:W3CDTF">2023-05-10T12:29:42Z</dcterms:created>
  <dcterms:modified xsi:type="dcterms:W3CDTF">2023-05-25T08:58:44Z</dcterms:modified>
</cp:coreProperties>
</file>