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 id="2147483697" r:id="rId2"/>
    <p:sldMasterId id="2147483710" r:id="rId3"/>
    <p:sldMasterId id="2147483722" r:id="rId4"/>
    <p:sldMasterId id="2147483734" r:id="rId5"/>
  </p:sldMasterIdLst>
  <p:notesMasterIdLst>
    <p:notesMasterId r:id="rId43"/>
  </p:notesMasterIdLst>
  <p:handoutMasterIdLst>
    <p:handoutMasterId r:id="rId44"/>
  </p:handoutMasterIdLst>
  <p:sldIdLst>
    <p:sldId id="256" r:id="rId6"/>
    <p:sldId id="517" r:id="rId7"/>
    <p:sldId id="515" r:id="rId8"/>
    <p:sldId id="518" r:id="rId9"/>
    <p:sldId id="519" r:id="rId10"/>
    <p:sldId id="508" r:id="rId11"/>
    <p:sldId id="355" r:id="rId12"/>
    <p:sldId id="469" r:id="rId13"/>
    <p:sldId id="485" r:id="rId14"/>
    <p:sldId id="470" r:id="rId15"/>
    <p:sldId id="491" r:id="rId16"/>
    <p:sldId id="492" r:id="rId17"/>
    <p:sldId id="493" r:id="rId18"/>
    <p:sldId id="490" r:id="rId19"/>
    <p:sldId id="473" r:id="rId20"/>
    <p:sldId id="475" r:id="rId21"/>
    <p:sldId id="476" r:id="rId22"/>
    <p:sldId id="474" r:id="rId23"/>
    <p:sldId id="471" r:id="rId24"/>
    <p:sldId id="472" r:id="rId25"/>
    <p:sldId id="502" r:id="rId26"/>
    <p:sldId id="503" r:id="rId27"/>
    <p:sldId id="504" r:id="rId28"/>
    <p:sldId id="477" r:id="rId29"/>
    <p:sldId id="478" r:id="rId30"/>
    <p:sldId id="480" r:id="rId31"/>
    <p:sldId id="481" r:id="rId32"/>
    <p:sldId id="514" r:id="rId33"/>
    <p:sldId id="479" r:id="rId34"/>
    <p:sldId id="484" r:id="rId35"/>
    <p:sldId id="483" r:id="rId36"/>
    <p:sldId id="487" r:id="rId37"/>
    <p:sldId id="505" r:id="rId38"/>
    <p:sldId id="506" r:id="rId39"/>
    <p:sldId id="507" r:id="rId40"/>
    <p:sldId id="511" r:id="rId41"/>
    <p:sldId id="513" r:id="rId42"/>
  </p:sldIdLst>
  <p:sldSz cx="12192000" cy="6858000"/>
  <p:notesSz cx="6811963" cy="9942513"/>
  <p:defaultTextStyle>
    <a:defPPr>
      <a:defRPr lang="de-DE"/>
    </a:defPPr>
    <a:lvl1pPr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BC31B"/>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ittlere Formatvorlag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Helle Formatvorlage 1 - Akz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306799F8-075E-4A3A-A7F6-7FBC6576F1A4}" styleName="Designformatvorlage 2 - Akz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7AC3CCA-C797-4891-BE02-D94E43425B78}" styleName="Mittlere Formatvorlag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C4B1156A-380E-4F78-BDF5-A606A8083BF9}" styleName="Mittlere Formatvorlage 4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D083AE6-46FA-4A59-8FB0-9F97EB10719F}" styleName="Helle Formatvorlage 3 - Akz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56" autoAdjust="0"/>
    <p:restoredTop sz="53973" autoAdjust="0"/>
  </p:normalViewPr>
  <p:slideViewPr>
    <p:cSldViewPr>
      <p:cViewPr varScale="1">
        <p:scale>
          <a:sx n="52" d="100"/>
          <a:sy n="52" d="100"/>
        </p:scale>
        <p:origin x="1014" y="66"/>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253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1"/>
            <a:ext cx="2952770" cy="497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t" anchorCtr="0" compatLnSpc="1">
            <a:prstTxWarp prst="textNoShape">
              <a:avLst/>
            </a:prstTxWarp>
          </a:bodyPr>
          <a:lstStyle>
            <a:lvl1pPr defTabSz="916457">
              <a:defRPr sz="1200"/>
            </a:lvl1pPr>
          </a:lstStyle>
          <a:p>
            <a:endParaRPr lang="de-AT" altLang="de-DE"/>
          </a:p>
        </p:txBody>
      </p:sp>
      <p:sp>
        <p:nvSpPr>
          <p:cNvPr id="99331" name="Rectangle 3"/>
          <p:cNvSpPr>
            <a:spLocks noGrp="1" noChangeArrowheads="1"/>
          </p:cNvSpPr>
          <p:nvPr>
            <p:ph type="dt" sz="quarter" idx="1"/>
          </p:nvPr>
        </p:nvSpPr>
        <p:spPr bwMode="auto">
          <a:xfrm>
            <a:off x="3859193" y="1"/>
            <a:ext cx="2952770" cy="497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t" anchorCtr="0" compatLnSpc="1">
            <a:prstTxWarp prst="textNoShape">
              <a:avLst/>
            </a:prstTxWarp>
          </a:bodyPr>
          <a:lstStyle>
            <a:lvl1pPr algn="r" defTabSz="916457">
              <a:defRPr sz="1200"/>
            </a:lvl1pPr>
          </a:lstStyle>
          <a:p>
            <a:endParaRPr lang="de-AT" altLang="de-DE"/>
          </a:p>
        </p:txBody>
      </p:sp>
      <p:sp>
        <p:nvSpPr>
          <p:cNvPr id="99332" name="Rectangle 4"/>
          <p:cNvSpPr>
            <a:spLocks noGrp="1" noChangeArrowheads="1"/>
          </p:cNvSpPr>
          <p:nvPr>
            <p:ph type="ftr" sz="quarter" idx="2"/>
          </p:nvPr>
        </p:nvSpPr>
        <p:spPr bwMode="auto">
          <a:xfrm>
            <a:off x="0" y="9445307"/>
            <a:ext cx="2952770" cy="497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b" anchorCtr="0" compatLnSpc="1">
            <a:prstTxWarp prst="textNoShape">
              <a:avLst/>
            </a:prstTxWarp>
          </a:bodyPr>
          <a:lstStyle>
            <a:lvl1pPr defTabSz="916457">
              <a:defRPr sz="1200"/>
            </a:lvl1pPr>
          </a:lstStyle>
          <a:p>
            <a:endParaRPr lang="de-AT" altLang="de-DE"/>
          </a:p>
        </p:txBody>
      </p:sp>
      <p:sp>
        <p:nvSpPr>
          <p:cNvPr id="99333" name="Rectangle 5"/>
          <p:cNvSpPr>
            <a:spLocks noGrp="1" noChangeArrowheads="1"/>
          </p:cNvSpPr>
          <p:nvPr>
            <p:ph type="sldNum" sz="quarter" idx="3"/>
          </p:nvPr>
        </p:nvSpPr>
        <p:spPr bwMode="auto">
          <a:xfrm>
            <a:off x="3859193" y="9445307"/>
            <a:ext cx="2952770" cy="497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b" anchorCtr="0" compatLnSpc="1">
            <a:prstTxWarp prst="textNoShape">
              <a:avLst/>
            </a:prstTxWarp>
          </a:bodyPr>
          <a:lstStyle>
            <a:lvl1pPr algn="r" defTabSz="916457">
              <a:defRPr sz="1200"/>
            </a:lvl1pPr>
          </a:lstStyle>
          <a:p>
            <a:fld id="{336391DB-3C8F-4018-96BF-598819221E57}" type="slidenum">
              <a:rPr lang="de-AT" altLang="de-DE"/>
              <a:pPr/>
              <a:t>‹Nr.›</a:t>
            </a:fld>
            <a:endParaRPr lang="de-AT" altLang="de-DE"/>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1"/>
            <a:ext cx="2952770" cy="497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t" anchorCtr="0" compatLnSpc="1">
            <a:prstTxWarp prst="textNoShape">
              <a:avLst/>
            </a:prstTxWarp>
          </a:bodyPr>
          <a:lstStyle>
            <a:lvl1pPr defTabSz="916457">
              <a:defRPr sz="1200">
                <a:latin typeface="Arial" panose="020B0604020202020204" pitchFamily="34" charset="0"/>
              </a:defRPr>
            </a:lvl1pPr>
          </a:lstStyle>
          <a:p>
            <a:endParaRPr lang="de-DE" altLang="de-DE"/>
          </a:p>
        </p:txBody>
      </p:sp>
      <p:sp>
        <p:nvSpPr>
          <p:cNvPr id="59395" name="Rectangle 3"/>
          <p:cNvSpPr>
            <a:spLocks noGrp="1" noChangeArrowheads="1"/>
          </p:cNvSpPr>
          <p:nvPr>
            <p:ph type="dt" idx="1"/>
          </p:nvPr>
        </p:nvSpPr>
        <p:spPr bwMode="auto">
          <a:xfrm>
            <a:off x="3857573" y="1"/>
            <a:ext cx="2952769" cy="497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t" anchorCtr="0" compatLnSpc="1">
            <a:prstTxWarp prst="textNoShape">
              <a:avLst/>
            </a:prstTxWarp>
          </a:bodyPr>
          <a:lstStyle>
            <a:lvl1pPr algn="r" defTabSz="916457">
              <a:defRPr sz="1200">
                <a:latin typeface="Arial" panose="020B0604020202020204" pitchFamily="34" charset="0"/>
              </a:defRPr>
            </a:lvl1pPr>
          </a:lstStyle>
          <a:p>
            <a:endParaRPr lang="de-DE" altLang="de-DE"/>
          </a:p>
        </p:txBody>
      </p:sp>
      <p:sp>
        <p:nvSpPr>
          <p:cNvPr id="59396" name="Rectangle 4"/>
          <p:cNvSpPr>
            <a:spLocks noGrp="1" noRot="1" noChangeAspect="1" noChangeArrowheads="1" noTextEdit="1"/>
          </p:cNvSpPr>
          <p:nvPr>
            <p:ph type="sldImg" idx="2"/>
          </p:nvPr>
        </p:nvSpPr>
        <p:spPr bwMode="auto">
          <a:xfrm>
            <a:off x="90488" y="744538"/>
            <a:ext cx="6630987" cy="3730625"/>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9397" name="Rectangle 5"/>
          <p:cNvSpPr>
            <a:spLocks noGrp="1" noChangeArrowheads="1"/>
          </p:cNvSpPr>
          <p:nvPr>
            <p:ph type="body" sz="quarter" idx="3"/>
          </p:nvPr>
        </p:nvSpPr>
        <p:spPr bwMode="auto">
          <a:xfrm>
            <a:off x="681034" y="4722654"/>
            <a:ext cx="5449895" cy="4474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59398" name="Rectangle 6"/>
          <p:cNvSpPr>
            <a:spLocks noGrp="1" noChangeArrowheads="1"/>
          </p:cNvSpPr>
          <p:nvPr>
            <p:ph type="ftr" sz="quarter" idx="4"/>
          </p:nvPr>
        </p:nvSpPr>
        <p:spPr bwMode="auto">
          <a:xfrm>
            <a:off x="0" y="9443709"/>
            <a:ext cx="2952770" cy="497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b" anchorCtr="0" compatLnSpc="1">
            <a:prstTxWarp prst="textNoShape">
              <a:avLst/>
            </a:prstTxWarp>
          </a:bodyPr>
          <a:lstStyle>
            <a:lvl1pPr defTabSz="916457">
              <a:defRPr sz="1200">
                <a:latin typeface="Arial" panose="020B0604020202020204" pitchFamily="34" charset="0"/>
              </a:defRPr>
            </a:lvl1pPr>
          </a:lstStyle>
          <a:p>
            <a:endParaRPr lang="de-DE" altLang="de-DE"/>
          </a:p>
        </p:txBody>
      </p:sp>
      <p:sp>
        <p:nvSpPr>
          <p:cNvPr id="59399" name="Rectangle 7"/>
          <p:cNvSpPr>
            <a:spLocks noGrp="1" noChangeArrowheads="1"/>
          </p:cNvSpPr>
          <p:nvPr>
            <p:ph type="sldNum" sz="quarter" idx="5"/>
          </p:nvPr>
        </p:nvSpPr>
        <p:spPr bwMode="auto">
          <a:xfrm>
            <a:off x="3857573" y="9443709"/>
            <a:ext cx="2952769" cy="497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92" tIns="45796" rIns="91592" bIns="45796" numCol="1" anchor="b" anchorCtr="0" compatLnSpc="1">
            <a:prstTxWarp prst="textNoShape">
              <a:avLst/>
            </a:prstTxWarp>
          </a:bodyPr>
          <a:lstStyle>
            <a:lvl1pPr algn="r" defTabSz="916457">
              <a:defRPr sz="1200">
                <a:latin typeface="Arial" panose="020B0604020202020204" pitchFamily="34" charset="0"/>
              </a:defRPr>
            </a:lvl1pPr>
          </a:lstStyle>
          <a:p>
            <a:fld id="{2E309597-4BED-4936-A97B-F1922F8968D1}" type="slidenum">
              <a:rPr lang="de-DE" altLang="de-DE"/>
              <a:pPr/>
              <a:t>‹Nr.›</a:t>
            </a:fld>
            <a:endParaRPr lang="de-DE" altLang="de-DE"/>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dioezese-linz.at/zukunftsweg"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a:t>
            </a:fld>
            <a:endParaRPr lang="de-DE" altLang="de-DE"/>
          </a:p>
        </p:txBody>
      </p:sp>
    </p:spTree>
    <p:extLst>
      <p:ext uri="{BB962C8B-B14F-4D97-AF65-F5344CB8AC3E}">
        <p14:creationId xmlns:p14="http://schemas.microsoft.com/office/powerpoint/2010/main" val="3986723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smtClean="0">
                <a:effectLst/>
              </a:rPr>
              <a:t>Halten wir inne –  kommen wir an.</a:t>
            </a:r>
          </a:p>
          <a:p>
            <a:r>
              <a:rPr lang="de-DE" sz="1200" dirty="0" smtClean="0">
                <a:effectLst/>
              </a:rPr>
              <a:t>Lassen wir uns von Gottes Geist erfüllen und bewegen.</a:t>
            </a:r>
          </a:p>
          <a:p>
            <a:r>
              <a:rPr lang="de-DE" sz="1200" i="1" dirty="0" smtClean="0">
                <a:effectLst/>
              </a:rPr>
              <a:t>Kurzes Innehalten</a:t>
            </a:r>
          </a:p>
          <a:p>
            <a:endParaRPr lang="de-DE" sz="1200" dirty="0" smtClean="0">
              <a:effectLst/>
            </a:endParaRPr>
          </a:p>
          <a:p>
            <a:r>
              <a:rPr lang="de-DE" sz="1200" dirty="0" smtClean="0">
                <a:effectLst/>
              </a:rPr>
              <a:t>Entdeckt,</a:t>
            </a:r>
          </a:p>
          <a:p>
            <a:r>
              <a:rPr lang="de-DE" sz="1200" dirty="0" smtClean="0">
                <a:effectLst/>
              </a:rPr>
              <a:t>was euch auf eurem Weg begegnet,</a:t>
            </a:r>
          </a:p>
          <a:p>
            <a:r>
              <a:rPr lang="de-DE" sz="1200" dirty="0" smtClean="0">
                <a:effectLst/>
              </a:rPr>
              <a:t>gebt dem Staunen und der Freude Raum,</a:t>
            </a:r>
          </a:p>
          <a:p>
            <a:r>
              <a:rPr lang="de-DE" sz="1200" dirty="0" smtClean="0">
                <a:effectLst/>
              </a:rPr>
              <a:t>haltet Herz und Sinne offen.</a:t>
            </a:r>
          </a:p>
          <a:p>
            <a:pPr marL="0" indent="0">
              <a:buNone/>
            </a:pPr>
            <a:r>
              <a:rPr lang="de-DE" b="1" dirty="0" err="1" smtClean="0">
                <a:effectLst/>
              </a:rPr>
              <a:t>Kv</a:t>
            </a:r>
            <a:r>
              <a:rPr lang="de-DE" b="1" dirty="0" smtClean="0">
                <a:effectLst/>
              </a:rPr>
              <a:t>: </a:t>
            </a:r>
          </a:p>
          <a:p>
            <a:pPr marL="0" indent="0">
              <a:buNone/>
            </a:pPr>
            <a:r>
              <a:rPr lang="de-DE" b="1" dirty="0" smtClean="0">
                <a:effectLst/>
              </a:rPr>
              <a:t>Ja, Gott Schöpfer, sende uns.</a:t>
            </a:r>
            <a:endParaRPr lang="de-DE" dirty="0" smtClean="0">
              <a:effectLst/>
            </a:endParaRPr>
          </a:p>
          <a:p>
            <a:pPr marL="0" indent="0">
              <a:buNone/>
            </a:pPr>
            <a:r>
              <a:rPr lang="de-DE" b="1" dirty="0" smtClean="0">
                <a:effectLst/>
              </a:rPr>
              <a:t>Ja, Gott Mensch, begleite uns. </a:t>
            </a:r>
            <a:endParaRPr lang="de-DE" dirty="0" smtClean="0">
              <a:effectLst/>
            </a:endParaRPr>
          </a:p>
          <a:p>
            <a:pPr marL="0" indent="0">
              <a:buNone/>
            </a:pPr>
            <a:r>
              <a:rPr lang="de-DE" b="1" dirty="0" smtClean="0">
                <a:effectLst/>
              </a:rPr>
              <a:t>Ja, Gott Geist, führe uns hinaus</a:t>
            </a:r>
            <a:endParaRPr lang="de-DE" dirty="0" smtClean="0">
              <a:effectLst/>
            </a:endParaRPr>
          </a:p>
          <a:p>
            <a:pPr marL="0" indent="0">
              <a:buNone/>
            </a:pPr>
            <a:r>
              <a:rPr lang="de-DE" b="1" dirty="0" smtClean="0">
                <a:effectLst/>
              </a:rPr>
              <a:t>ins Weite und hinein ins Leben.</a:t>
            </a:r>
          </a:p>
          <a:p>
            <a:pPr marL="0" indent="0">
              <a:buNone/>
            </a:pPr>
            <a:endParaRPr lang="de-DE" b="1" dirty="0" smtClean="0">
              <a:effectLst/>
            </a:endParaRPr>
          </a:p>
          <a:p>
            <a:r>
              <a:rPr lang="de-DE" dirty="0" smtClean="0">
                <a:effectLst/>
              </a:rPr>
              <a:t>Macht euch auf,</a:t>
            </a:r>
          </a:p>
          <a:p>
            <a:r>
              <a:rPr lang="de-DE" dirty="0" smtClean="0">
                <a:effectLst/>
              </a:rPr>
              <a:t>fürchtet euch nicht!</a:t>
            </a:r>
          </a:p>
          <a:p>
            <a:r>
              <a:rPr lang="de-DE" dirty="0" smtClean="0">
                <a:effectLst/>
              </a:rPr>
              <a:t>Lasst euch ein auf Begegnungen und </a:t>
            </a:r>
          </a:p>
          <a:p>
            <a:r>
              <a:rPr lang="de-DE" dirty="0" smtClean="0">
                <a:effectLst/>
              </a:rPr>
              <a:t>überraschende Herausforderungen,</a:t>
            </a:r>
          </a:p>
          <a:p>
            <a:r>
              <a:rPr lang="de-DE" dirty="0" smtClean="0">
                <a:effectLst/>
              </a:rPr>
              <a:t>denn ich bin mit euch auf dem Weg.</a:t>
            </a:r>
          </a:p>
          <a:p>
            <a:pPr marL="0" marR="0" lvl="0" indent="0" algn="l" defTabSz="914400" rtl="0" eaLnBrk="1" fontAlgn="base" latinLnBrk="0" hangingPunct="1">
              <a:lnSpc>
                <a:spcPct val="100000"/>
              </a:lnSpc>
              <a:spcBef>
                <a:spcPct val="30000"/>
              </a:spcBef>
              <a:spcAft>
                <a:spcPct val="0"/>
              </a:spcAft>
              <a:buClrTx/>
              <a:buSzTx/>
              <a:buFontTx/>
              <a:buNone/>
              <a:tabLst/>
              <a:defRPr/>
            </a:pPr>
            <a:r>
              <a:rPr lang="de-DE" b="1" dirty="0" err="1" smtClean="0">
                <a:effectLst/>
              </a:rPr>
              <a:t>Kv</a:t>
            </a:r>
            <a:endParaRPr lang="de-DE" b="1" dirty="0" smtClean="0">
              <a:effectLst/>
            </a:endParaRPr>
          </a:p>
          <a:p>
            <a:r>
              <a:rPr lang="de-DE" dirty="0" smtClean="0">
                <a:effectLst/>
              </a:rPr>
              <a:t>Lasst euch inspirieren und bewegen,</a:t>
            </a:r>
          </a:p>
          <a:p>
            <a:r>
              <a:rPr lang="de-DE" dirty="0" smtClean="0">
                <a:effectLst/>
              </a:rPr>
              <a:t>schreckt nicht zurück vor dem nie</a:t>
            </a:r>
          </a:p>
          <a:p>
            <a:r>
              <a:rPr lang="de-DE" dirty="0" smtClean="0">
                <a:effectLst/>
              </a:rPr>
              <a:t>Dagewesenen,</a:t>
            </a:r>
          </a:p>
          <a:p>
            <a:r>
              <a:rPr lang="de-DE" dirty="0" smtClean="0">
                <a:effectLst/>
              </a:rPr>
              <a:t>seid widerstandsfähig und verwundbar</a:t>
            </a:r>
          </a:p>
          <a:p>
            <a:r>
              <a:rPr lang="de-DE" dirty="0" smtClean="0">
                <a:effectLst/>
              </a:rPr>
              <a:t>und lasst dem Wehen des Geistes Raum.</a:t>
            </a:r>
          </a:p>
          <a:p>
            <a:r>
              <a:rPr lang="de-DE" b="1" dirty="0" err="1" smtClean="0">
                <a:effectLst/>
              </a:rPr>
              <a:t>Kv</a:t>
            </a:r>
            <a:endParaRPr lang="de-DE" b="1" dirty="0" smtClean="0">
              <a:effectLst/>
            </a:endParaRPr>
          </a:p>
          <a:p>
            <a:r>
              <a:rPr lang="de-DE" dirty="0" smtClean="0">
                <a:effectLst/>
              </a:rPr>
              <a:t>So lasst uns aufbrechen</a:t>
            </a:r>
          </a:p>
          <a:p>
            <a:r>
              <a:rPr lang="de-DE" dirty="0" smtClean="0">
                <a:effectLst/>
              </a:rPr>
              <a:t>aus dem Gewohnten und allzu Bekannten</a:t>
            </a:r>
          </a:p>
          <a:p>
            <a:r>
              <a:rPr lang="de-DE" dirty="0" smtClean="0">
                <a:effectLst/>
              </a:rPr>
              <a:t>und vertrauensvoll gehen, wohin Gott</a:t>
            </a:r>
          </a:p>
          <a:p>
            <a:r>
              <a:rPr lang="de-DE" dirty="0" smtClean="0">
                <a:effectLst/>
              </a:rPr>
              <a:t>uns führt.</a:t>
            </a:r>
          </a:p>
          <a:p>
            <a:r>
              <a:rPr lang="de-DE" i="1" dirty="0" smtClean="0">
                <a:effectLst/>
              </a:rPr>
              <a:t>Amen.</a:t>
            </a:r>
            <a:endParaRPr lang="de-DE" dirty="0" smtClean="0">
              <a:effectLst/>
            </a:endParaRPr>
          </a:p>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a:t>
            </a:fld>
            <a:endParaRPr lang="de-DE" altLang="de-DE"/>
          </a:p>
        </p:txBody>
      </p:sp>
    </p:spTree>
    <p:extLst>
      <p:ext uri="{BB962C8B-B14F-4D97-AF65-F5344CB8AC3E}">
        <p14:creationId xmlns:p14="http://schemas.microsoft.com/office/powerpoint/2010/main" val="303577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4</a:t>
            </a:fld>
            <a:endParaRPr lang="de-DE" altLang="de-DE"/>
          </a:p>
        </p:txBody>
      </p:sp>
    </p:spTree>
    <p:extLst>
      <p:ext uri="{BB962C8B-B14F-4D97-AF65-F5344CB8AC3E}">
        <p14:creationId xmlns:p14="http://schemas.microsoft.com/office/powerpoint/2010/main" val="2381202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5</a:t>
            </a:fld>
            <a:endParaRPr lang="de-DE" altLang="de-DE"/>
          </a:p>
        </p:txBody>
      </p:sp>
    </p:spTree>
    <p:extLst>
      <p:ext uri="{BB962C8B-B14F-4D97-AF65-F5344CB8AC3E}">
        <p14:creationId xmlns:p14="http://schemas.microsoft.com/office/powerpoint/2010/main" val="4016817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6</a:t>
            </a:fld>
            <a:endParaRPr lang="de-DE" altLang="de-DE"/>
          </a:p>
        </p:txBody>
      </p:sp>
    </p:spTree>
    <p:extLst>
      <p:ext uri="{BB962C8B-B14F-4D97-AF65-F5344CB8AC3E}">
        <p14:creationId xmlns:p14="http://schemas.microsoft.com/office/powerpoint/2010/main" val="798240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kern="1200" dirty="0" smtClean="0">
                <a:solidFill>
                  <a:schemeClr val="tx1"/>
                </a:solidFill>
                <a:effectLst/>
                <a:latin typeface="Arial" panose="020B0604020202020204" pitchFamily="34" charset="0"/>
                <a:ea typeface="+mn-ea"/>
                <a:cs typeface="Arial" panose="020B0604020202020204" pitchFamily="34" charset="0"/>
              </a:rPr>
              <a:t>Fortschreibung der Pastoralen Leitlinien und </a:t>
            </a:r>
            <a:br>
              <a:rPr lang="de-DE" sz="1200" b="1" kern="1200" dirty="0" smtClean="0">
                <a:solidFill>
                  <a:schemeClr val="tx1"/>
                </a:solidFill>
                <a:effectLst/>
                <a:latin typeface="Arial" panose="020B0604020202020204" pitchFamily="34" charset="0"/>
                <a:ea typeface="+mn-ea"/>
                <a:cs typeface="Arial" panose="020B0604020202020204" pitchFamily="34" charset="0"/>
              </a:rPr>
            </a:br>
            <a:r>
              <a:rPr lang="de-DE" sz="1200" b="1" kern="1200" dirty="0" smtClean="0">
                <a:solidFill>
                  <a:schemeClr val="tx1"/>
                </a:solidFill>
                <a:effectLst/>
                <a:latin typeface="Arial" panose="020B0604020202020204" pitchFamily="34" charset="0"/>
                <a:ea typeface="+mn-ea"/>
                <a:cs typeface="Arial" panose="020B0604020202020204" pitchFamily="34" charset="0"/>
              </a:rPr>
              <a:t>zeitgemäße Strukturen: eng miteinander verbunden</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Auf unserem Zukunftsweg „Kirche weit denken“ haben wir genau analysiert, mit welcher gesellschaftlichen Situation die Katholische Kirche in Oberösterreich heute konfrontiert ist. Davon ausgehend haben wir die Pastoralen Leitlinien für die Seelsorge heute fortgeschrieben. Das WARUM, der Inhalt, ist der erste Schritt vor dem WIE.</a:t>
            </a:r>
          </a:p>
          <a:p>
            <a:r>
              <a:rPr lang="de-DE" sz="1200" kern="1200" dirty="0" smtClean="0">
                <a:solidFill>
                  <a:schemeClr val="tx1"/>
                </a:solidFill>
                <a:effectLst/>
                <a:latin typeface="Arial" panose="020B0604020202020204" pitchFamily="34" charset="0"/>
                <a:ea typeface="+mn-ea"/>
                <a:cs typeface="Arial" panose="020B0604020202020204" pitchFamily="34" charset="0"/>
              </a:rPr>
              <a:t>Es ist deutlich wahrzunehmen, dass Gesellschaft, Religion und Kirche im Wandel begriffen sind. Das ist ein markantes Kennzeichen unserer Zeit und fordert uns heraus.</a:t>
            </a:r>
          </a:p>
          <a:p>
            <a:r>
              <a:rPr lang="de-DE" sz="1200" b="1" kern="1200" dirty="0" smtClean="0">
                <a:solidFill>
                  <a:schemeClr val="tx1"/>
                </a:solidFill>
                <a:effectLst/>
                <a:latin typeface="Arial" panose="020B0604020202020204" pitchFamily="34" charset="0"/>
                <a:ea typeface="+mn-ea"/>
                <a:cs typeface="Arial" panose="020B0604020202020204" pitchFamily="34" charset="0"/>
              </a:rPr>
              <a:t>Glauben individuell bestimmen</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Unsere Erfahrungen, gestützt durch religionssoziologische Analysen, zeigen, dass Menschen ihr Leben selbstverantwortlich gestalten und auch das religiöse Leben und die Form der Gemeinschaft als Glaubende individuell bestimmen wollen. Das hat großen Einfluss auf die Frage der geistlichen Berufungen, auf das kirchliche Engagement und den Einsatz des Personals. </a:t>
            </a:r>
          </a:p>
          <a:p>
            <a:r>
              <a:rPr lang="de-DE" sz="1200" b="1" kern="1200" dirty="0" smtClean="0">
                <a:solidFill>
                  <a:schemeClr val="tx1"/>
                </a:solidFill>
                <a:effectLst/>
                <a:latin typeface="Arial" panose="020B0604020202020204" pitchFamily="34" charset="0"/>
                <a:ea typeface="+mn-ea"/>
                <a:cs typeface="Arial" panose="020B0604020202020204" pitchFamily="34" charset="0"/>
              </a:rPr>
              <a:t>Neue Formen gelebten Christsein</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Es braucht daher mehr denn je neue Formen gelebten Christseins, sodass Menschen mit der Botschaft des Evangeliums in Verbindung kommen und Gottes Spuren in ihrem Leben entdecken bzw. benennen können. </a:t>
            </a:r>
          </a:p>
          <a:p>
            <a:r>
              <a:rPr lang="de-DE" sz="1200" kern="1200" dirty="0" smtClean="0">
                <a:solidFill>
                  <a:schemeClr val="tx1"/>
                </a:solidFill>
                <a:effectLst/>
                <a:latin typeface="Arial" panose="020B0604020202020204" pitchFamily="34" charset="0"/>
                <a:ea typeface="+mn-ea"/>
                <a:cs typeface="Arial" panose="020B0604020202020204" pitchFamily="34" charset="0"/>
              </a:rPr>
              <a:t>Das persönliche Glaubenszeugnis ist von großer Bedeutung. Menschen freuen sich, </a:t>
            </a:r>
            <a:br>
              <a:rPr lang="de-DE" sz="1200" kern="1200" dirty="0" smtClean="0">
                <a:solidFill>
                  <a:schemeClr val="tx1"/>
                </a:solidFill>
                <a:effectLst/>
                <a:latin typeface="Arial" panose="020B0604020202020204" pitchFamily="34" charset="0"/>
                <a:ea typeface="+mn-ea"/>
                <a:cs typeface="Arial" panose="020B0604020202020204" pitchFamily="34" charset="0"/>
              </a:rPr>
            </a:br>
            <a:r>
              <a:rPr lang="de-DE" sz="1200" kern="1200" dirty="0" smtClean="0">
                <a:solidFill>
                  <a:schemeClr val="tx1"/>
                </a:solidFill>
                <a:effectLst/>
                <a:latin typeface="Arial" panose="020B0604020202020204" pitchFamily="34" charset="0"/>
                <a:ea typeface="+mn-ea"/>
                <a:cs typeface="Arial" panose="020B0604020202020204" pitchFamily="34" charset="0"/>
              </a:rPr>
              <a:t>wenn jemand für sie stellvertretend Kirche lebt. Gleichzeitig müssen wir als Kirche gemeinschaftliches Christsein an den konkreten Orten stärken und Partizipation ermöglichen. </a:t>
            </a:r>
            <a:r>
              <a:rPr lang="de-DE" sz="1200" b="1" kern="1200" dirty="0" smtClean="0">
                <a:solidFill>
                  <a:schemeClr val="tx1"/>
                </a:solidFill>
                <a:effectLst/>
                <a:latin typeface="Arial" panose="020B0604020202020204" pitchFamily="34" charset="0"/>
                <a:ea typeface="+mn-ea"/>
                <a:cs typeface="Arial" panose="020B0604020202020204" pitchFamily="34" charset="0"/>
              </a:rPr>
              <a:t>Solidarität, Toleranz und Innovation sind Wegmarkierungen</a:t>
            </a:r>
            <a:r>
              <a:rPr lang="de-DE" sz="1200" kern="1200" dirty="0" smtClean="0">
                <a:solidFill>
                  <a:schemeClr val="tx1"/>
                </a:solidFill>
                <a:effectLst/>
                <a:latin typeface="Arial" panose="020B0604020202020204" pitchFamily="34" charset="0"/>
                <a:ea typeface="+mn-ea"/>
                <a:cs typeface="Arial" panose="020B0604020202020204" pitchFamily="34" charset="0"/>
              </a:rPr>
              <a:t> unseres seelsorglichen Tuns. </a:t>
            </a:r>
          </a:p>
          <a:p>
            <a:r>
              <a:rPr lang="de-DE" sz="1200" kern="1200" dirty="0" smtClean="0">
                <a:solidFill>
                  <a:schemeClr val="tx1"/>
                </a:solidFill>
                <a:effectLst/>
                <a:latin typeface="Arial" panose="020B0604020202020204" pitchFamily="34" charset="0"/>
                <a:ea typeface="+mn-ea"/>
                <a:cs typeface="Arial" panose="020B0604020202020204" pitchFamily="34" charset="0"/>
              </a:rPr>
              <a:t>Lässt sich das Selbstverständnis von Kirche und Seelsorge, wie es in der Fortschreibung der Pastoralen Leitlinien benannt wurde, innerhalb der Strukturen, die nun zur Resonanz vorgeschlagen werden, gestalten? </a:t>
            </a:r>
            <a:r>
              <a:rPr lang="de-DE" sz="1200" b="1" kern="1200" dirty="0" smtClean="0">
                <a:solidFill>
                  <a:schemeClr val="tx1"/>
                </a:solidFill>
                <a:effectLst/>
                <a:latin typeface="Arial" panose="020B0604020202020204" pitchFamily="34" charset="0"/>
                <a:ea typeface="+mn-ea"/>
                <a:cs typeface="Arial" panose="020B0604020202020204" pitchFamily="34" charset="0"/>
              </a:rPr>
              <a:t>Dienen die Strukturen von Seelsorge der Weiterentwicklung</a:t>
            </a:r>
            <a:r>
              <a:rPr lang="de-DE" sz="1200" kern="1200" dirty="0" smtClean="0">
                <a:solidFill>
                  <a:schemeClr val="tx1"/>
                </a:solidFill>
                <a:effectLst/>
                <a:latin typeface="Arial" panose="020B0604020202020204" pitchFamily="34" charset="0"/>
                <a:ea typeface="+mn-ea"/>
                <a:cs typeface="Arial" panose="020B0604020202020204" pitchFamily="34" charset="0"/>
              </a:rPr>
              <a:t> auf dem Hintergrund wissenschaftlicher Analysen und gesellschaftlich-pastoraler Gegebenheiten? Dies soll in diesem Jahr auf breiter Basis eingehend diskutiert werden. </a:t>
            </a:r>
          </a:p>
          <a:p>
            <a:r>
              <a:rPr lang="de-DE" sz="1200" b="1" kern="1200" dirty="0" smtClean="0">
                <a:solidFill>
                  <a:schemeClr val="tx1"/>
                </a:solidFill>
                <a:effectLst/>
                <a:latin typeface="Arial" panose="020B0604020202020204" pitchFamily="34" charset="0"/>
                <a:ea typeface="+mn-ea"/>
                <a:cs typeface="Arial" panose="020B0604020202020204" pitchFamily="34" charset="0"/>
              </a:rPr>
              <a:t>Kirchliche Strukturen müssen auch der nächsten Generation dienen</a:t>
            </a:r>
            <a:r>
              <a:rPr lang="de-DE" sz="1200" kern="1200" dirty="0" smtClean="0">
                <a:solidFill>
                  <a:schemeClr val="tx1"/>
                </a:solidFill>
                <a:effectLst/>
                <a:latin typeface="Arial" panose="020B0604020202020204" pitchFamily="34" charset="0"/>
                <a:ea typeface="+mn-ea"/>
                <a:cs typeface="Arial" panose="020B0604020202020204" pitchFamily="34" charset="0"/>
              </a:rPr>
              <a:t> und die Kirche von morgen im Blick haben. Es wird ein neues Miteinander von hauptamtlichen und ehrenamtlichen Mitarbeiterinnen bzw. Mitarbeitern sowie von territorialer und kategorialer Seelsorge geben. </a:t>
            </a:r>
          </a:p>
          <a:p>
            <a:r>
              <a:rPr lang="de-DE" sz="1200" b="1" kern="1200" dirty="0" smtClean="0">
                <a:solidFill>
                  <a:schemeClr val="tx1"/>
                </a:solidFill>
                <a:effectLst/>
                <a:latin typeface="Arial" panose="020B0604020202020204" pitchFamily="34" charset="0"/>
                <a:ea typeface="+mn-ea"/>
                <a:cs typeface="Arial" panose="020B0604020202020204" pitchFamily="34" charset="0"/>
              </a:rPr>
              <a:t>Auch der kirchenrechtliche Rahmen bietet uns diese Möglichkeit.</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b="1" kern="1200" dirty="0" smtClean="0">
                <a:solidFill>
                  <a:schemeClr val="tx1"/>
                </a:solidFill>
                <a:effectLst/>
                <a:latin typeface="Arial" panose="020B0604020202020204" pitchFamily="34" charset="0"/>
                <a:ea typeface="+mn-ea"/>
                <a:cs typeface="Arial" panose="020B0604020202020204" pitchFamily="34" charset="0"/>
              </a:rPr>
              <a:t>Taufe und Firmung: </a:t>
            </a:r>
            <a:r>
              <a:rPr lang="de-DE" sz="1200" b="1" kern="1200" dirty="0" err="1" smtClean="0">
                <a:solidFill>
                  <a:schemeClr val="tx1"/>
                </a:solidFill>
                <a:effectLst/>
                <a:latin typeface="Arial" panose="020B0604020202020204" pitchFamily="34" charset="0"/>
                <a:ea typeface="+mn-ea"/>
                <a:cs typeface="Arial" panose="020B0604020202020204" pitchFamily="34" charset="0"/>
              </a:rPr>
              <a:t>TrägerInnen</a:t>
            </a:r>
            <a:r>
              <a:rPr lang="de-DE" sz="1200" b="1" kern="1200" dirty="0" smtClean="0">
                <a:solidFill>
                  <a:schemeClr val="tx1"/>
                </a:solidFill>
                <a:effectLst/>
                <a:latin typeface="Arial" panose="020B0604020202020204" pitchFamily="34" charset="0"/>
                <a:ea typeface="+mn-ea"/>
                <a:cs typeface="Arial" panose="020B0604020202020204" pitchFamily="34" charset="0"/>
              </a:rPr>
              <a:t> kirchlichen Lebens</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Durch Taufe und Firmung sind alle Christinnen und Christen Träger/innen kirchlichen Lebens. Schon in den Pastoralen Leitlinien 2001 wurde das Bild von Kirche als soziales und pastorales Netzwerk mit verschiedenen Knotenpunkten formuliert. Im Text „Kirche im Territorium. Nahe bei den Menschen und wirksam in der Gesellschaft“ (2011) wurde der Fokus auf die Kooperation zwischen den pastoralen Orten in einem bestimmten Territorium gelegt.</a:t>
            </a:r>
          </a:p>
          <a:p>
            <a:r>
              <a:rPr lang="de-DE" sz="1200" kern="1200" dirty="0" smtClean="0">
                <a:solidFill>
                  <a:schemeClr val="tx1"/>
                </a:solidFill>
                <a:effectLst/>
                <a:latin typeface="Arial" panose="020B0604020202020204" pitchFamily="34" charset="0"/>
                <a:ea typeface="+mn-ea"/>
                <a:cs typeface="Arial" panose="020B0604020202020204" pitchFamily="34" charset="0"/>
              </a:rPr>
              <a:t>Die in der Fortschreibung der Pastoralen Leitlinien formulierten Leitbegriffe wie Öffnung, Solidarität und Hoffnung geben Orientierung, wie Seelsorge konkret an den einzelnen pastoralen Orten gestaltet wird und wie das Selbstverständnis von Seelsorgerinnen und Seelsorgern zu sehen ist. Struktur und Pastorale Leitlinien stehen in enger Kommunikation und sind miteinander verbunden.</a:t>
            </a:r>
          </a:p>
          <a:p>
            <a:r>
              <a:rPr lang="de-DE" sz="1200" i="1" kern="1200" dirty="0" smtClean="0">
                <a:solidFill>
                  <a:schemeClr val="tx1"/>
                </a:solidFill>
                <a:effectLst/>
                <a:latin typeface="Arial" panose="020B0604020202020204" pitchFamily="34" charset="0"/>
                <a:ea typeface="+mn-ea"/>
                <a:cs typeface="Arial" panose="020B0604020202020204" pitchFamily="34" charset="0"/>
              </a:rPr>
              <a:t>Fortschreibung der Pastoralen Leitlinien zum Download:</a:t>
            </a:r>
            <a:br>
              <a:rPr lang="de-DE" sz="1200" i="1" kern="1200" dirty="0" smtClean="0">
                <a:solidFill>
                  <a:schemeClr val="tx1"/>
                </a:solidFill>
                <a:effectLst/>
                <a:latin typeface="Arial" panose="020B0604020202020204" pitchFamily="34" charset="0"/>
                <a:ea typeface="+mn-ea"/>
                <a:cs typeface="Arial" panose="020B0604020202020204" pitchFamily="34" charset="0"/>
              </a:rPr>
            </a:br>
            <a:r>
              <a:rPr lang="de-DE" sz="1200" u="sng" kern="1200" dirty="0" smtClean="0">
                <a:solidFill>
                  <a:schemeClr val="tx1"/>
                </a:solidFill>
                <a:effectLst/>
                <a:latin typeface="Arial" panose="020B0604020202020204" pitchFamily="34" charset="0"/>
                <a:ea typeface="+mn-ea"/>
                <a:cs typeface="Arial" panose="020B0604020202020204" pitchFamily="34" charset="0"/>
                <a:hlinkClick r:id="rId3"/>
              </a:rPr>
              <a:t>https://www.dioezese-linz.at/zukunftsweg</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7</a:t>
            </a:fld>
            <a:endParaRPr lang="de-DE" altLang="de-DE"/>
          </a:p>
        </p:txBody>
      </p:sp>
    </p:spTree>
    <p:extLst>
      <p:ext uri="{BB962C8B-B14F-4D97-AF65-F5344CB8AC3E}">
        <p14:creationId xmlns:p14="http://schemas.microsoft.com/office/powerpoint/2010/main" val="1286408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kern="1200" dirty="0" smtClean="0">
                <a:solidFill>
                  <a:schemeClr val="tx1"/>
                </a:solidFill>
                <a:effectLst/>
                <a:latin typeface="Arial" panose="020B0604020202020204" pitchFamily="34" charset="0"/>
                <a:ea typeface="+mn-ea"/>
                <a:cs typeface="Arial" panose="020B0604020202020204" pitchFamily="34" charset="0"/>
              </a:rPr>
              <a:t>Wie sind wir zum Strukturmodell gekommen?</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Die Arbeitsgruppe „Zeitgemäße Strukturen“ war von Anfang an in den Zukunftsweg als ein Themenfeld unter der Leitung von Generaldechant Dr. Slawomir Dadas eingebunden. Diese Arbeitsgruppe hat im Auftrag der Steuerungsgruppe drei Strukturmodelle ausgearbeitet. </a:t>
            </a:r>
            <a:br>
              <a:rPr lang="de-DE" sz="1200" kern="1200" dirty="0" smtClean="0">
                <a:solidFill>
                  <a:schemeClr val="tx1"/>
                </a:solidFill>
                <a:effectLst/>
                <a:latin typeface="Arial" panose="020B0604020202020204" pitchFamily="34" charset="0"/>
                <a:ea typeface="+mn-ea"/>
                <a:cs typeface="Arial" panose="020B0604020202020204" pitchFamily="34" charset="0"/>
              </a:rPr>
            </a:br>
            <a:r>
              <a:rPr lang="de-DE" sz="1200" kern="1200" dirty="0" smtClean="0">
                <a:solidFill>
                  <a:schemeClr val="tx1"/>
                </a:solidFill>
                <a:effectLst/>
                <a:latin typeface="Arial" panose="020B0604020202020204" pitchFamily="34" charset="0"/>
                <a:ea typeface="+mn-ea"/>
                <a:cs typeface="Arial" panose="020B0604020202020204" pitchFamily="34" charset="0"/>
              </a:rPr>
              <a:t>Die Diözesanleitung – Bischof, </a:t>
            </a:r>
            <a:r>
              <a:rPr lang="de-DE" sz="1200" kern="1200" dirty="0" err="1" smtClean="0">
                <a:solidFill>
                  <a:schemeClr val="tx1"/>
                </a:solidFill>
                <a:effectLst/>
                <a:latin typeface="Arial" panose="020B0604020202020204" pitchFamily="34" charset="0"/>
                <a:ea typeface="+mn-ea"/>
                <a:cs typeface="Arial" panose="020B0604020202020204" pitchFamily="34" charset="0"/>
              </a:rPr>
              <a:t>Ordinariatskonferenz</a:t>
            </a:r>
            <a:r>
              <a:rPr lang="de-DE" sz="1200" kern="1200" dirty="0" smtClean="0">
                <a:solidFill>
                  <a:schemeClr val="tx1"/>
                </a:solidFill>
                <a:effectLst/>
                <a:latin typeface="Arial" panose="020B0604020202020204" pitchFamily="34" charset="0"/>
                <a:ea typeface="+mn-ea"/>
                <a:cs typeface="Arial" panose="020B0604020202020204" pitchFamily="34" charset="0"/>
              </a:rPr>
              <a:t> und Konsistorium – hat sich in zwei Klausuren im Juli und Dezember 2018 entschieden, das nun vorliegende Modell der diözesanen Öffentlichkeit zu Begutachtung und Resonanz zu präsentieren.</a:t>
            </a:r>
          </a:p>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8</a:t>
            </a:fld>
            <a:endParaRPr lang="de-DE" altLang="de-DE"/>
          </a:p>
        </p:txBody>
      </p:sp>
    </p:spTree>
    <p:extLst>
      <p:ext uri="{BB962C8B-B14F-4D97-AF65-F5344CB8AC3E}">
        <p14:creationId xmlns:p14="http://schemas.microsoft.com/office/powerpoint/2010/main" val="1215701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26104">
              <a:defRPr/>
            </a:pPr>
            <a:r>
              <a:rPr lang="de-DE" baseline="0" dirty="0" smtClean="0"/>
              <a:t>---- Übergabe Moderation an inhaltliche Begleitung</a:t>
            </a:r>
            <a:endParaRPr lang="de-DE" dirty="0" smtClean="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9</a:t>
            </a:fld>
            <a:endParaRPr lang="de-DE" altLang="de-DE"/>
          </a:p>
        </p:txBody>
      </p:sp>
    </p:spTree>
    <p:extLst>
      <p:ext uri="{BB962C8B-B14F-4D97-AF65-F5344CB8AC3E}">
        <p14:creationId xmlns:p14="http://schemas.microsoft.com/office/powerpoint/2010/main" val="1336141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Es muss ehrlich gesagt werden, dass dieses Modell nicht alle Probleme löst und es auch Grenzen hat, die wir zum Teil selbst sehen und die zum Teil in den Resonanzen aufgezeigt werden sollen. </a:t>
            </a:r>
          </a:p>
          <a:p>
            <a:r>
              <a:rPr lang="de-DE" sz="1200" kern="1200" dirty="0" smtClean="0">
                <a:solidFill>
                  <a:schemeClr val="tx1"/>
                </a:solidFill>
                <a:effectLst/>
                <a:latin typeface="Arial" panose="020B0604020202020204" pitchFamily="34" charset="0"/>
                <a:ea typeface="+mn-ea"/>
                <a:cs typeface="Arial" panose="020B0604020202020204" pitchFamily="34" charset="0"/>
              </a:rPr>
              <a:t>Ich beginne die Präsentation mit dem Ist-Zustand. Wir haben in der Diözese 487 Pfarren.</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10</a:t>
            </a:fld>
            <a:endParaRPr lang="de-DE" altLang="de-DE"/>
          </a:p>
        </p:txBody>
      </p:sp>
    </p:spTree>
    <p:extLst>
      <p:ext uri="{BB962C8B-B14F-4D97-AF65-F5344CB8AC3E}">
        <p14:creationId xmlns:p14="http://schemas.microsoft.com/office/powerpoint/2010/main" val="29784800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In unserem Modell bleiben die derzeitigen Pfarren als selbstständige Einheiten erhalten, aber ihr kirchenrechtlicher Status verändert sich. Um die Kontinuität zu betonen, verwenden wir für sie den Begriff Pfarr-Gemeinden. Die Pfarren werden also 487 Pfarren werden in 487 Pfarr-Gemeinden umgewandelt.</a:t>
            </a:r>
          </a:p>
          <a:p>
            <a:r>
              <a:rPr lang="de-AT" sz="1200" kern="1200" dirty="0" smtClean="0">
                <a:solidFill>
                  <a:schemeClr val="tx1"/>
                </a:solidFill>
                <a:effectLst/>
                <a:latin typeface="Arial" panose="020B0604020202020204" pitchFamily="34" charset="0"/>
                <a:ea typeface="+mn-ea"/>
                <a:cs typeface="Arial" panose="020B0604020202020204" pitchFamily="34" charset="0"/>
              </a:rPr>
              <a:t>A</a:t>
            </a:r>
            <a:r>
              <a:rPr lang="de-DE" sz="1200" kern="1200" dirty="0" err="1" smtClean="0">
                <a:solidFill>
                  <a:schemeClr val="tx1"/>
                </a:solidFill>
                <a:effectLst/>
                <a:latin typeface="Arial" panose="020B0604020202020204" pitchFamily="34" charset="0"/>
                <a:ea typeface="+mn-ea"/>
                <a:cs typeface="Arial" panose="020B0604020202020204" pitchFamily="34" charset="0"/>
              </a:rPr>
              <a:t>us</a:t>
            </a:r>
            <a:r>
              <a:rPr lang="de-DE" sz="1200" kern="1200" dirty="0" smtClean="0">
                <a:solidFill>
                  <a:schemeClr val="tx1"/>
                </a:solidFill>
                <a:effectLst/>
                <a:latin typeface="Arial" panose="020B0604020202020204" pitchFamily="34" charset="0"/>
                <a:ea typeface="+mn-ea"/>
                <a:cs typeface="Arial" panose="020B0604020202020204" pitchFamily="34" charset="0"/>
              </a:rPr>
              <a:t> </a:t>
            </a:r>
            <a:r>
              <a:rPr lang="de-DE" sz="1200" b="1" kern="1200" dirty="0" smtClean="0">
                <a:solidFill>
                  <a:schemeClr val="tx1"/>
                </a:solidFill>
                <a:effectLst/>
                <a:latin typeface="Arial" panose="020B0604020202020204" pitchFamily="34" charset="0"/>
                <a:ea typeface="+mn-ea"/>
                <a:cs typeface="Arial" panose="020B0604020202020204" pitchFamily="34" charset="0"/>
              </a:rPr>
              <a:t>487 Pfarren</a:t>
            </a:r>
            <a:r>
              <a:rPr lang="de-DE" sz="1200" kern="1200" dirty="0" smtClean="0">
                <a:solidFill>
                  <a:schemeClr val="tx1"/>
                </a:solidFill>
                <a:effectLst/>
                <a:latin typeface="Arial" panose="020B0604020202020204" pitchFamily="34" charset="0"/>
                <a:ea typeface="+mn-ea"/>
                <a:cs typeface="Arial" panose="020B0604020202020204" pitchFamily="34" charset="0"/>
              </a:rPr>
              <a:t> werden </a:t>
            </a:r>
            <a:r>
              <a:rPr lang="de-DE" sz="1200" b="1" kern="1200" dirty="0" smtClean="0">
                <a:solidFill>
                  <a:schemeClr val="tx1"/>
                </a:solidFill>
                <a:effectLst/>
                <a:latin typeface="Arial" panose="020B0604020202020204" pitchFamily="34" charset="0"/>
                <a:ea typeface="+mn-ea"/>
                <a:cs typeface="Arial" panose="020B0604020202020204" pitchFamily="34" charset="0"/>
              </a:rPr>
              <a:t>487 Pfarr-Gemeinden</a:t>
            </a:r>
            <a:r>
              <a:rPr lang="de-DE" sz="1200" kern="1200" dirty="0" smtClean="0">
                <a:solidFill>
                  <a:schemeClr val="tx1"/>
                </a:solidFill>
                <a:effectLst/>
                <a:latin typeface="Arial" panose="020B0604020202020204" pitchFamily="34" charset="0"/>
                <a:ea typeface="+mn-ea"/>
                <a:cs typeface="Arial" panose="020B0604020202020204" pitchFamily="34" charset="0"/>
              </a:rPr>
              <a:t>.</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11</a:t>
            </a:fld>
            <a:endParaRPr lang="de-DE" altLang="de-DE"/>
          </a:p>
        </p:txBody>
      </p:sp>
    </p:spTree>
    <p:extLst>
      <p:ext uri="{BB962C8B-B14F-4D97-AF65-F5344CB8AC3E}">
        <p14:creationId xmlns:p14="http://schemas.microsoft.com/office/powerpoint/2010/main" val="27437726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größere Veränderung betrifft die Dekanatsstruktur. Derzeit gibt es bei uns 39 Dekanate. </a:t>
            </a: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12</a:t>
            </a:fld>
            <a:endParaRPr lang="de-DE" altLang="de-DE"/>
          </a:p>
        </p:txBody>
      </p:sp>
    </p:spTree>
    <p:extLst>
      <p:ext uri="{BB962C8B-B14F-4D97-AF65-F5344CB8AC3E}">
        <p14:creationId xmlns:p14="http://schemas.microsoft.com/office/powerpoint/2010/main" val="1513361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An die Stelle der 39 Dekanate treten 35 Pfarren. Wie sie zu verstehen sind, wird im Laufe der Präsentation noch dargestellt. Sie unterscheiden sich in der Struktur sowohl von den bisherigen Dekanaten als auch von den bisherigen Pfarren. </a:t>
            </a:r>
          </a:p>
          <a:p>
            <a:r>
              <a:rPr lang="de-DE" sz="1200" kern="1200" dirty="0" smtClean="0">
                <a:solidFill>
                  <a:schemeClr val="tx1"/>
                </a:solidFill>
                <a:effectLst/>
                <a:latin typeface="Arial" panose="020B0604020202020204" pitchFamily="34" charset="0"/>
                <a:ea typeface="+mn-ea"/>
                <a:cs typeface="Arial" panose="020B0604020202020204" pitchFamily="34" charset="0"/>
              </a:rPr>
              <a:t>Diesen neuen Pfarren werden die Pfarr-Gemeinden zugeordnet. Diese Zuordnung geschieht aufgrund mehrerer Kriterien.</a:t>
            </a:r>
          </a:p>
          <a:p>
            <a:r>
              <a:rPr lang="de-DE" sz="1200" kern="1200" dirty="0" smtClean="0">
                <a:solidFill>
                  <a:schemeClr val="tx1"/>
                </a:solidFill>
                <a:effectLst/>
                <a:latin typeface="Arial" panose="020B0604020202020204" pitchFamily="34" charset="0"/>
                <a:ea typeface="+mn-ea"/>
                <a:cs typeface="Arial" panose="020B0604020202020204" pitchFamily="34" charset="0"/>
              </a:rPr>
              <a:t>Wichtige Aspekte bei der Zuteilung sind:</a:t>
            </a:r>
          </a:p>
          <a:p>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pPr marL="171450" lvl="0" indent="-171450">
              <a:buFont typeface="Arial" panose="020B0604020202020204" pitchFamily="34" charset="0"/>
              <a:buChar char="•"/>
            </a:pPr>
            <a:r>
              <a:rPr lang="de-DE" sz="1200" kern="1200" dirty="0" smtClean="0">
                <a:solidFill>
                  <a:schemeClr val="tx1"/>
                </a:solidFill>
                <a:effectLst/>
                <a:latin typeface="Arial" panose="020B0604020202020204" pitchFamily="34" charset="0"/>
                <a:ea typeface="+mn-ea"/>
                <a:cs typeface="Arial" panose="020B0604020202020204" pitchFamily="34" charset="0"/>
              </a:rPr>
              <a:t>die derzeitige Dekanatsstruktur, die wir in Einzelfällen verändert haben</a:t>
            </a:r>
          </a:p>
          <a:p>
            <a:pPr marL="171450" lvl="0" indent="-171450">
              <a:buFont typeface="Arial" panose="020B0604020202020204" pitchFamily="34" charset="0"/>
              <a:buChar char="•"/>
            </a:pPr>
            <a:r>
              <a:rPr lang="de-DE" sz="1200" kern="1200" dirty="0" smtClean="0">
                <a:solidFill>
                  <a:schemeClr val="tx1"/>
                </a:solidFill>
                <a:effectLst/>
                <a:latin typeface="Arial" panose="020B0604020202020204" pitchFamily="34" charset="0"/>
                <a:ea typeface="+mn-ea"/>
                <a:cs typeface="Arial" panose="020B0604020202020204" pitchFamily="34" charset="0"/>
              </a:rPr>
              <a:t>die Präsenz der Ordensgemeinschaften in der Seelsorge, wofür wir sehr dankbar sind </a:t>
            </a:r>
          </a:p>
          <a:p>
            <a:pPr marL="171450" lvl="0" indent="-171450">
              <a:buFont typeface="Arial" panose="020B0604020202020204" pitchFamily="34" charset="0"/>
              <a:buChar char="•"/>
            </a:pPr>
            <a:r>
              <a:rPr lang="de-DE" sz="1200" kern="1200" dirty="0" smtClean="0">
                <a:solidFill>
                  <a:schemeClr val="tx1"/>
                </a:solidFill>
                <a:effectLst/>
                <a:latin typeface="Arial" panose="020B0604020202020204" pitchFamily="34" charset="0"/>
                <a:ea typeface="+mn-ea"/>
                <a:cs typeface="Arial" panose="020B0604020202020204" pitchFamily="34" charset="0"/>
              </a:rPr>
              <a:t>soziologische Gegebenheiten, z. B. die Wege, die Menschen in die Arbeit, zur Schule, zum Einkaufen gehen oder fahren</a:t>
            </a:r>
          </a:p>
          <a:p>
            <a:pPr marL="171450" lvl="0" indent="-171450">
              <a:buFont typeface="Arial" panose="020B0604020202020204" pitchFamily="34" charset="0"/>
              <a:buChar char="•"/>
            </a:pPr>
            <a:r>
              <a:rPr lang="de-DE" sz="1200" kern="1200" dirty="0" smtClean="0">
                <a:solidFill>
                  <a:schemeClr val="tx1"/>
                </a:solidFill>
                <a:effectLst/>
                <a:latin typeface="Arial" panose="020B0604020202020204" pitchFamily="34" charset="0"/>
                <a:ea typeface="+mn-ea"/>
                <a:cs typeface="Arial" panose="020B0604020202020204" pitchFamily="34" charset="0"/>
              </a:rPr>
              <a:t>Bezirksgrenzen</a:t>
            </a:r>
          </a:p>
          <a:p>
            <a:pPr marL="171450" lvl="0" indent="-171450">
              <a:buFont typeface="Arial" panose="020B0604020202020204" pitchFamily="34" charset="0"/>
              <a:buChar char="•"/>
            </a:pPr>
            <a:r>
              <a:rPr lang="de-DE" sz="1200" kern="1200" dirty="0" smtClean="0">
                <a:solidFill>
                  <a:schemeClr val="tx1"/>
                </a:solidFill>
                <a:effectLst/>
                <a:latin typeface="Arial" panose="020B0604020202020204" pitchFamily="34" charset="0"/>
                <a:ea typeface="+mn-ea"/>
                <a:cs typeface="Arial" panose="020B0604020202020204" pitchFamily="34" charset="0"/>
              </a:rPr>
              <a:t>Anzahl der Pfarr-Gemeinden und die Katholikenzahl</a:t>
            </a:r>
          </a:p>
          <a:p>
            <a:pPr lvl="0"/>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Nicht immer können alle Aspekte berücksichtigt werden.</a:t>
            </a:r>
          </a:p>
          <a:p>
            <a:r>
              <a:rPr lang="de-DE" sz="1200" kern="1200" dirty="0" smtClean="0">
                <a:solidFill>
                  <a:schemeClr val="tx1"/>
                </a:solidFill>
                <a:effectLst/>
                <a:latin typeface="Arial" panose="020B0604020202020204" pitchFamily="34" charset="0"/>
                <a:ea typeface="+mn-ea"/>
                <a:cs typeface="Arial" panose="020B0604020202020204" pitchFamily="34" charset="0"/>
              </a:rPr>
              <a:t>Wir bitten heute mit der Resonanz zu starten und die Pfarrgrenzen evtl. in einem eigenen Treffen im Dekanat zu besprechen und dann der Diözese rück zu melden.</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pPr lvl="0"/>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13</a:t>
            </a:fld>
            <a:endParaRPr lang="de-DE" altLang="de-DE"/>
          </a:p>
        </p:txBody>
      </p:sp>
    </p:spTree>
    <p:extLst>
      <p:ext uri="{BB962C8B-B14F-4D97-AF65-F5344CB8AC3E}">
        <p14:creationId xmlns:p14="http://schemas.microsoft.com/office/powerpoint/2010/main" val="3203552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kern="1200" dirty="0" smtClean="0">
                <a:solidFill>
                  <a:schemeClr val="tx1"/>
                </a:solidFill>
                <a:effectLst/>
                <a:latin typeface="Arial" panose="020B0604020202020204" pitchFamily="34" charset="0"/>
                <a:ea typeface="+mn-ea"/>
                <a:cs typeface="Arial" panose="020B0604020202020204" pitchFamily="34" charset="0"/>
              </a:rPr>
              <a:t>Was ist eine Pfarre?</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smtClean="0">
                <a:solidFill>
                  <a:schemeClr val="tx1"/>
                </a:solidFill>
                <a:effectLst/>
                <a:latin typeface="Arial" panose="020B0604020202020204" pitchFamily="34" charset="0"/>
                <a:ea typeface="+mn-ea"/>
                <a:cs typeface="Arial" panose="020B0604020202020204" pitchFamily="34" charset="0"/>
              </a:rPr>
              <a:t>Die Pfarre definiert sich als pastoraler Handlungsraum für eine Gemeinschaft von Gläubigen in einem konkreten Territorium. Auf der Ebene der Pfarre werden Angebote für mehrere Pfarr-Gemeinden gesetzt, aber auch für Menschen, die sich keiner Pfarr-Gemeinde zugehörig fühlen. Auf dieser Ebene ist auch Platz für Innovationen, neue kirchliche Angebote und pastorale Projekte, mit einem kurzfristigen oder langfristigen Charakter. </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smtClean="0">
                <a:solidFill>
                  <a:schemeClr val="tx1"/>
                </a:solidFill>
                <a:effectLst/>
                <a:latin typeface="Arial" panose="020B0604020202020204" pitchFamily="34" charset="0"/>
                <a:ea typeface="+mn-ea"/>
                <a:cs typeface="Arial" panose="020B0604020202020204" pitchFamily="34" charset="0"/>
              </a:rPr>
              <a:t>Unter Beachtung des Kirchenrechts ermöglicht dies einen Spielraum. Bereits jetzt stehen</a:t>
            </a:r>
            <a:r>
              <a:rPr lang="de-DE" sz="1200" kern="1200" baseline="0" dirty="0" smtClean="0">
                <a:solidFill>
                  <a:schemeClr val="tx1"/>
                </a:solidFill>
                <a:effectLst/>
                <a:latin typeface="Arial" panose="020B0604020202020204" pitchFamily="34" charset="0"/>
                <a:ea typeface="+mn-ea"/>
                <a:cs typeface="Arial" panose="020B0604020202020204" pitchFamily="34" charset="0"/>
              </a:rPr>
              <a:t> </a:t>
            </a:r>
            <a:r>
              <a:rPr lang="de-DE" sz="1200" kern="1200" dirty="0" smtClean="0">
                <a:solidFill>
                  <a:schemeClr val="tx1"/>
                </a:solidFill>
                <a:effectLst/>
                <a:latin typeface="Arial" panose="020B0604020202020204" pitchFamily="34" charset="0"/>
                <a:ea typeface="+mn-ea"/>
                <a:cs typeface="Arial" panose="020B0604020202020204" pitchFamily="34" charset="0"/>
              </a:rPr>
              <a:t>nicht mehr so viele Priester als Pfarrer zur Verfügung, wie nötig wären. </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smtClean="0">
                <a:solidFill>
                  <a:schemeClr val="tx1"/>
                </a:solidFill>
                <a:effectLst/>
                <a:latin typeface="Arial" panose="020B0604020202020204" pitchFamily="34" charset="0"/>
                <a:ea typeface="+mn-ea"/>
                <a:cs typeface="Arial" panose="020B0604020202020204" pitchFamily="34" charset="0"/>
              </a:rPr>
              <a:t>Die Pfarren umfassen in unserem Modell 7 bis 21 Pfarr-Gemeinden.</a:t>
            </a:r>
          </a:p>
          <a:p>
            <a:r>
              <a:rPr lang="de-DE" sz="1200" kern="1200" dirty="0" smtClean="0">
                <a:solidFill>
                  <a:schemeClr val="tx1"/>
                </a:solidFill>
                <a:effectLst/>
                <a:latin typeface="Arial" panose="020B0604020202020204" pitchFamily="34" charset="0"/>
                <a:ea typeface="+mn-ea"/>
                <a:cs typeface="Arial" panose="020B0604020202020204" pitchFamily="34" charset="0"/>
              </a:rPr>
              <a:t>Die kategoriale Seelsorge (wie zum Beispiel Jugendpastoral, Betriebsseelsorge, Krankenhausseelsorge) wird als Teil der Pfarre gesehen. In der Pfarre haben auch Personalgemeinden und geistliche Gemeinschaften ihren Platz.</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14</a:t>
            </a:fld>
            <a:endParaRPr lang="de-DE" altLang="de-DE"/>
          </a:p>
        </p:txBody>
      </p:sp>
    </p:spTree>
    <p:extLst>
      <p:ext uri="{BB962C8B-B14F-4D97-AF65-F5344CB8AC3E}">
        <p14:creationId xmlns:p14="http://schemas.microsoft.com/office/powerpoint/2010/main" val="25918723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kern="1200" dirty="0" smtClean="0">
                <a:solidFill>
                  <a:schemeClr val="tx1"/>
                </a:solidFill>
                <a:effectLst/>
                <a:latin typeface="Arial" panose="020B0604020202020204" pitchFamily="34" charset="0"/>
                <a:ea typeface="+mn-ea"/>
                <a:cs typeface="Arial" panose="020B0604020202020204" pitchFamily="34" charset="0"/>
              </a:rPr>
              <a:t>Was ist eine Pfarr-Gemeinde?</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b="1" kern="1200" dirty="0" smtClean="0">
                <a:solidFill>
                  <a:schemeClr val="tx1"/>
                </a:solidFill>
                <a:effectLst/>
                <a:latin typeface="Arial" panose="020B0604020202020204" pitchFamily="34" charset="0"/>
                <a:ea typeface="+mn-ea"/>
                <a:cs typeface="Arial" panose="020B0604020202020204" pitchFamily="34" charset="0"/>
              </a:rPr>
              <a:t>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Pfarr-Gemeinden sind selbstständige Einheiten innerhalb der Pfarre und der Ort für Beheimatung. Dort wird im bisherigen Sinn die Kirche bei den Menschen sein, denn die Pfarr-Gemeinde hat die Aufgabe, alle Menschen innerhalb ihres Gebietes in den Blick zu nehmen.</a:t>
            </a:r>
          </a:p>
          <a:p>
            <a:r>
              <a:rPr lang="de-DE" sz="1200" kern="1200" dirty="0" smtClean="0">
                <a:solidFill>
                  <a:schemeClr val="tx1"/>
                </a:solidFill>
                <a:effectLst/>
                <a:latin typeface="Arial" panose="020B0604020202020204" pitchFamily="34" charset="0"/>
                <a:ea typeface="+mn-ea"/>
                <a:cs typeface="Arial" panose="020B0604020202020204" pitchFamily="34" charset="0"/>
              </a:rPr>
              <a:t>Sie ist der Ort für die kirchlichen Grundfunktionen (Liturgie, Verkündigung, Caritas, Gemeinschaft); diese können in den Pfarr-Gemeinden unterschiedlich stark ausgeprägt sein, keine von ihnen sollte aber ganz aus dem Blick geraten. </a:t>
            </a:r>
          </a:p>
          <a:p>
            <a:r>
              <a:rPr lang="de-DE" sz="1200" kern="1200" dirty="0" smtClean="0">
                <a:solidFill>
                  <a:schemeClr val="tx1"/>
                </a:solidFill>
                <a:effectLst/>
                <a:latin typeface="Arial" panose="020B0604020202020204" pitchFamily="34" charset="0"/>
                <a:ea typeface="+mn-ea"/>
                <a:cs typeface="Arial" panose="020B0604020202020204" pitchFamily="34" charset="0"/>
              </a:rPr>
              <a:t>Was in der Pfarr-Gemeinde entschieden und gemacht werden kann, soll auch dort passieren - innerhalb des Rahmens bzw. in Abstimmung mit der Pfarre. Wo die Pfarr-Gemeinde an ihre Grenzen stößt, erfolgt Unterstützung und Leitung durch die Ebene der Pfarre.</a:t>
            </a:r>
          </a:p>
          <a:p>
            <a:r>
              <a:rPr lang="de-DE" sz="1200" kern="1200" dirty="0" smtClean="0">
                <a:solidFill>
                  <a:schemeClr val="tx1"/>
                </a:solidFill>
                <a:effectLst/>
                <a:latin typeface="Arial" panose="020B0604020202020204" pitchFamily="34" charset="0"/>
                <a:ea typeface="+mn-ea"/>
                <a:cs typeface="Arial" panose="020B0604020202020204" pitchFamily="34" charset="0"/>
              </a:rPr>
              <a:t>In den Pfarr-Gemeinden gibt es eigenständige Vermögensverwaltung; Basis dafür ist das Weiterbestehen der juristischen Person „Pfarrkirche“.</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15</a:t>
            </a:fld>
            <a:endParaRPr lang="de-DE" altLang="de-DE"/>
          </a:p>
        </p:txBody>
      </p:sp>
    </p:spTree>
    <p:extLst>
      <p:ext uri="{BB962C8B-B14F-4D97-AF65-F5344CB8AC3E}">
        <p14:creationId xmlns:p14="http://schemas.microsoft.com/office/powerpoint/2010/main" val="16206835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Jede Pfarr-Gemeinde hat eine hauptamtliche Ansprechperson bzw. Begleitung und auch einen zuständigen Priester für die spezifisch priesterlichen Dienste. </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16</a:t>
            </a:fld>
            <a:endParaRPr lang="de-DE" altLang="de-DE"/>
          </a:p>
        </p:txBody>
      </p:sp>
    </p:spTree>
    <p:extLst>
      <p:ext uri="{BB962C8B-B14F-4D97-AF65-F5344CB8AC3E}">
        <p14:creationId xmlns:p14="http://schemas.microsoft.com/office/powerpoint/2010/main" val="3208975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de-DE" sz="1200" kern="1200" dirty="0" smtClean="0">
                <a:solidFill>
                  <a:schemeClr val="tx1"/>
                </a:solidFill>
                <a:effectLst/>
                <a:latin typeface="Arial" panose="020B0604020202020204" pitchFamily="34" charset="0"/>
                <a:ea typeface="+mn-ea"/>
                <a:cs typeface="Arial" panose="020B0604020202020204" pitchFamily="34" charset="0"/>
              </a:rPr>
              <a:t>Eine Pfarr-Versammlung kann man sich wie eine Vereins-Vollversammlung vorstellen.</a:t>
            </a:r>
          </a:p>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17</a:t>
            </a:fld>
            <a:endParaRPr lang="de-DE" altLang="de-DE"/>
          </a:p>
        </p:txBody>
      </p:sp>
    </p:spTree>
    <p:extLst>
      <p:ext uri="{BB962C8B-B14F-4D97-AF65-F5344CB8AC3E}">
        <p14:creationId xmlns:p14="http://schemas.microsoft.com/office/powerpoint/2010/main" val="351502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18</a:t>
            </a:fld>
            <a:endParaRPr lang="de-DE" altLang="de-DE"/>
          </a:p>
        </p:txBody>
      </p:sp>
    </p:spTree>
    <p:extLst>
      <p:ext uri="{BB962C8B-B14F-4D97-AF65-F5344CB8AC3E}">
        <p14:creationId xmlns:p14="http://schemas.microsoft.com/office/powerpoint/2010/main" val="10808219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Arial" panose="020B0604020202020204" pitchFamily="34" charset="0"/>
                <a:ea typeface="+mn-ea"/>
                <a:cs typeface="Arial" panose="020B0604020202020204" pitchFamily="34" charset="0"/>
              </a:rPr>
              <a:t>Diese Personen sind auch Dienstvorgesetzte für das Personal einer Pfarre.</a:t>
            </a:r>
          </a:p>
          <a:p>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Der </a:t>
            </a:r>
            <a:r>
              <a:rPr lang="de-AT" sz="1200" b="1" kern="1200" dirty="0" err="1" smtClean="0">
                <a:solidFill>
                  <a:schemeClr val="tx1"/>
                </a:solidFill>
                <a:effectLst/>
                <a:latin typeface="Arial" panose="020B0604020202020204" pitchFamily="34" charset="0"/>
                <a:ea typeface="+mn-ea"/>
                <a:cs typeface="Arial" panose="020B0604020202020204" pitchFamily="34" charset="0"/>
              </a:rPr>
              <a:t>Pfarrliche</a:t>
            </a:r>
            <a:r>
              <a:rPr lang="de-AT" sz="1200" b="1" kern="1200" dirty="0" smtClean="0">
                <a:solidFill>
                  <a:schemeClr val="tx1"/>
                </a:solidFill>
                <a:effectLst/>
                <a:latin typeface="Arial" panose="020B0604020202020204" pitchFamily="34" charset="0"/>
                <a:ea typeface="+mn-ea"/>
                <a:cs typeface="Arial" panose="020B0604020202020204" pitchFamily="34" charset="0"/>
              </a:rPr>
              <a:t> Pastoralrat</a:t>
            </a:r>
            <a:r>
              <a:rPr lang="de-AT" sz="1200" kern="1200" dirty="0" smtClean="0">
                <a:solidFill>
                  <a:schemeClr val="tx1"/>
                </a:solidFill>
                <a:effectLst/>
                <a:latin typeface="Arial" panose="020B0604020202020204" pitchFamily="34" charset="0"/>
                <a:ea typeface="+mn-ea"/>
                <a:cs typeface="Arial" panose="020B0604020202020204" pitchFamily="34" charset="0"/>
              </a:rPr>
              <a:t> hat die Aufgabe, den ganzen pastoralen Handlungsraum in den Blick zu nehmen, Initiativen zu überlegen und zu setzen, die allen zugutekommen oder solche, die die einzelnen Pfarr-Gemeinden alleine nicht schaffen würden.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Der </a:t>
            </a:r>
            <a:r>
              <a:rPr lang="de-DE" sz="1200" b="1" kern="1200" dirty="0" err="1" smtClean="0">
                <a:solidFill>
                  <a:schemeClr val="tx1"/>
                </a:solidFill>
                <a:effectLst/>
                <a:latin typeface="Arial" panose="020B0604020202020204" pitchFamily="34" charset="0"/>
                <a:ea typeface="+mn-ea"/>
                <a:cs typeface="Arial" panose="020B0604020202020204" pitchFamily="34" charset="0"/>
              </a:rPr>
              <a:t>Pfarrliche</a:t>
            </a:r>
            <a:r>
              <a:rPr lang="de-DE" sz="1200" b="1" kern="1200" dirty="0" smtClean="0">
                <a:solidFill>
                  <a:schemeClr val="tx1"/>
                </a:solidFill>
                <a:effectLst/>
                <a:latin typeface="Arial" panose="020B0604020202020204" pitchFamily="34" charset="0"/>
                <a:ea typeface="+mn-ea"/>
                <a:cs typeface="Arial" panose="020B0604020202020204" pitchFamily="34" charset="0"/>
              </a:rPr>
              <a:t> Wirtschaftsrat</a:t>
            </a:r>
            <a:r>
              <a:rPr lang="de-DE" sz="1200" kern="1200" dirty="0" smtClean="0">
                <a:solidFill>
                  <a:schemeClr val="tx1"/>
                </a:solidFill>
                <a:effectLst/>
                <a:latin typeface="Arial" panose="020B0604020202020204" pitchFamily="34" charset="0"/>
                <a:ea typeface="+mn-ea"/>
                <a:cs typeface="Arial" panose="020B0604020202020204" pitchFamily="34" charset="0"/>
              </a:rPr>
              <a:t> (</a:t>
            </a:r>
            <a:r>
              <a:rPr lang="de-DE" sz="1200" kern="1200" dirty="0" err="1" smtClean="0">
                <a:solidFill>
                  <a:schemeClr val="tx1"/>
                </a:solidFill>
                <a:effectLst/>
                <a:latin typeface="Arial" panose="020B0604020202020204" pitchFamily="34" charset="0"/>
                <a:ea typeface="+mn-ea"/>
                <a:cs typeface="Arial" panose="020B0604020202020204" pitchFamily="34" charset="0"/>
              </a:rPr>
              <a:t>can</a:t>
            </a:r>
            <a:r>
              <a:rPr lang="de-DE" sz="1200" kern="1200" dirty="0" smtClean="0">
                <a:solidFill>
                  <a:schemeClr val="tx1"/>
                </a:solidFill>
                <a:effectLst/>
                <a:latin typeface="Arial" panose="020B0604020202020204" pitchFamily="34" charset="0"/>
                <a:ea typeface="+mn-ea"/>
                <a:cs typeface="Arial" panose="020B0604020202020204" pitchFamily="34" charset="0"/>
              </a:rPr>
              <a:t>. 537 CIC) ist für das Budget der Pfarre zuständig. Er hat gegenüber den Pfarr-Gemeinden in Bezug auf ökonomische Entscheidungen Koordinierungs- und Aufsichtsfunktion, insbesondere was die Setzung von Akten der außerordentlichen Vermögensverwaltung betrifft.</a:t>
            </a:r>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19</a:t>
            </a:fld>
            <a:endParaRPr lang="de-DE" altLang="de-DE"/>
          </a:p>
        </p:txBody>
      </p:sp>
    </p:spTree>
    <p:extLst>
      <p:ext uri="{BB962C8B-B14F-4D97-AF65-F5344CB8AC3E}">
        <p14:creationId xmlns:p14="http://schemas.microsoft.com/office/powerpoint/2010/main" val="27507397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20</a:t>
            </a:fld>
            <a:endParaRPr lang="de-DE" altLang="de-DE"/>
          </a:p>
        </p:txBody>
      </p:sp>
    </p:spTree>
    <p:extLst>
      <p:ext uri="{BB962C8B-B14F-4D97-AF65-F5344CB8AC3E}">
        <p14:creationId xmlns:p14="http://schemas.microsoft.com/office/powerpoint/2010/main" val="712995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Als Beispiel haben wir das Dekanat Freistadt gewählt, das derzeit 15 Pfarren umfasst. </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21</a:t>
            </a:fld>
            <a:endParaRPr lang="de-DE" altLang="de-DE"/>
          </a:p>
        </p:txBody>
      </p:sp>
    </p:spTree>
    <p:extLst>
      <p:ext uri="{BB962C8B-B14F-4D97-AF65-F5344CB8AC3E}">
        <p14:creationId xmlns:p14="http://schemas.microsoft.com/office/powerpoint/2010/main" val="2996618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Für die Pfarre Freistadt haben wir als Ausgangspunkt das Dekanat Freistadt genommen. </a:t>
            </a:r>
          </a:p>
          <a:p>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Über die Namen der neuen Pfarre haben wir uns bewusst keine Gedanken gemacht, sondern uns an die Dekanate gehalten (darum die Pfarre Freistadt), die künftig aus 16 Pfarr-Gemeinden bestehen könnte.</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AT" dirty="0"/>
              <a:t> </a:t>
            </a:r>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22</a:t>
            </a:fld>
            <a:endParaRPr lang="de-DE" altLang="de-DE"/>
          </a:p>
        </p:txBody>
      </p:sp>
    </p:spTree>
    <p:extLst>
      <p:ext uri="{BB962C8B-B14F-4D97-AF65-F5344CB8AC3E}">
        <p14:creationId xmlns:p14="http://schemas.microsoft.com/office/powerpoint/2010/main" val="4335832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In unserem Beispiel wären für die gesamte Pfarre (16 Pfarrgemeinden mit 32.700 Katholikinnen und Katholiken) insgesamt 11,25 Seelsorge-Posten vorgesehen; </a:t>
            </a:r>
            <a:br>
              <a:rPr lang="de-DE" sz="1200" kern="1200" dirty="0" smtClean="0">
                <a:solidFill>
                  <a:schemeClr val="tx1"/>
                </a:solidFill>
                <a:effectLst/>
                <a:latin typeface="Arial" panose="020B0604020202020204" pitchFamily="34" charset="0"/>
                <a:ea typeface="+mn-ea"/>
                <a:cs typeface="Arial" panose="020B0604020202020204" pitchFamily="34" charset="0"/>
              </a:rPr>
            </a:br>
            <a:r>
              <a:rPr lang="de-DE" sz="1200" kern="1200" dirty="0" smtClean="0">
                <a:solidFill>
                  <a:schemeClr val="tx1"/>
                </a:solidFill>
                <a:effectLst/>
                <a:latin typeface="Arial" panose="020B0604020202020204" pitchFamily="34" charset="0"/>
                <a:ea typeface="+mn-ea"/>
                <a:cs typeface="Arial" panose="020B0604020202020204" pitchFamily="34" charset="0"/>
              </a:rPr>
              <a:t>6 Posten für die Priester, 5,25 für andere seelsorgliche Dienste. </a:t>
            </a:r>
          </a:p>
          <a:p>
            <a:r>
              <a:rPr lang="de-DE" sz="1200" kern="1200" dirty="0" smtClean="0">
                <a:solidFill>
                  <a:schemeClr val="tx1"/>
                </a:solidFill>
                <a:effectLst/>
                <a:latin typeface="Arial" panose="020B0604020202020204" pitchFamily="34" charset="0"/>
                <a:ea typeface="+mn-ea"/>
                <a:cs typeface="Arial" panose="020B0604020202020204" pitchFamily="34" charset="0"/>
              </a:rPr>
              <a:t>Zusätzlich kommt dann noch das seelsorgliche Personal in der kategorialen Seelsorge (Krankenhaus, Jugend) und Vorstand Verwaltung hinzu. </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smtClean="0">
                <a:solidFill>
                  <a:schemeClr val="tx1"/>
                </a:solidFill>
                <a:effectLst/>
                <a:latin typeface="Arial" panose="020B0604020202020204" pitchFamily="34" charset="0"/>
                <a:ea typeface="+mn-ea"/>
                <a:cs typeface="Arial" panose="020B0604020202020204" pitchFamily="34" charset="0"/>
              </a:rPr>
              <a:t>Für jede Pfarr-Gemeinde wird zumindest ein/e Hauptamtliche/r Mitarbeiter/in im Ausmaß einer 25%-Anstellung gerechnet + eine Teilpriesteranstellung für die spezifisch priesterlichen Dienste. </a:t>
            </a:r>
          </a:p>
          <a:p>
            <a:r>
              <a:rPr lang="de-DE" sz="1200" kern="1200" dirty="0" smtClean="0">
                <a:solidFill>
                  <a:schemeClr val="tx1"/>
                </a:solidFill>
                <a:effectLst/>
                <a:latin typeface="Arial" panose="020B0604020202020204" pitchFamily="34" charset="0"/>
                <a:ea typeface="+mn-ea"/>
                <a:cs typeface="Arial" panose="020B0604020202020204" pitchFamily="34" charset="0"/>
              </a:rPr>
              <a:t>Bei Pfarr-Gemeinden ab 1.600 Katholikinnen und Katholiken erhöht sich das Anstellungsmaß auf mindestens 50%.</a:t>
            </a:r>
          </a:p>
          <a:p>
            <a:r>
              <a:rPr lang="de-DE" sz="1200" kern="1200" dirty="0" smtClean="0">
                <a:solidFill>
                  <a:schemeClr val="tx1"/>
                </a:solidFill>
                <a:effectLst/>
                <a:latin typeface="Arial" panose="020B0604020202020204" pitchFamily="34" charset="0"/>
                <a:ea typeface="+mn-ea"/>
                <a:cs typeface="Arial" panose="020B0604020202020204" pitchFamily="34" charset="0"/>
              </a:rPr>
              <a:t>(ACHTUNG BEI DER DARSTELLUNG DER BERECHNUNG: GRÖSSE</a:t>
            </a:r>
            <a:r>
              <a:rPr lang="de-DE" sz="1200" kern="1200" baseline="0" dirty="0" smtClean="0">
                <a:solidFill>
                  <a:schemeClr val="tx1"/>
                </a:solidFill>
                <a:effectLst/>
                <a:latin typeface="Arial" panose="020B0604020202020204" pitchFamily="34" charset="0"/>
                <a:ea typeface="+mn-ea"/>
                <a:cs typeface="Arial" panose="020B0604020202020204" pitchFamily="34" charset="0"/>
              </a:rPr>
              <a:t> der KEGEL= %-Anteil, nicht Vermehrung der Personen!)</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err="1" smtClean="0">
                <a:solidFill>
                  <a:schemeClr val="tx1"/>
                </a:solidFill>
                <a:effectLst/>
                <a:latin typeface="Arial" panose="020B0604020202020204" pitchFamily="34" charset="0"/>
                <a:ea typeface="+mn-ea"/>
                <a:cs typeface="Arial" panose="020B0604020202020204" pitchFamily="34" charset="0"/>
              </a:rPr>
              <a:t>Weiters</a:t>
            </a:r>
            <a:r>
              <a:rPr lang="de-DE" sz="1200" kern="1200" dirty="0" smtClean="0">
                <a:solidFill>
                  <a:schemeClr val="tx1"/>
                </a:solidFill>
                <a:effectLst/>
                <a:latin typeface="Arial" panose="020B0604020202020204" pitchFamily="34" charset="0"/>
                <a:ea typeface="+mn-ea"/>
                <a:cs typeface="Arial" panose="020B0604020202020204" pitchFamily="34" charset="0"/>
              </a:rPr>
              <a:t> kommt noch eine Person für die Innovativen Initiativen dann der Pfarrvorstand und </a:t>
            </a:r>
          </a:p>
          <a:p>
            <a:r>
              <a:rPr lang="de-DE" sz="1200" kern="1200" dirty="0" smtClean="0">
                <a:solidFill>
                  <a:schemeClr val="tx1"/>
                </a:solidFill>
                <a:effectLst/>
                <a:latin typeface="Arial" panose="020B0604020202020204" pitchFamily="34" charset="0"/>
                <a:ea typeface="+mn-ea"/>
                <a:cs typeface="Arial" panose="020B0604020202020204" pitchFamily="34" charset="0"/>
              </a:rPr>
              <a:t>die Personen der kategorialen Seelsorge für die Jugend- und die Krankenhausseelsorge. </a:t>
            </a:r>
          </a:p>
          <a:p>
            <a:r>
              <a:rPr lang="de-DE" sz="1200" kern="1200" dirty="0" smtClean="0">
                <a:solidFill>
                  <a:schemeClr val="tx1"/>
                </a:solidFill>
                <a:effectLst/>
                <a:latin typeface="Arial" panose="020B0604020202020204" pitchFamily="34" charset="0"/>
                <a:ea typeface="+mn-ea"/>
                <a:cs typeface="Arial" panose="020B0604020202020204" pitchFamily="34" charset="0"/>
              </a:rPr>
              <a:t>Verantwortliche(r) Betriebsführung + </a:t>
            </a:r>
            <a:r>
              <a:rPr lang="de-DE" sz="1200" kern="1200" dirty="0" err="1" smtClean="0">
                <a:solidFill>
                  <a:schemeClr val="tx1"/>
                </a:solidFill>
                <a:effectLst/>
                <a:latin typeface="Arial" panose="020B0604020202020204" pitchFamily="34" charset="0"/>
                <a:ea typeface="+mn-ea"/>
                <a:cs typeface="Arial" panose="020B0604020202020204" pitchFamily="34" charset="0"/>
              </a:rPr>
              <a:t>MitarbeiterInnen</a:t>
            </a:r>
            <a:r>
              <a:rPr lang="de-DE" sz="1200" kern="1200" dirty="0" smtClean="0">
                <a:solidFill>
                  <a:schemeClr val="tx1"/>
                </a:solidFill>
                <a:effectLst/>
                <a:latin typeface="Arial" panose="020B0604020202020204" pitchFamily="34" charset="0"/>
                <a:ea typeface="+mn-ea"/>
                <a:cs typeface="Arial" panose="020B0604020202020204" pitchFamily="34" charset="0"/>
              </a:rPr>
              <a:t> der Kinderbetreuungseinrichtungen </a:t>
            </a:r>
          </a:p>
          <a:p>
            <a:r>
              <a:rPr lang="de-DE" sz="1200" kern="1200" dirty="0" err="1" smtClean="0">
                <a:solidFill>
                  <a:schemeClr val="tx1"/>
                </a:solidFill>
                <a:effectLst/>
                <a:latin typeface="Arial" panose="020B0604020202020204" pitchFamily="34" charset="0"/>
                <a:ea typeface="+mn-ea"/>
                <a:cs typeface="Arial" panose="020B0604020202020204" pitchFamily="34" charset="0"/>
              </a:rPr>
              <a:t>PfarrsekretärInnen</a:t>
            </a:r>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err="1" smtClean="0">
                <a:solidFill>
                  <a:schemeClr val="tx1"/>
                </a:solidFill>
                <a:effectLst/>
                <a:latin typeface="Arial" panose="020B0604020202020204" pitchFamily="34" charset="0"/>
                <a:ea typeface="+mn-ea"/>
                <a:cs typeface="Arial" panose="020B0604020202020204" pitchFamily="34" charset="0"/>
              </a:rPr>
              <a:t>MesnerInnen</a:t>
            </a:r>
            <a:r>
              <a:rPr lang="de-DE" sz="1200" kern="1200" dirty="0" smtClean="0">
                <a:solidFill>
                  <a:schemeClr val="tx1"/>
                </a:solidFill>
                <a:effectLst/>
                <a:latin typeface="Arial" panose="020B0604020202020204" pitchFamily="34" charset="0"/>
                <a:ea typeface="+mn-ea"/>
                <a:cs typeface="Arial" panose="020B0604020202020204" pitchFamily="34" charset="0"/>
              </a:rPr>
              <a:t> </a:t>
            </a:r>
          </a:p>
          <a:p>
            <a:r>
              <a:rPr lang="de-DE" sz="1200" kern="1200" dirty="0" smtClean="0">
                <a:solidFill>
                  <a:schemeClr val="tx1"/>
                </a:solidFill>
                <a:effectLst/>
                <a:latin typeface="Arial" panose="020B0604020202020204" pitchFamily="34" charset="0"/>
                <a:ea typeface="+mn-ea"/>
                <a:cs typeface="Arial" panose="020B0604020202020204" pitchFamily="34" charset="0"/>
              </a:rPr>
              <a:t>Reinigungspersonal </a:t>
            </a:r>
          </a:p>
          <a:p>
            <a:r>
              <a:rPr lang="de-AT" sz="1200" kern="1200" dirty="0" smtClean="0">
                <a:solidFill>
                  <a:schemeClr val="tx1"/>
                </a:solidFill>
                <a:effectLst/>
                <a:latin typeface="Arial" panose="020B0604020202020204" pitchFamily="34" charset="0"/>
                <a:ea typeface="+mn-ea"/>
                <a:cs typeface="Arial" panose="020B0604020202020204" pitchFamily="34" charset="0"/>
              </a:rPr>
              <a:t>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DE" sz="1200" kern="1200" dirty="0" smtClean="0">
                <a:solidFill>
                  <a:schemeClr val="tx1"/>
                </a:solidFill>
                <a:effectLst/>
                <a:latin typeface="Arial" panose="020B0604020202020204" pitchFamily="34" charset="0"/>
                <a:ea typeface="+mn-ea"/>
                <a:cs typeface="Arial" panose="020B0604020202020204" pitchFamily="34" charset="0"/>
              </a:rPr>
              <a:t>Bevor wir zu den Rollenprofilen kommen, möchte ich sagen, dass es uns bewusst ist, dass das Modell eine Herausforderung für die Hauptamtlichen ist, weil sie in neuen Rollen ihren Dienst übernehmen sollten, und jede neue Rolle verlangt, dass die alte Rolle abgelegt wird.    </a:t>
            </a:r>
          </a:p>
          <a:p>
            <a:r>
              <a:rPr lang="de-DE" sz="1200" kern="1200" dirty="0" smtClean="0">
                <a:solidFill>
                  <a:schemeClr val="tx1"/>
                </a:solidFill>
                <a:effectLst/>
                <a:latin typeface="Arial" panose="020B0604020202020204" pitchFamily="34" charset="0"/>
                <a:ea typeface="+mn-ea"/>
                <a:cs typeface="Arial" panose="020B0604020202020204" pitchFamily="34" charset="0"/>
              </a:rPr>
              <a:t>Wir sehen aber als Gewinn an dem Modell, dass jede neue Rolle keine Abwertung, sondern eine „Schwerpunktveränderung“ ist, indem sich die meisten mehr als bisher der Seelsorge zuwenden können; unter anderen aufgrund der Entlastung durch die Verwaltungspersonen.</a:t>
            </a:r>
          </a:p>
          <a:p>
            <a:r>
              <a:rPr lang="de-DE" sz="1200" kern="1200" dirty="0" smtClean="0">
                <a:solidFill>
                  <a:schemeClr val="tx1"/>
                </a:solidFill>
                <a:effectLst/>
                <a:latin typeface="Arial" panose="020B0604020202020204" pitchFamily="34" charset="0"/>
                <a:ea typeface="+mn-ea"/>
                <a:cs typeface="Arial" panose="020B0604020202020204" pitchFamily="34" charset="0"/>
              </a:rPr>
              <a:t>Eine Begleitung in der Rollenfindung wird von Seiten der Diözese angeboten.</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5"/>
          </p:nvPr>
        </p:nvSpPr>
        <p:spPr/>
        <p:txBody>
          <a:bodyPr/>
          <a:lstStyle/>
          <a:p>
            <a:fld id="{2E309597-4BED-4936-A97B-F1922F8968D1}" type="slidenum">
              <a:rPr lang="de-DE" altLang="de-DE" smtClean="0"/>
              <a:pPr/>
              <a:t>23</a:t>
            </a:fld>
            <a:endParaRPr lang="de-DE" altLang="de-DE"/>
          </a:p>
        </p:txBody>
      </p:sp>
    </p:spTree>
    <p:extLst>
      <p:ext uri="{BB962C8B-B14F-4D97-AF65-F5344CB8AC3E}">
        <p14:creationId xmlns:p14="http://schemas.microsoft.com/office/powerpoint/2010/main" val="34446463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Arial" panose="020B0604020202020204" pitchFamily="34" charset="0"/>
                <a:ea typeface="+mn-ea"/>
                <a:cs typeface="Arial" panose="020B0604020202020204" pitchFamily="34" charset="0"/>
              </a:rPr>
              <a:t>Jetzt werden einige Bezeichnungen für die neuen Rollen vorgeschlagen, mit Offenheit und in der Hoffnung, in der Resonanzphase noch andere Vorschläge zu bekommen, damit Titel und Begriffe gefunden werden, die einerseits der Realität entsprechen und die andererseits von den Menschen außerhalb der Kirche verstanden und angenommen werden können.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Beim Begriff Pfarrer müssen wir uns von dem bisherigen Bild trennen.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Er hat nicht die Aufgabe, jede einzelne Pfarr-Gemeinde persönlich zu leiten, sondern trägt gemeinsam mit den weiteren Vorständen dazu bei, dass sich in ihrem Wirkungsbereich das religiöse Leben entfalten kann. Er ist auch der Dienstvorgesetzte der Kleriker.</a:t>
            </a:r>
          </a:p>
          <a:p>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Titularpfarrer, </a:t>
            </a:r>
          </a:p>
          <a:p>
            <a:r>
              <a:rPr lang="de-AT" sz="1200" kern="1200" dirty="0" smtClean="0">
                <a:solidFill>
                  <a:schemeClr val="tx1"/>
                </a:solidFill>
                <a:effectLst/>
                <a:latin typeface="Arial" panose="020B0604020202020204" pitchFamily="34" charset="0"/>
                <a:ea typeface="+mn-ea"/>
                <a:cs typeface="Arial" panose="020B0604020202020204" pitchFamily="34" charset="0"/>
              </a:rPr>
              <a:t>Kurat mit Beauftragung: </a:t>
            </a:r>
            <a:r>
              <a:rPr lang="de-AT" sz="1200" kern="1200" dirty="0" err="1" smtClean="0">
                <a:solidFill>
                  <a:schemeClr val="tx1"/>
                </a:solidFill>
                <a:effectLst/>
                <a:latin typeface="Arial" panose="020B0604020202020204" pitchFamily="34" charset="0"/>
                <a:ea typeface="+mn-ea"/>
                <a:cs typeface="Arial" panose="020B0604020202020204" pitchFamily="34" charset="0"/>
              </a:rPr>
              <a:t>charismenorientiertes</a:t>
            </a:r>
            <a:r>
              <a:rPr lang="de-AT" sz="1200" kern="1200" dirty="0" smtClean="0">
                <a:solidFill>
                  <a:schemeClr val="tx1"/>
                </a:solidFill>
                <a:effectLst/>
                <a:latin typeface="Arial" panose="020B0604020202020204" pitchFamily="34" charset="0"/>
                <a:ea typeface="+mn-ea"/>
                <a:cs typeface="Arial" panose="020B0604020202020204" pitchFamily="34" charset="0"/>
              </a:rPr>
              <a:t> Handeln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Kurat: speziell für die liturgischen Dienste und die Spendung der Sakramente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Kooperator</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24</a:t>
            </a:fld>
            <a:endParaRPr lang="de-DE" altLang="de-DE"/>
          </a:p>
        </p:txBody>
      </p:sp>
    </p:spTree>
    <p:extLst>
      <p:ext uri="{BB962C8B-B14F-4D97-AF65-F5344CB8AC3E}">
        <p14:creationId xmlns:p14="http://schemas.microsoft.com/office/powerpoint/2010/main" val="19467927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Arial" panose="020B0604020202020204" pitchFamily="34" charset="0"/>
                <a:ea typeface="+mn-ea"/>
                <a:cs typeface="Arial" panose="020B0604020202020204" pitchFamily="34" charset="0"/>
              </a:rPr>
              <a:t>Pfarrvorstand/-</a:t>
            </a:r>
            <a:r>
              <a:rPr lang="de-AT" sz="1200" kern="1200" dirty="0" err="1" smtClean="0">
                <a:solidFill>
                  <a:schemeClr val="tx1"/>
                </a:solidFill>
                <a:effectLst/>
                <a:latin typeface="Arial" panose="020B0604020202020204" pitchFamily="34" charset="0"/>
                <a:ea typeface="+mn-ea"/>
                <a:cs typeface="Arial" panose="020B0604020202020204" pitchFamily="34" charset="0"/>
              </a:rPr>
              <a:t>vorständin</a:t>
            </a:r>
            <a:r>
              <a:rPr lang="de-AT" sz="1200" kern="1200" dirty="0" smtClean="0">
                <a:solidFill>
                  <a:schemeClr val="tx1"/>
                </a:solidFill>
                <a:effectLst/>
                <a:latin typeface="Arial" panose="020B0604020202020204" pitchFamily="34" charset="0"/>
                <a:ea typeface="+mn-ea"/>
                <a:cs typeface="Arial" panose="020B0604020202020204" pitchFamily="34" charset="0"/>
              </a:rPr>
              <a:t>: ist auch Dienstvorgesetzte/r der angestellten Seelsorger/ </a:t>
            </a:r>
            <a:br>
              <a:rPr lang="de-AT" sz="1200" kern="1200" dirty="0" smtClean="0">
                <a:solidFill>
                  <a:schemeClr val="tx1"/>
                </a:solidFill>
                <a:effectLst/>
                <a:latin typeface="Arial" panose="020B0604020202020204" pitchFamily="34" charset="0"/>
                <a:ea typeface="+mn-ea"/>
                <a:cs typeface="Arial" panose="020B0604020202020204" pitchFamily="34" charset="0"/>
              </a:rPr>
            </a:br>
            <a:r>
              <a:rPr lang="de-AT" sz="1200" kern="1200" dirty="0" smtClean="0">
                <a:solidFill>
                  <a:schemeClr val="tx1"/>
                </a:solidFill>
                <a:effectLst/>
                <a:latin typeface="Arial" panose="020B0604020202020204" pitchFamily="34" charset="0"/>
                <a:ea typeface="+mn-ea"/>
                <a:cs typeface="Arial" panose="020B0604020202020204" pitchFamily="34" charset="0"/>
              </a:rPr>
              <a:t>-innen und trägt ähnlich wie der Pfarrer gemeinsam mit dem weiteren Vorstand</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dazu bei, dass sich in seinem/ihrem Wirkungsbereich das religiöse Leben entfalten kann.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25</a:t>
            </a:fld>
            <a:endParaRPr lang="de-DE" altLang="de-DE"/>
          </a:p>
        </p:txBody>
      </p:sp>
    </p:spTree>
    <p:extLst>
      <p:ext uri="{BB962C8B-B14F-4D97-AF65-F5344CB8AC3E}">
        <p14:creationId xmlns:p14="http://schemas.microsoft.com/office/powerpoint/2010/main" val="28105041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Arial" panose="020B0604020202020204" pitchFamily="34" charset="0"/>
                <a:ea typeface="+mn-ea"/>
                <a:cs typeface="Arial" panose="020B0604020202020204" pitchFamily="34" charset="0"/>
              </a:rPr>
              <a:t>Solche bewährten Gruppen wie Katholische Aktion, Katholisches Bildungswerk werden in der Mitgestaltung der Pastoral in den Pfarr-Gemeinden weiterhin eine wichtige Rolle spielen. </a:t>
            </a:r>
          </a:p>
          <a:p>
            <a:r>
              <a:rPr lang="de-DE" sz="1200" kern="1200" dirty="0" smtClean="0">
                <a:solidFill>
                  <a:schemeClr val="tx1"/>
                </a:solidFill>
                <a:effectLst/>
                <a:latin typeface="Arial" panose="020B0604020202020204" pitchFamily="34" charset="0"/>
                <a:ea typeface="+mn-ea"/>
                <a:cs typeface="Arial" panose="020B0604020202020204" pitchFamily="34" charset="0"/>
              </a:rPr>
              <a:t> </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27</a:t>
            </a:fld>
            <a:endParaRPr lang="de-DE" altLang="de-DE"/>
          </a:p>
        </p:txBody>
      </p:sp>
    </p:spTree>
    <p:extLst>
      <p:ext uri="{BB962C8B-B14F-4D97-AF65-F5344CB8AC3E}">
        <p14:creationId xmlns:p14="http://schemas.microsoft.com/office/powerpoint/2010/main" val="21952839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Arial" panose="020B0604020202020204" pitchFamily="34" charset="0"/>
                <a:ea typeface="+mn-ea"/>
                <a:cs typeface="Arial" panose="020B0604020202020204" pitchFamily="34" charset="0"/>
              </a:rPr>
              <a:t>Pfarrvorstand/-</a:t>
            </a:r>
            <a:r>
              <a:rPr lang="de-AT" sz="1200" kern="1200" dirty="0" err="1" smtClean="0">
                <a:solidFill>
                  <a:schemeClr val="tx1"/>
                </a:solidFill>
                <a:effectLst/>
                <a:latin typeface="Arial" panose="020B0604020202020204" pitchFamily="34" charset="0"/>
                <a:ea typeface="+mn-ea"/>
                <a:cs typeface="Arial" panose="020B0604020202020204" pitchFamily="34" charset="0"/>
              </a:rPr>
              <a:t>vorständin</a:t>
            </a:r>
            <a:r>
              <a:rPr lang="de-AT" sz="1200" kern="1200" dirty="0" smtClean="0">
                <a:solidFill>
                  <a:schemeClr val="tx1"/>
                </a:solidFill>
                <a:effectLst/>
                <a:latin typeface="Arial" panose="020B0604020202020204" pitchFamily="34" charset="0"/>
                <a:ea typeface="+mn-ea"/>
                <a:cs typeface="Arial" panose="020B0604020202020204" pitchFamily="34" charset="0"/>
              </a:rPr>
              <a:t>: Sie/Er ist auch Dienstvorgesetzte/r des Verwaltungspersonals, zu dem wir Sekretär/innen, Mesner/innen, Reinigungspersonal dazu rechen. Diese Person trägt ebenfalls gemeinsam mit den weiteren Vorständen dazu bei, dass in ihrem Wirkungsbereich das religiöse Leben sich entfalten kann.</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29</a:t>
            </a:fld>
            <a:endParaRPr lang="de-DE" altLang="de-DE"/>
          </a:p>
        </p:txBody>
      </p:sp>
    </p:spTree>
    <p:extLst>
      <p:ext uri="{BB962C8B-B14F-4D97-AF65-F5344CB8AC3E}">
        <p14:creationId xmlns:p14="http://schemas.microsoft.com/office/powerpoint/2010/main" val="33437722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Arial" panose="020B0604020202020204" pitchFamily="34" charset="0"/>
                <a:ea typeface="+mn-ea"/>
                <a:cs typeface="Arial" panose="020B0604020202020204" pitchFamily="34" charset="0"/>
              </a:rPr>
              <a:t>Wir glauben, dass dieses Modell nur dann eine Chance hat, wenn wir die Eckpfeiler beachten. Es würde nicht funktionieren, wenn wir sagen, wir setzen es nur zum Teil um, denn es geht uns um den Blick auf die gesamte Diözese, um die Qualität, um die Finanz- und Personalressourcen im gesamten Raum.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Wir glauben, dass die Zeichen der Zeit uns zu Kooperationen auf allen Ebenen verpflichten. </a:t>
            </a:r>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Um die Qualität zu sichern, müssen die Menschen das Gefühl bekommen, dass die Kirche für sie erreichbar ist.</a:t>
            </a:r>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31</a:t>
            </a:fld>
            <a:endParaRPr lang="de-DE" altLang="de-DE"/>
          </a:p>
        </p:txBody>
      </p:sp>
    </p:spTree>
    <p:extLst>
      <p:ext uri="{BB962C8B-B14F-4D97-AF65-F5344CB8AC3E}">
        <p14:creationId xmlns:p14="http://schemas.microsoft.com/office/powerpoint/2010/main" val="11455435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Arial" panose="020B0604020202020204" pitchFamily="34" charset="0"/>
                <a:ea typeface="+mn-ea"/>
                <a:cs typeface="Arial" panose="020B0604020202020204" pitchFamily="34" charset="0"/>
              </a:rPr>
              <a:t>Wir trennen die Seelsorge nicht, sondern versuchen so viel wie möglich zusammenzusehen, mit der notwendigen Ausdifferenzierung auf die Lebenswelten und auf die Arbeitswelten der Menschen.</a:t>
            </a:r>
          </a:p>
          <a:p>
            <a:endParaRPr lang="de-DE" sz="1200" kern="1200" dirty="0" smtClean="0">
              <a:solidFill>
                <a:schemeClr val="tx1"/>
              </a:solidFill>
              <a:effectLst/>
              <a:latin typeface="Arial" panose="020B0604020202020204" pitchFamily="34" charset="0"/>
              <a:ea typeface="+mn-ea"/>
              <a:cs typeface="Arial" panose="020B0604020202020204" pitchFamily="34" charset="0"/>
            </a:endParaRPr>
          </a:p>
          <a:p>
            <a:r>
              <a:rPr lang="de-AT" sz="1200" kern="1200" dirty="0" smtClean="0">
                <a:solidFill>
                  <a:schemeClr val="tx1"/>
                </a:solidFill>
                <a:effectLst/>
                <a:latin typeface="Arial" panose="020B0604020202020204" pitchFamily="34" charset="0"/>
                <a:ea typeface="+mn-ea"/>
                <a:cs typeface="Arial" panose="020B0604020202020204" pitchFamily="34" charset="0"/>
              </a:rPr>
              <a:t>Das Modell fordert speziell die Hauptamtlichen, ihren Blick auf die Menschen zu richten, innerhalb und außerhalb der Pfarr-Gemeinde, und ermöglicht ein innovatives Wirken in kleineren oder größeren Räumen.</a:t>
            </a:r>
          </a:p>
          <a:p>
            <a:endParaRPr lang="de-DE"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32</a:t>
            </a:fld>
            <a:endParaRPr lang="de-DE" altLang="de-DE"/>
          </a:p>
        </p:txBody>
      </p:sp>
    </p:spTree>
    <p:extLst>
      <p:ext uri="{BB962C8B-B14F-4D97-AF65-F5344CB8AC3E}">
        <p14:creationId xmlns:p14="http://schemas.microsoft.com/office/powerpoint/2010/main" val="33038812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33</a:t>
            </a:fld>
            <a:endParaRPr lang="de-DE" altLang="de-DE"/>
          </a:p>
        </p:txBody>
      </p:sp>
    </p:spTree>
    <p:extLst>
      <p:ext uri="{BB962C8B-B14F-4D97-AF65-F5344CB8AC3E}">
        <p14:creationId xmlns:p14="http://schemas.microsoft.com/office/powerpoint/2010/main" val="18618979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34</a:t>
            </a:fld>
            <a:endParaRPr lang="de-DE" altLang="de-DE"/>
          </a:p>
        </p:txBody>
      </p:sp>
    </p:spTree>
    <p:extLst>
      <p:ext uri="{BB962C8B-B14F-4D97-AF65-F5344CB8AC3E}">
        <p14:creationId xmlns:p14="http://schemas.microsoft.com/office/powerpoint/2010/main" val="36617912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35</a:t>
            </a:fld>
            <a:endParaRPr lang="de-DE" altLang="de-DE"/>
          </a:p>
        </p:txBody>
      </p:sp>
    </p:spTree>
    <p:extLst>
      <p:ext uri="{BB962C8B-B14F-4D97-AF65-F5344CB8AC3E}">
        <p14:creationId xmlns:p14="http://schemas.microsoft.com/office/powerpoint/2010/main" val="32155361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26104">
              <a:defRPr/>
            </a:pPr>
            <a:r>
              <a:rPr lang="de-DE" dirty="0" smtClean="0"/>
              <a:t>Themen und Fragen für die Gruppenarbeit</a:t>
            </a:r>
            <a:r>
              <a:rPr lang="de-DE" baseline="0" dirty="0" smtClean="0"/>
              <a:t> mit den Plakaten.</a:t>
            </a:r>
            <a:endParaRPr lang="de-DE" dirty="0" smtClean="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36</a:t>
            </a:fld>
            <a:endParaRPr lang="de-DE" altLang="de-DE"/>
          </a:p>
        </p:txBody>
      </p:sp>
    </p:spTree>
    <p:extLst>
      <p:ext uri="{BB962C8B-B14F-4D97-AF65-F5344CB8AC3E}">
        <p14:creationId xmlns:p14="http://schemas.microsoft.com/office/powerpoint/2010/main" val="28279770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37</a:t>
            </a:fld>
            <a:endParaRPr lang="de-DE" altLang="de-DE"/>
          </a:p>
        </p:txBody>
      </p:sp>
    </p:spTree>
    <p:extLst>
      <p:ext uri="{BB962C8B-B14F-4D97-AF65-F5344CB8AC3E}">
        <p14:creationId xmlns:p14="http://schemas.microsoft.com/office/powerpoint/2010/main" val="21580123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124930" name="AutoShape 2"/>
          <p:cNvSpPr>
            <a:spLocks noChangeArrowheads="1"/>
          </p:cNvSpPr>
          <p:nvPr/>
        </p:nvSpPr>
        <p:spPr bwMode="white">
          <a:xfrm>
            <a:off x="914400" y="990600"/>
            <a:ext cx="6908800" cy="19050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de-DE" altLang="de-DE" sz="2400">
              <a:latin typeface="Times New Roman" panose="02020603050405020304" pitchFamily="18" charset="0"/>
            </a:endParaRPr>
          </a:p>
        </p:txBody>
      </p:sp>
      <p:sp>
        <p:nvSpPr>
          <p:cNvPr id="124934" name="Rectangle 6"/>
          <p:cNvSpPr>
            <a:spLocks noGrp="1" noChangeArrowheads="1"/>
          </p:cNvSpPr>
          <p:nvPr>
            <p:ph type="subTitle" idx="1"/>
          </p:nvPr>
        </p:nvSpPr>
        <p:spPr>
          <a:xfrm>
            <a:off x="6231467" y="2927350"/>
            <a:ext cx="5350933" cy="1822450"/>
          </a:xfrm>
        </p:spPr>
        <p:txBody>
          <a:bodyPr anchor="b"/>
          <a:lstStyle>
            <a:lvl1pPr marL="0" indent="0">
              <a:buFont typeface="Wingdings" panose="05000000000000000000" pitchFamily="2" charset="2"/>
              <a:buNone/>
              <a:defRPr/>
            </a:lvl1pPr>
          </a:lstStyle>
          <a:p>
            <a:pPr lvl="0"/>
            <a:r>
              <a:rPr lang="de-DE" altLang="de-DE" noProof="0"/>
              <a:t>Formatvorlage des Untertitelmasters durch Klicken bearbeiten</a:t>
            </a:r>
          </a:p>
        </p:txBody>
      </p:sp>
      <p:sp>
        <p:nvSpPr>
          <p:cNvPr id="124935" name="Rectangle 7"/>
          <p:cNvSpPr>
            <a:spLocks noGrp="1" noChangeArrowheads="1"/>
          </p:cNvSpPr>
          <p:nvPr>
            <p:ph type="dt" sz="quarter" idx="2"/>
          </p:nvPr>
        </p:nvSpPr>
        <p:spPr/>
        <p:txBody>
          <a:bodyPr/>
          <a:lstStyle>
            <a:lvl1pPr>
              <a:defRPr/>
            </a:lvl1pPr>
          </a:lstStyle>
          <a:p>
            <a:endParaRPr lang="de-DE" altLang="de-DE"/>
          </a:p>
        </p:txBody>
      </p:sp>
      <p:sp>
        <p:nvSpPr>
          <p:cNvPr id="124936" name="Rectangle 8"/>
          <p:cNvSpPr>
            <a:spLocks noGrp="1" noChangeArrowheads="1"/>
          </p:cNvSpPr>
          <p:nvPr>
            <p:ph type="ftr" sz="quarter" idx="3"/>
          </p:nvPr>
        </p:nvSpPr>
        <p:spPr/>
        <p:txBody>
          <a:bodyPr/>
          <a:lstStyle>
            <a:lvl1pPr algn="r">
              <a:defRPr/>
            </a:lvl1pPr>
          </a:lstStyle>
          <a:p>
            <a:r>
              <a:rPr lang="de-DE" altLang="de-DE" smtClean="0"/>
              <a:t>Resonanztreffen_Stand 12.2.2019</a:t>
            </a:r>
            <a:endParaRPr lang="de-DE" altLang="de-DE"/>
          </a:p>
        </p:txBody>
      </p:sp>
      <p:sp>
        <p:nvSpPr>
          <p:cNvPr id="124937" name="Rectangle 9"/>
          <p:cNvSpPr>
            <a:spLocks noGrp="1" noChangeArrowheads="1"/>
          </p:cNvSpPr>
          <p:nvPr>
            <p:ph type="sldNum" sz="quarter" idx="4"/>
          </p:nvPr>
        </p:nvSpPr>
        <p:spPr>
          <a:xfrm>
            <a:off x="101601" y="6248400"/>
            <a:ext cx="783167" cy="488950"/>
          </a:xfrm>
        </p:spPr>
        <p:txBody>
          <a:bodyPr anchorCtr="0"/>
          <a:lstStyle>
            <a:lvl1pPr>
              <a:defRPr sz="2600"/>
            </a:lvl1pPr>
          </a:lstStyle>
          <a:p>
            <a:fld id="{B6F4C231-DD9A-4111-92CA-0D08C3F1DDA8}" type="slidenum">
              <a:rPr lang="de-DE" altLang="de-DE"/>
              <a:pPr/>
              <a:t>‹Nr.›</a:t>
            </a:fld>
            <a:endParaRPr lang="de-DE" altLang="de-DE"/>
          </a:p>
        </p:txBody>
      </p:sp>
      <p:sp>
        <p:nvSpPr>
          <p:cNvPr id="124938" name="AutoShape 10"/>
          <p:cNvSpPr>
            <a:spLocks noGrp="1" noChangeArrowheads="1"/>
          </p:cNvSpPr>
          <p:nvPr>
            <p:ph type="ctrTitle" sz="quarter"/>
          </p:nvPr>
        </p:nvSpPr>
        <p:spPr>
          <a:xfrm>
            <a:off x="914400" y="990600"/>
            <a:ext cx="10972800" cy="1905000"/>
          </a:xfrm>
          <a:prstGeom prst="roundRect">
            <a:avLst>
              <a:gd name="adj" fmla="val 50000"/>
            </a:avLst>
          </a:prstGeom>
        </p:spPr>
        <p:txBody>
          <a:bodyPr anchor="ctr"/>
          <a:lstStyle>
            <a:lvl1pPr algn="ctr">
              <a:defRPr/>
            </a:lvl1pPr>
          </a:lstStyle>
          <a:p>
            <a:pPr lvl="0"/>
            <a:r>
              <a:rPr lang="de-DE" altLang="de-DE" noProof="0"/>
              <a:t>Titelmasterformat durch Klicken bearbeiten</a:t>
            </a:r>
          </a:p>
        </p:txBody>
      </p:sp>
      <p:pic>
        <p:nvPicPr>
          <p:cNvPr id="10" name="Grafik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1" name="Grafik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63399D5D-559F-4ED5-B599-7EBFC418758C}" type="slidenum">
              <a:rPr lang="de-DE" altLang="de-DE"/>
              <a:pPr/>
              <a:t>‹Nr.›</a:t>
            </a:fld>
            <a:endParaRPr lang="de-DE" altLang="de-DE"/>
          </a:p>
        </p:txBody>
      </p:sp>
    </p:spTree>
    <p:extLst>
      <p:ext uri="{BB962C8B-B14F-4D97-AF65-F5344CB8AC3E}">
        <p14:creationId xmlns:p14="http://schemas.microsoft.com/office/powerpoint/2010/main" val="1206348243"/>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dirty="0"/>
              <a:t>Formatvorlagen des Textmasters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Titel 6"/>
          <p:cNvSpPr>
            <a:spLocks noGrp="1"/>
          </p:cNvSpPr>
          <p:nvPr>
            <p:ph type="title"/>
          </p:nvPr>
        </p:nvSpPr>
        <p:spPr/>
        <p:txBody>
          <a:bodyPr/>
          <a:lstStyle/>
          <a:p>
            <a:r>
              <a:rPr lang="de-DE" dirty="0"/>
              <a:t>Titelmasterformat durch Klicken bearbeiten</a:t>
            </a:r>
          </a:p>
        </p:txBody>
      </p:sp>
    </p:spTree>
    <p:extLst>
      <p:ext uri="{BB962C8B-B14F-4D97-AF65-F5344CB8AC3E}">
        <p14:creationId xmlns:p14="http://schemas.microsoft.com/office/powerpoint/2010/main" val="2365741794"/>
      </p:ext>
    </p:extLst>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39"/>
            <a:ext cx="10515600" cy="2852737"/>
          </a:xfrm>
        </p:spPr>
        <p:txBody>
          <a:bodyPr/>
          <a:lstStyle>
            <a:lvl1pPr>
              <a:defRPr sz="6000"/>
            </a:lvl1pPr>
          </a:lstStyle>
          <a:p>
            <a:r>
              <a:rPr lang="de-DE"/>
              <a:t>Titelmasterformat durch Klicken bearbeiten</a:t>
            </a:r>
          </a:p>
        </p:txBody>
      </p:sp>
      <p:sp>
        <p:nvSpPr>
          <p:cNvPr id="3" name="Textplatzhalt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a:t>Formatvorlagen des Textmasters bearbeiten</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76444578-2634-47C7-A78B-AE67B3BEAAF5}" type="slidenum">
              <a:rPr lang="de-DE" altLang="de-DE"/>
              <a:pPr/>
              <a:t>‹Nr.›</a:t>
            </a:fld>
            <a:endParaRPr lang="de-DE" altLang="de-DE"/>
          </a:p>
        </p:txBody>
      </p:sp>
    </p:spTree>
    <p:extLst>
      <p:ext uri="{BB962C8B-B14F-4D97-AF65-F5344CB8AC3E}">
        <p14:creationId xmlns:p14="http://schemas.microsoft.com/office/powerpoint/2010/main" val="3016437245"/>
      </p:ext>
    </p:extLst>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1102784" y="2349501"/>
            <a:ext cx="5027083"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333067" y="2349501"/>
            <a:ext cx="5027084"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7" name="Foliennummernplatzhalter 6"/>
          <p:cNvSpPr>
            <a:spLocks noGrp="1"/>
          </p:cNvSpPr>
          <p:nvPr>
            <p:ph type="sldNum" sz="quarter" idx="12"/>
          </p:nvPr>
        </p:nvSpPr>
        <p:spPr/>
        <p:txBody>
          <a:bodyPr/>
          <a:lstStyle>
            <a:lvl1pPr>
              <a:defRPr/>
            </a:lvl1pPr>
          </a:lstStyle>
          <a:p>
            <a:fld id="{F44CC93B-F97F-415B-BB0D-44C3A3A26842}" type="slidenum">
              <a:rPr lang="de-DE" altLang="de-DE"/>
              <a:pPr/>
              <a:t>‹Nr.›</a:t>
            </a:fld>
            <a:endParaRPr lang="de-DE" altLang="de-DE"/>
          </a:p>
        </p:txBody>
      </p:sp>
    </p:spTree>
    <p:extLst>
      <p:ext uri="{BB962C8B-B14F-4D97-AF65-F5344CB8AC3E}">
        <p14:creationId xmlns:p14="http://schemas.microsoft.com/office/powerpoint/2010/main" val="2572772308"/>
      </p:ext>
    </p:extLst>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40317" y="365126"/>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40318" y="2505075"/>
            <a:ext cx="5158316"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71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lvl1pPr>
              <a:defRPr/>
            </a:lvl1pPr>
          </a:lstStyle>
          <a:p>
            <a:endParaRPr lang="de-DE" altLang="de-DE"/>
          </a:p>
        </p:txBody>
      </p:sp>
      <p:sp>
        <p:nvSpPr>
          <p:cNvPr id="8" name="Fußzeilenplatzhalter 7"/>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9" name="Foliennummernplatzhalter 8"/>
          <p:cNvSpPr>
            <a:spLocks noGrp="1"/>
          </p:cNvSpPr>
          <p:nvPr>
            <p:ph type="sldNum" sz="quarter" idx="12"/>
          </p:nvPr>
        </p:nvSpPr>
        <p:spPr/>
        <p:txBody>
          <a:bodyPr/>
          <a:lstStyle>
            <a:lvl1pPr>
              <a:defRPr/>
            </a:lvl1pPr>
          </a:lstStyle>
          <a:p>
            <a:fld id="{F5CB5A10-3CA3-430C-A688-23D024BB3BF0}" type="slidenum">
              <a:rPr lang="de-DE" altLang="de-DE"/>
              <a:pPr/>
              <a:t>‹Nr.›</a:t>
            </a:fld>
            <a:endParaRPr lang="de-DE" altLang="de-DE"/>
          </a:p>
        </p:txBody>
      </p:sp>
    </p:spTree>
    <p:extLst>
      <p:ext uri="{BB962C8B-B14F-4D97-AF65-F5344CB8AC3E}">
        <p14:creationId xmlns:p14="http://schemas.microsoft.com/office/powerpoint/2010/main" val="2344822568"/>
      </p:ext>
    </p:extLst>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lvl1pPr>
              <a:defRPr/>
            </a:lvl1pPr>
          </a:lstStyle>
          <a:p>
            <a:endParaRPr lang="de-DE" altLang="de-DE"/>
          </a:p>
        </p:txBody>
      </p:sp>
      <p:sp>
        <p:nvSpPr>
          <p:cNvPr id="4" name="Fußzeilenplatzhalter 3"/>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5" name="Foliennummernplatzhalter 4"/>
          <p:cNvSpPr>
            <a:spLocks noGrp="1"/>
          </p:cNvSpPr>
          <p:nvPr>
            <p:ph type="sldNum" sz="quarter" idx="12"/>
          </p:nvPr>
        </p:nvSpPr>
        <p:spPr/>
        <p:txBody>
          <a:bodyPr/>
          <a:lstStyle>
            <a:lvl1pPr>
              <a:defRPr/>
            </a:lvl1pPr>
          </a:lstStyle>
          <a:p>
            <a:fld id="{2ACC3FC1-3A62-4907-A9C6-E24DEC0E980E}" type="slidenum">
              <a:rPr lang="de-DE" altLang="de-DE"/>
              <a:pPr/>
              <a:t>‹Nr.›</a:t>
            </a:fld>
            <a:endParaRPr lang="de-DE" altLang="de-DE"/>
          </a:p>
        </p:txBody>
      </p:sp>
    </p:spTree>
    <p:extLst>
      <p:ext uri="{BB962C8B-B14F-4D97-AF65-F5344CB8AC3E}">
        <p14:creationId xmlns:p14="http://schemas.microsoft.com/office/powerpoint/2010/main" val="2104199818"/>
      </p:ext>
    </p:extLst>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DE" altLang="de-DE"/>
          </a:p>
        </p:txBody>
      </p:sp>
      <p:sp>
        <p:nvSpPr>
          <p:cNvPr id="3" name="Fußzeilenplatzhalter 2"/>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4" name="Foliennummernplatzhalter 3"/>
          <p:cNvSpPr>
            <a:spLocks noGrp="1"/>
          </p:cNvSpPr>
          <p:nvPr>
            <p:ph type="sldNum" sz="quarter" idx="12"/>
          </p:nvPr>
        </p:nvSpPr>
        <p:spPr/>
        <p:txBody>
          <a:bodyPr/>
          <a:lstStyle>
            <a:lvl1pPr>
              <a:defRPr/>
            </a:lvl1pPr>
          </a:lstStyle>
          <a:p>
            <a:fld id="{EEA464F5-E7F4-4B1B-8BBB-9402DE675D2B}" type="slidenum">
              <a:rPr lang="de-DE" altLang="de-DE"/>
              <a:pPr/>
              <a:t>‹Nr.›</a:t>
            </a:fld>
            <a:endParaRPr lang="de-DE" altLang="de-DE"/>
          </a:p>
        </p:txBody>
      </p:sp>
    </p:spTree>
    <p:extLst>
      <p:ext uri="{BB962C8B-B14F-4D97-AF65-F5344CB8AC3E}">
        <p14:creationId xmlns:p14="http://schemas.microsoft.com/office/powerpoint/2010/main" val="1650985937"/>
      </p:ext>
    </p:extLst>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Inhaltsplatzhalt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7" name="Foliennummernplatzhalter 6"/>
          <p:cNvSpPr>
            <a:spLocks noGrp="1"/>
          </p:cNvSpPr>
          <p:nvPr>
            <p:ph type="sldNum" sz="quarter" idx="12"/>
          </p:nvPr>
        </p:nvSpPr>
        <p:spPr/>
        <p:txBody>
          <a:bodyPr/>
          <a:lstStyle>
            <a:lvl1pPr>
              <a:defRPr/>
            </a:lvl1pPr>
          </a:lstStyle>
          <a:p>
            <a:fld id="{73ABEDFD-FBB7-4CE2-B7E1-BA55537A2351}" type="slidenum">
              <a:rPr lang="de-DE" altLang="de-DE"/>
              <a:pPr/>
              <a:t>‹Nr.›</a:t>
            </a:fld>
            <a:endParaRPr lang="de-DE" altLang="de-DE"/>
          </a:p>
        </p:txBody>
      </p:sp>
    </p:spTree>
    <p:extLst>
      <p:ext uri="{BB962C8B-B14F-4D97-AF65-F5344CB8AC3E}">
        <p14:creationId xmlns:p14="http://schemas.microsoft.com/office/powerpoint/2010/main" val="2870992009"/>
      </p:ext>
    </p:extLst>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Bildplatzhalt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7" name="Foliennummernplatzhalter 6"/>
          <p:cNvSpPr>
            <a:spLocks noGrp="1"/>
          </p:cNvSpPr>
          <p:nvPr>
            <p:ph type="sldNum" sz="quarter" idx="12"/>
          </p:nvPr>
        </p:nvSpPr>
        <p:spPr/>
        <p:txBody>
          <a:bodyPr/>
          <a:lstStyle>
            <a:lvl1pPr>
              <a:defRPr/>
            </a:lvl1pPr>
          </a:lstStyle>
          <a:p>
            <a:fld id="{4A91FCA0-C851-4492-A606-3967751C6039}" type="slidenum">
              <a:rPr lang="de-DE" altLang="de-DE"/>
              <a:pPr/>
              <a:t>‹Nr.›</a:t>
            </a:fld>
            <a:endParaRPr lang="de-DE" altLang="de-DE"/>
          </a:p>
        </p:txBody>
      </p:sp>
    </p:spTree>
    <p:extLst>
      <p:ext uri="{BB962C8B-B14F-4D97-AF65-F5344CB8AC3E}">
        <p14:creationId xmlns:p14="http://schemas.microsoft.com/office/powerpoint/2010/main" val="1346898952"/>
      </p:ext>
    </p:extLst>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F9C30AB1-9D94-4087-9992-A404598E0103}" type="slidenum">
              <a:rPr lang="de-DE" altLang="de-DE"/>
              <a:pPr/>
              <a:t>‹Nr.›</a:t>
            </a:fld>
            <a:endParaRPr lang="de-DE" altLang="de-DE"/>
          </a:p>
        </p:txBody>
      </p:sp>
    </p:spTree>
    <p:extLst>
      <p:ext uri="{BB962C8B-B14F-4D97-AF65-F5344CB8AC3E}">
        <p14:creationId xmlns:p14="http://schemas.microsoft.com/office/powerpoint/2010/main" val="3934904006"/>
      </p:ext>
    </p:extLst>
  </p:cSld>
  <p:clrMapOvr>
    <a:masterClrMapping/>
  </p:clrMapOvr>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940800" y="762001"/>
            <a:ext cx="2641600" cy="531177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1016000" y="762001"/>
            <a:ext cx="7721600" cy="5311775"/>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BBB0B157-8A01-49AE-B00F-8C5586EE4E45}" type="slidenum">
              <a:rPr lang="de-DE" altLang="de-DE"/>
              <a:pPr/>
              <a:t>‹Nr.›</a:t>
            </a:fld>
            <a:endParaRPr lang="de-DE" altLang="de-DE"/>
          </a:p>
        </p:txBody>
      </p:sp>
    </p:spTree>
    <p:extLst>
      <p:ext uri="{BB962C8B-B14F-4D97-AF65-F5344CB8AC3E}">
        <p14:creationId xmlns:p14="http://schemas.microsoft.com/office/powerpoint/2010/main" val="2670316361"/>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124930" name="AutoShape 2"/>
          <p:cNvSpPr>
            <a:spLocks noChangeArrowheads="1"/>
          </p:cNvSpPr>
          <p:nvPr/>
        </p:nvSpPr>
        <p:spPr bwMode="white">
          <a:xfrm>
            <a:off x="914400" y="990600"/>
            <a:ext cx="6908800" cy="19050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de-DE" altLang="de-DE" sz="2400">
              <a:latin typeface="Times New Roman" panose="02020603050405020304" pitchFamily="18" charset="0"/>
            </a:endParaRPr>
          </a:p>
        </p:txBody>
      </p:sp>
      <p:grpSp>
        <p:nvGrpSpPr>
          <p:cNvPr id="124931" name="Group 3"/>
          <p:cNvGrpSpPr>
            <a:grpSpLocks/>
          </p:cNvGrpSpPr>
          <p:nvPr/>
        </p:nvGrpSpPr>
        <p:grpSpPr bwMode="auto">
          <a:xfrm>
            <a:off x="5712885" y="5013325"/>
            <a:ext cx="9222316" cy="319088"/>
            <a:chOff x="2288" y="3080"/>
            <a:chExt cx="3072" cy="201"/>
          </a:xfrm>
        </p:grpSpPr>
        <p:sp>
          <p:nvSpPr>
            <p:cNvPr id="124932" name="AutoShape 4"/>
            <p:cNvSpPr>
              <a:spLocks noChangeArrowheads="1"/>
            </p:cNvSpPr>
            <p:nvPr/>
          </p:nvSpPr>
          <p:spPr bwMode="auto">
            <a:xfrm flipH="1">
              <a:off x="2288" y="3080"/>
              <a:ext cx="2914" cy="200"/>
            </a:xfrm>
            <a:prstGeom prst="roundRect">
              <a:avLst>
                <a:gd name="adj" fmla="val 0"/>
              </a:avLst>
            </a:prstGeom>
            <a:solidFill>
              <a:srgbClr val="C0C0C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24933" name="AutoShape 5"/>
            <p:cNvSpPr>
              <a:spLocks noChangeArrowheads="1"/>
            </p:cNvSpPr>
            <p:nvPr/>
          </p:nvSpPr>
          <p:spPr bwMode="auto">
            <a:xfrm>
              <a:off x="5196" y="3080"/>
              <a:ext cx="164" cy="201"/>
            </a:xfrm>
            <a:prstGeom prst="flowChartDelay">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124934" name="Rectangle 6"/>
          <p:cNvSpPr>
            <a:spLocks noGrp="1" noChangeArrowheads="1"/>
          </p:cNvSpPr>
          <p:nvPr>
            <p:ph type="subTitle" idx="1"/>
          </p:nvPr>
        </p:nvSpPr>
        <p:spPr>
          <a:xfrm>
            <a:off x="6231467" y="2927350"/>
            <a:ext cx="5350933" cy="1822450"/>
          </a:xfrm>
        </p:spPr>
        <p:txBody>
          <a:bodyPr anchor="b"/>
          <a:lstStyle>
            <a:lvl1pPr marL="0" indent="0">
              <a:buFont typeface="Wingdings" panose="05000000000000000000" pitchFamily="2" charset="2"/>
              <a:buNone/>
              <a:defRPr/>
            </a:lvl1pPr>
          </a:lstStyle>
          <a:p>
            <a:pPr lvl="0"/>
            <a:r>
              <a:rPr lang="de-DE" altLang="de-DE" noProof="0"/>
              <a:t>Formatvorlage des Untertitelmasters durch Klicken bearbeiten</a:t>
            </a:r>
          </a:p>
        </p:txBody>
      </p:sp>
      <p:sp>
        <p:nvSpPr>
          <p:cNvPr id="124935" name="Rectangle 7"/>
          <p:cNvSpPr>
            <a:spLocks noGrp="1" noChangeArrowheads="1"/>
          </p:cNvSpPr>
          <p:nvPr>
            <p:ph type="dt" sz="quarter" idx="2"/>
          </p:nvPr>
        </p:nvSpPr>
        <p:spPr/>
        <p:txBody>
          <a:bodyPr/>
          <a:lstStyle>
            <a:lvl1pPr>
              <a:defRPr/>
            </a:lvl1pPr>
          </a:lstStyle>
          <a:p>
            <a:endParaRPr lang="de-DE" altLang="de-DE"/>
          </a:p>
        </p:txBody>
      </p:sp>
      <p:sp>
        <p:nvSpPr>
          <p:cNvPr id="124936" name="Rectangle 8"/>
          <p:cNvSpPr>
            <a:spLocks noGrp="1" noChangeArrowheads="1"/>
          </p:cNvSpPr>
          <p:nvPr>
            <p:ph type="ftr" sz="quarter" idx="3"/>
          </p:nvPr>
        </p:nvSpPr>
        <p:spPr/>
        <p:txBody>
          <a:bodyPr/>
          <a:lstStyle>
            <a:lvl1pPr algn="r">
              <a:defRPr/>
            </a:lvl1pPr>
          </a:lstStyle>
          <a:p>
            <a:r>
              <a:rPr lang="de-DE" altLang="de-DE" smtClean="0"/>
              <a:t>Resonanztreffen_Stand 12.2.2019</a:t>
            </a:r>
            <a:endParaRPr lang="de-DE" altLang="de-DE"/>
          </a:p>
        </p:txBody>
      </p:sp>
      <p:sp>
        <p:nvSpPr>
          <p:cNvPr id="124937" name="Rectangle 9"/>
          <p:cNvSpPr>
            <a:spLocks noGrp="1" noChangeArrowheads="1"/>
          </p:cNvSpPr>
          <p:nvPr>
            <p:ph type="sldNum" sz="quarter" idx="4"/>
          </p:nvPr>
        </p:nvSpPr>
        <p:spPr>
          <a:xfrm>
            <a:off x="101601" y="6248400"/>
            <a:ext cx="783167" cy="488950"/>
          </a:xfrm>
        </p:spPr>
        <p:txBody>
          <a:bodyPr anchorCtr="0"/>
          <a:lstStyle>
            <a:lvl1pPr>
              <a:defRPr sz="2600"/>
            </a:lvl1pPr>
          </a:lstStyle>
          <a:p>
            <a:fld id="{B6F4C231-DD9A-4111-92CA-0D08C3F1DDA8}" type="slidenum">
              <a:rPr lang="de-DE" altLang="de-DE"/>
              <a:pPr/>
              <a:t>‹Nr.›</a:t>
            </a:fld>
            <a:endParaRPr lang="de-DE" altLang="de-DE"/>
          </a:p>
        </p:txBody>
      </p:sp>
      <p:sp>
        <p:nvSpPr>
          <p:cNvPr id="124938" name="AutoShape 10"/>
          <p:cNvSpPr>
            <a:spLocks noGrp="1" noChangeArrowheads="1"/>
          </p:cNvSpPr>
          <p:nvPr>
            <p:ph type="ctrTitle" sz="quarter"/>
          </p:nvPr>
        </p:nvSpPr>
        <p:spPr>
          <a:xfrm>
            <a:off x="914400" y="990600"/>
            <a:ext cx="10972800" cy="1905000"/>
          </a:xfrm>
          <a:prstGeom prst="roundRect">
            <a:avLst>
              <a:gd name="adj" fmla="val 50000"/>
            </a:avLst>
          </a:prstGeom>
        </p:spPr>
        <p:txBody>
          <a:bodyPr anchor="ctr"/>
          <a:lstStyle>
            <a:lvl1pPr algn="ctr">
              <a:defRPr/>
            </a:lvl1pPr>
          </a:lstStyle>
          <a:p>
            <a:pPr lvl="0"/>
            <a:r>
              <a:rPr lang="de-DE" altLang="de-DE" noProof="0"/>
              <a:t>Titelmasterformat durch Klicken bearbeiten</a:t>
            </a:r>
          </a:p>
        </p:txBody>
      </p:sp>
      <p:pic>
        <p:nvPicPr>
          <p:cNvPr id="14" name="Grafik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5" name="Grafik 1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1825453744"/>
      </p:ext>
    </p:extLst>
  </p:cSld>
  <p:clrMapOvr>
    <a:masterClrMapping/>
  </p:clrMapOv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63399D5D-559F-4ED5-B599-7EBFC418758C}" type="slidenum">
              <a:rPr lang="de-DE" altLang="de-DE"/>
              <a:pPr/>
              <a:t>‹Nr.›</a:t>
            </a:fld>
            <a:endParaRPr lang="de-DE" altLang="de-DE"/>
          </a:p>
        </p:txBody>
      </p:sp>
    </p:spTree>
    <p:extLst>
      <p:ext uri="{BB962C8B-B14F-4D97-AF65-F5344CB8AC3E}">
        <p14:creationId xmlns:p14="http://schemas.microsoft.com/office/powerpoint/2010/main" val="591920390"/>
      </p:ext>
    </p:extLst>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39"/>
            <a:ext cx="10515600" cy="2852737"/>
          </a:xfrm>
        </p:spPr>
        <p:txBody>
          <a:bodyPr/>
          <a:lstStyle>
            <a:lvl1pPr>
              <a:defRPr sz="6000"/>
            </a:lvl1pPr>
          </a:lstStyle>
          <a:p>
            <a:r>
              <a:rPr lang="de-DE"/>
              <a:t>Titelmasterformat durch Klicken bearbeiten</a:t>
            </a:r>
          </a:p>
        </p:txBody>
      </p:sp>
      <p:sp>
        <p:nvSpPr>
          <p:cNvPr id="3" name="Textplatzhalt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a:t>Formatvorlagen des Textmasters bearbeiten</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76444578-2634-47C7-A78B-AE67B3BEAAF5}" type="slidenum">
              <a:rPr lang="de-DE" altLang="de-DE"/>
              <a:pPr/>
              <a:t>‹Nr.›</a:t>
            </a:fld>
            <a:endParaRPr lang="de-DE" altLang="de-DE"/>
          </a:p>
        </p:txBody>
      </p:sp>
    </p:spTree>
    <p:extLst>
      <p:ext uri="{BB962C8B-B14F-4D97-AF65-F5344CB8AC3E}">
        <p14:creationId xmlns:p14="http://schemas.microsoft.com/office/powerpoint/2010/main" val="2350399486"/>
      </p:ext>
    </p:extLst>
  </p:cSld>
  <p:clrMapOvr>
    <a:masterClrMapping/>
  </p:clrMapOv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1102784" y="2349501"/>
            <a:ext cx="5027083"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333067" y="2349501"/>
            <a:ext cx="5027084"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7" name="Foliennummernplatzhalter 6"/>
          <p:cNvSpPr>
            <a:spLocks noGrp="1"/>
          </p:cNvSpPr>
          <p:nvPr>
            <p:ph type="sldNum" sz="quarter" idx="12"/>
          </p:nvPr>
        </p:nvSpPr>
        <p:spPr/>
        <p:txBody>
          <a:bodyPr/>
          <a:lstStyle>
            <a:lvl1pPr>
              <a:defRPr/>
            </a:lvl1pPr>
          </a:lstStyle>
          <a:p>
            <a:fld id="{F44CC93B-F97F-415B-BB0D-44C3A3A26842}" type="slidenum">
              <a:rPr lang="de-DE" altLang="de-DE"/>
              <a:pPr/>
              <a:t>‹Nr.›</a:t>
            </a:fld>
            <a:endParaRPr lang="de-DE" altLang="de-DE"/>
          </a:p>
        </p:txBody>
      </p:sp>
    </p:spTree>
    <p:extLst>
      <p:ext uri="{BB962C8B-B14F-4D97-AF65-F5344CB8AC3E}">
        <p14:creationId xmlns:p14="http://schemas.microsoft.com/office/powerpoint/2010/main" val="1293587465"/>
      </p:ext>
    </p:extLst>
  </p:cSld>
  <p:clrMapOvr>
    <a:masterClrMapping/>
  </p:clrMapOv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40317" y="365126"/>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40318" y="2505075"/>
            <a:ext cx="5158316"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71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lvl1pPr>
              <a:defRPr/>
            </a:lvl1pPr>
          </a:lstStyle>
          <a:p>
            <a:endParaRPr lang="de-DE" altLang="de-DE"/>
          </a:p>
        </p:txBody>
      </p:sp>
      <p:sp>
        <p:nvSpPr>
          <p:cNvPr id="8" name="Fußzeilenplatzhalter 7"/>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9" name="Foliennummernplatzhalter 8"/>
          <p:cNvSpPr>
            <a:spLocks noGrp="1"/>
          </p:cNvSpPr>
          <p:nvPr>
            <p:ph type="sldNum" sz="quarter" idx="12"/>
          </p:nvPr>
        </p:nvSpPr>
        <p:spPr/>
        <p:txBody>
          <a:bodyPr/>
          <a:lstStyle>
            <a:lvl1pPr>
              <a:defRPr/>
            </a:lvl1pPr>
          </a:lstStyle>
          <a:p>
            <a:fld id="{F5CB5A10-3CA3-430C-A688-23D024BB3BF0}" type="slidenum">
              <a:rPr lang="de-DE" altLang="de-DE"/>
              <a:pPr/>
              <a:t>‹Nr.›</a:t>
            </a:fld>
            <a:endParaRPr lang="de-DE" altLang="de-DE"/>
          </a:p>
        </p:txBody>
      </p:sp>
    </p:spTree>
    <p:extLst>
      <p:ext uri="{BB962C8B-B14F-4D97-AF65-F5344CB8AC3E}">
        <p14:creationId xmlns:p14="http://schemas.microsoft.com/office/powerpoint/2010/main" val="4043589110"/>
      </p:ext>
    </p:extLst>
  </p:cSld>
  <p:clrMapOvr>
    <a:masterClrMapping/>
  </p:clrMapOv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lvl1pPr>
              <a:defRPr/>
            </a:lvl1pPr>
          </a:lstStyle>
          <a:p>
            <a:endParaRPr lang="de-DE" altLang="de-DE"/>
          </a:p>
        </p:txBody>
      </p:sp>
      <p:sp>
        <p:nvSpPr>
          <p:cNvPr id="4" name="Fußzeilenplatzhalter 3"/>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5" name="Foliennummernplatzhalter 4"/>
          <p:cNvSpPr>
            <a:spLocks noGrp="1"/>
          </p:cNvSpPr>
          <p:nvPr>
            <p:ph type="sldNum" sz="quarter" idx="12"/>
          </p:nvPr>
        </p:nvSpPr>
        <p:spPr/>
        <p:txBody>
          <a:bodyPr/>
          <a:lstStyle>
            <a:lvl1pPr>
              <a:defRPr/>
            </a:lvl1pPr>
          </a:lstStyle>
          <a:p>
            <a:fld id="{2ACC3FC1-3A62-4907-A9C6-E24DEC0E980E}" type="slidenum">
              <a:rPr lang="de-DE" altLang="de-DE"/>
              <a:pPr/>
              <a:t>‹Nr.›</a:t>
            </a:fld>
            <a:endParaRPr lang="de-DE" altLang="de-DE"/>
          </a:p>
        </p:txBody>
      </p:sp>
    </p:spTree>
    <p:extLst>
      <p:ext uri="{BB962C8B-B14F-4D97-AF65-F5344CB8AC3E}">
        <p14:creationId xmlns:p14="http://schemas.microsoft.com/office/powerpoint/2010/main" val="78864224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DE" altLang="de-DE"/>
          </a:p>
        </p:txBody>
      </p:sp>
      <p:sp>
        <p:nvSpPr>
          <p:cNvPr id="3" name="Fußzeilenplatzhalter 2"/>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4" name="Foliennummernplatzhalter 3"/>
          <p:cNvSpPr>
            <a:spLocks noGrp="1"/>
          </p:cNvSpPr>
          <p:nvPr>
            <p:ph type="sldNum" sz="quarter" idx="12"/>
          </p:nvPr>
        </p:nvSpPr>
        <p:spPr/>
        <p:txBody>
          <a:bodyPr/>
          <a:lstStyle>
            <a:lvl1pPr>
              <a:defRPr/>
            </a:lvl1pPr>
          </a:lstStyle>
          <a:p>
            <a:fld id="{EEA464F5-E7F4-4B1B-8BBB-9402DE675D2B}" type="slidenum">
              <a:rPr lang="de-DE" altLang="de-DE"/>
              <a:pPr/>
              <a:t>‹Nr.›</a:t>
            </a:fld>
            <a:endParaRPr lang="de-DE" altLang="de-DE"/>
          </a:p>
        </p:txBody>
      </p:sp>
    </p:spTree>
    <p:extLst>
      <p:ext uri="{BB962C8B-B14F-4D97-AF65-F5344CB8AC3E}">
        <p14:creationId xmlns:p14="http://schemas.microsoft.com/office/powerpoint/2010/main" val="4265736297"/>
      </p:ext>
    </p:extLst>
  </p:cSld>
  <p:clrMapOvr>
    <a:masterClrMapping/>
  </p:clrMapOv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Inhaltsplatzhalt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7" name="Foliennummernplatzhalter 6"/>
          <p:cNvSpPr>
            <a:spLocks noGrp="1"/>
          </p:cNvSpPr>
          <p:nvPr>
            <p:ph type="sldNum" sz="quarter" idx="12"/>
          </p:nvPr>
        </p:nvSpPr>
        <p:spPr/>
        <p:txBody>
          <a:bodyPr/>
          <a:lstStyle>
            <a:lvl1pPr>
              <a:defRPr/>
            </a:lvl1pPr>
          </a:lstStyle>
          <a:p>
            <a:fld id="{73ABEDFD-FBB7-4CE2-B7E1-BA55537A2351}" type="slidenum">
              <a:rPr lang="de-DE" altLang="de-DE"/>
              <a:pPr/>
              <a:t>‹Nr.›</a:t>
            </a:fld>
            <a:endParaRPr lang="de-DE" altLang="de-DE"/>
          </a:p>
        </p:txBody>
      </p:sp>
    </p:spTree>
    <p:extLst>
      <p:ext uri="{BB962C8B-B14F-4D97-AF65-F5344CB8AC3E}">
        <p14:creationId xmlns:p14="http://schemas.microsoft.com/office/powerpoint/2010/main" val="79436504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Bildplatzhalt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7" name="Foliennummernplatzhalter 6"/>
          <p:cNvSpPr>
            <a:spLocks noGrp="1"/>
          </p:cNvSpPr>
          <p:nvPr>
            <p:ph type="sldNum" sz="quarter" idx="12"/>
          </p:nvPr>
        </p:nvSpPr>
        <p:spPr/>
        <p:txBody>
          <a:bodyPr/>
          <a:lstStyle>
            <a:lvl1pPr>
              <a:defRPr/>
            </a:lvl1pPr>
          </a:lstStyle>
          <a:p>
            <a:fld id="{4A91FCA0-C851-4492-A606-3967751C6039}" type="slidenum">
              <a:rPr lang="de-DE" altLang="de-DE"/>
              <a:pPr/>
              <a:t>‹Nr.›</a:t>
            </a:fld>
            <a:endParaRPr lang="de-DE" altLang="de-DE"/>
          </a:p>
        </p:txBody>
      </p:sp>
    </p:spTree>
    <p:extLst>
      <p:ext uri="{BB962C8B-B14F-4D97-AF65-F5344CB8AC3E}">
        <p14:creationId xmlns:p14="http://schemas.microsoft.com/office/powerpoint/2010/main" val="2958608792"/>
      </p:ext>
    </p:extLst>
  </p:cSld>
  <p:clrMapOvr>
    <a:masterClrMapping/>
  </p:clrMapOvr>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F9C30AB1-9D94-4087-9992-A404598E0103}" type="slidenum">
              <a:rPr lang="de-DE" altLang="de-DE"/>
              <a:pPr/>
              <a:t>‹Nr.›</a:t>
            </a:fld>
            <a:endParaRPr lang="de-DE" altLang="de-DE"/>
          </a:p>
        </p:txBody>
      </p:sp>
    </p:spTree>
    <p:extLst>
      <p:ext uri="{BB962C8B-B14F-4D97-AF65-F5344CB8AC3E}">
        <p14:creationId xmlns:p14="http://schemas.microsoft.com/office/powerpoint/2010/main" val="56693877"/>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940800" y="762001"/>
            <a:ext cx="2641600" cy="531177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1016000" y="762001"/>
            <a:ext cx="7721600" cy="5311775"/>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Resonanztreffen_Stand 12.2.2019</a:t>
            </a:r>
            <a:endParaRPr lang="de-DE" altLang="de-DE"/>
          </a:p>
        </p:txBody>
      </p:sp>
      <p:sp>
        <p:nvSpPr>
          <p:cNvPr id="6" name="Foliennummernplatzhalter 5"/>
          <p:cNvSpPr>
            <a:spLocks noGrp="1"/>
          </p:cNvSpPr>
          <p:nvPr>
            <p:ph type="sldNum" sz="quarter" idx="12"/>
          </p:nvPr>
        </p:nvSpPr>
        <p:spPr/>
        <p:txBody>
          <a:bodyPr/>
          <a:lstStyle>
            <a:lvl1pPr>
              <a:defRPr/>
            </a:lvl1pPr>
          </a:lstStyle>
          <a:p>
            <a:fld id="{BBB0B157-8A01-49AE-B00F-8C5586EE4E45}" type="slidenum">
              <a:rPr lang="de-DE" altLang="de-DE"/>
              <a:pPr/>
              <a:t>‹Nr.›</a:t>
            </a:fld>
            <a:endParaRPr lang="de-DE" altLang="de-DE"/>
          </a:p>
        </p:txBody>
      </p:sp>
    </p:spTree>
    <p:extLst>
      <p:ext uri="{BB962C8B-B14F-4D97-AF65-F5344CB8AC3E}">
        <p14:creationId xmlns:p14="http://schemas.microsoft.com/office/powerpoint/2010/main" val="2571567806"/>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de-DE" smtClean="0"/>
              <a:t>Titelmasterformat durch Klicken bearbeiten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B6F4C231-DD9A-4111-92CA-0D08C3F1DDA8}" type="slidenum">
              <a:rPr lang="de-DE" altLang="de-DE" smtClean="0"/>
              <a:pPr/>
              <a:t>‹Nr.›</a:t>
            </a:fld>
            <a:endParaRPr lang="de-DE" altLang="de-DE"/>
          </a:p>
        </p:txBody>
      </p:sp>
      <p:pic>
        <p:nvPicPr>
          <p:cNvPr id="8" name="Grafik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2755178376"/>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63399D5D-559F-4ED5-B599-7EBFC418758C}" type="slidenum">
              <a:rPr lang="de-DE" altLang="de-DE" smtClean="0"/>
              <a:pPr/>
              <a:t>‹Nr.›</a:t>
            </a:fld>
            <a:endParaRPr lang="de-DE" altLang="de-DE"/>
          </a:p>
        </p:txBody>
      </p:sp>
    </p:spTree>
    <p:extLst>
      <p:ext uri="{BB962C8B-B14F-4D97-AF65-F5344CB8AC3E}">
        <p14:creationId xmlns:p14="http://schemas.microsoft.com/office/powerpoint/2010/main" val="740772224"/>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76444578-2634-47C7-A78B-AE67B3BEAAF5}" type="slidenum">
              <a:rPr lang="de-DE" altLang="de-DE" smtClean="0"/>
              <a:pPr/>
              <a:t>‹Nr.›</a:t>
            </a:fld>
            <a:endParaRPr lang="de-DE" altLang="de-DE"/>
          </a:p>
        </p:txBody>
      </p:sp>
    </p:spTree>
    <p:extLst>
      <p:ext uri="{BB962C8B-B14F-4D97-AF65-F5344CB8AC3E}">
        <p14:creationId xmlns:p14="http://schemas.microsoft.com/office/powerpoint/2010/main" val="16732650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endParaRPr lang="de-DE" altLang="de-DE"/>
          </a:p>
        </p:txBody>
      </p:sp>
      <p:sp>
        <p:nvSpPr>
          <p:cNvPr id="6" name="Footer Placeholder 5"/>
          <p:cNvSpPr>
            <a:spLocks noGrp="1"/>
          </p:cNvSpPr>
          <p:nvPr>
            <p:ph type="ftr" sz="quarter" idx="11"/>
          </p:nvPr>
        </p:nvSpPr>
        <p:spPr/>
        <p:txBody>
          <a:bodyPr/>
          <a:lstStyle/>
          <a:p>
            <a:r>
              <a:rPr lang="de-DE" altLang="de-DE" smtClean="0"/>
              <a:t>Resonanztreffen_Stand 12.2.2019</a:t>
            </a:r>
            <a:endParaRPr lang="de-DE" altLang="de-DE"/>
          </a:p>
        </p:txBody>
      </p:sp>
      <p:sp>
        <p:nvSpPr>
          <p:cNvPr id="7" name="Slide Number Placeholder 6"/>
          <p:cNvSpPr>
            <a:spLocks noGrp="1"/>
          </p:cNvSpPr>
          <p:nvPr>
            <p:ph type="sldNum" sz="quarter" idx="12"/>
          </p:nvPr>
        </p:nvSpPr>
        <p:spPr/>
        <p:txBody>
          <a:bodyPr/>
          <a:lstStyle/>
          <a:p>
            <a:fld id="{F44CC93B-F97F-415B-BB0D-44C3A3A26842}" type="slidenum">
              <a:rPr lang="de-DE" altLang="de-DE" smtClean="0"/>
              <a:pPr/>
              <a:t>‹Nr.›</a:t>
            </a:fld>
            <a:endParaRPr lang="de-DE" altLang="de-DE"/>
          </a:p>
        </p:txBody>
      </p:sp>
    </p:spTree>
    <p:extLst>
      <p:ext uri="{BB962C8B-B14F-4D97-AF65-F5344CB8AC3E}">
        <p14:creationId xmlns:p14="http://schemas.microsoft.com/office/powerpoint/2010/main" val="4411018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Content Placeholder 3"/>
          <p:cNvSpPr>
            <a:spLocks noGrp="1"/>
          </p:cNvSpPr>
          <p:nvPr>
            <p:ph sz="half" idx="2"/>
          </p:nvPr>
        </p:nvSpPr>
        <p:spPr>
          <a:xfrm>
            <a:off x="839788" y="2505075"/>
            <a:ext cx="5157787"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Content Placeholder 5"/>
          <p:cNvSpPr>
            <a:spLocks noGrp="1"/>
          </p:cNvSpPr>
          <p:nvPr>
            <p:ph sz="quarter" idx="4"/>
          </p:nvPr>
        </p:nvSpPr>
        <p:spPr>
          <a:xfrm>
            <a:off x="6172200" y="2505075"/>
            <a:ext cx="5183188"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endParaRPr lang="de-DE" altLang="de-DE"/>
          </a:p>
        </p:txBody>
      </p:sp>
      <p:sp>
        <p:nvSpPr>
          <p:cNvPr id="8" name="Footer Placeholder 7"/>
          <p:cNvSpPr>
            <a:spLocks noGrp="1"/>
          </p:cNvSpPr>
          <p:nvPr>
            <p:ph type="ftr" sz="quarter" idx="11"/>
          </p:nvPr>
        </p:nvSpPr>
        <p:spPr/>
        <p:txBody>
          <a:bodyPr/>
          <a:lstStyle/>
          <a:p>
            <a:r>
              <a:rPr lang="de-DE" altLang="de-DE" smtClean="0"/>
              <a:t>Resonanztreffen_Stand 12.2.2019</a:t>
            </a:r>
            <a:endParaRPr lang="de-DE" altLang="de-DE"/>
          </a:p>
        </p:txBody>
      </p:sp>
      <p:sp>
        <p:nvSpPr>
          <p:cNvPr id="9" name="Slide Number Placeholder 8"/>
          <p:cNvSpPr>
            <a:spLocks noGrp="1"/>
          </p:cNvSpPr>
          <p:nvPr>
            <p:ph type="sldNum" sz="quarter" idx="12"/>
          </p:nvPr>
        </p:nvSpPr>
        <p:spPr/>
        <p:txBody>
          <a:bodyPr/>
          <a:lstStyle/>
          <a:p>
            <a:fld id="{F5CB5A10-3CA3-430C-A688-23D024BB3BF0}" type="slidenum">
              <a:rPr lang="de-DE" altLang="de-DE" smtClean="0"/>
              <a:pPr/>
              <a:t>‹Nr.›</a:t>
            </a:fld>
            <a:endParaRPr lang="de-DE" altLang="de-DE"/>
          </a:p>
        </p:txBody>
      </p:sp>
    </p:spTree>
    <p:extLst>
      <p:ext uri="{BB962C8B-B14F-4D97-AF65-F5344CB8AC3E}">
        <p14:creationId xmlns:p14="http://schemas.microsoft.com/office/powerpoint/2010/main" val="28462944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endParaRPr lang="de-DE" altLang="de-DE"/>
          </a:p>
        </p:txBody>
      </p:sp>
      <p:sp>
        <p:nvSpPr>
          <p:cNvPr id="4" name="Footer Placeholder 3"/>
          <p:cNvSpPr>
            <a:spLocks noGrp="1"/>
          </p:cNvSpPr>
          <p:nvPr>
            <p:ph type="ftr" sz="quarter" idx="11"/>
          </p:nvPr>
        </p:nvSpPr>
        <p:spPr/>
        <p:txBody>
          <a:bodyPr/>
          <a:lstStyle/>
          <a:p>
            <a:r>
              <a:rPr lang="de-DE" altLang="de-DE" smtClean="0"/>
              <a:t>Resonanztreffen_Stand 12.2.2019</a:t>
            </a:r>
            <a:endParaRPr lang="de-DE" altLang="de-DE"/>
          </a:p>
        </p:txBody>
      </p:sp>
      <p:sp>
        <p:nvSpPr>
          <p:cNvPr id="5" name="Slide Number Placeholder 4"/>
          <p:cNvSpPr>
            <a:spLocks noGrp="1"/>
          </p:cNvSpPr>
          <p:nvPr>
            <p:ph type="sldNum" sz="quarter" idx="12"/>
          </p:nvPr>
        </p:nvSpPr>
        <p:spPr/>
        <p:txBody>
          <a:bodyPr/>
          <a:lstStyle/>
          <a:p>
            <a:fld id="{2ACC3FC1-3A62-4907-A9C6-E24DEC0E980E}" type="slidenum">
              <a:rPr lang="de-DE" altLang="de-DE" smtClean="0"/>
              <a:pPr/>
              <a:t>‹Nr.›</a:t>
            </a:fld>
            <a:endParaRPr lang="de-DE" altLang="de-DE"/>
          </a:p>
        </p:txBody>
      </p:sp>
    </p:spTree>
    <p:extLst>
      <p:ext uri="{BB962C8B-B14F-4D97-AF65-F5344CB8AC3E}">
        <p14:creationId xmlns:p14="http://schemas.microsoft.com/office/powerpoint/2010/main" val="8250842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de-DE" altLang="de-DE"/>
          </a:p>
        </p:txBody>
      </p:sp>
      <p:sp>
        <p:nvSpPr>
          <p:cNvPr id="3" name="Footer Placeholder 2"/>
          <p:cNvSpPr>
            <a:spLocks noGrp="1"/>
          </p:cNvSpPr>
          <p:nvPr>
            <p:ph type="ftr" sz="quarter" idx="11"/>
          </p:nvPr>
        </p:nvSpPr>
        <p:spPr/>
        <p:txBody>
          <a:bodyPr/>
          <a:lstStyle/>
          <a:p>
            <a:r>
              <a:rPr lang="de-DE" altLang="de-DE" smtClean="0"/>
              <a:t>Resonanztreffen_Stand 12.2.2019</a:t>
            </a:r>
            <a:endParaRPr lang="de-DE" altLang="de-DE"/>
          </a:p>
        </p:txBody>
      </p:sp>
      <p:sp>
        <p:nvSpPr>
          <p:cNvPr id="4" name="Slide Number Placeholder 3"/>
          <p:cNvSpPr>
            <a:spLocks noGrp="1"/>
          </p:cNvSpPr>
          <p:nvPr>
            <p:ph type="sldNum" sz="quarter" idx="12"/>
          </p:nvPr>
        </p:nvSpPr>
        <p:spPr/>
        <p:txBody>
          <a:bodyPr/>
          <a:lstStyle/>
          <a:p>
            <a:fld id="{EEA464F5-E7F4-4B1B-8BBB-9402DE675D2B}" type="slidenum">
              <a:rPr lang="de-DE" altLang="de-DE" smtClean="0"/>
              <a:pPr/>
              <a:t>‹Nr.›</a:t>
            </a:fld>
            <a:endParaRPr lang="de-DE" altLang="de-DE"/>
          </a:p>
        </p:txBody>
      </p:sp>
    </p:spTree>
    <p:extLst>
      <p:ext uri="{BB962C8B-B14F-4D97-AF65-F5344CB8AC3E}">
        <p14:creationId xmlns:p14="http://schemas.microsoft.com/office/powerpoint/2010/main" val="77109765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endParaRPr lang="de-DE" altLang="de-DE"/>
          </a:p>
        </p:txBody>
      </p:sp>
      <p:sp>
        <p:nvSpPr>
          <p:cNvPr id="6" name="Footer Placeholder 5"/>
          <p:cNvSpPr>
            <a:spLocks noGrp="1"/>
          </p:cNvSpPr>
          <p:nvPr>
            <p:ph type="ftr" sz="quarter" idx="11"/>
          </p:nvPr>
        </p:nvSpPr>
        <p:spPr/>
        <p:txBody>
          <a:bodyPr/>
          <a:lstStyle/>
          <a:p>
            <a:r>
              <a:rPr lang="de-DE" altLang="de-DE" smtClean="0"/>
              <a:t>Resonanztreffen_Stand 12.2.2019</a:t>
            </a:r>
            <a:endParaRPr lang="de-DE" altLang="de-DE"/>
          </a:p>
        </p:txBody>
      </p:sp>
      <p:sp>
        <p:nvSpPr>
          <p:cNvPr id="7" name="Slide Number Placeholder 6"/>
          <p:cNvSpPr>
            <a:spLocks noGrp="1"/>
          </p:cNvSpPr>
          <p:nvPr>
            <p:ph type="sldNum" sz="quarter" idx="12"/>
          </p:nvPr>
        </p:nvSpPr>
        <p:spPr/>
        <p:txBody>
          <a:bodyPr/>
          <a:lstStyle/>
          <a:p>
            <a:fld id="{73ABEDFD-FBB7-4CE2-B7E1-BA55537A2351}" type="slidenum">
              <a:rPr lang="de-DE" altLang="de-DE" smtClean="0"/>
              <a:pPr/>
              <a:t>‹Nr.›</a:t>
            </a:fld>
            <a:endParaRPr lang="de-DE" altLang="de-DE"/>
          </a:p>
        </p:txBody>
      </p:sp>
    </p:spTree>
    <p:extLst>
      <p:ext uri="{BB962C8B-B14F-4D97-AF65-F5344CB8AC3E}">
        <p14:creationId xmlns:p14="http://schemas.microsoft.com/office/powerpoint/2010/main" val="24510939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endParaRPr lang="de-DE" altLang="de-DE"/>
          </a:p>
        </p:txBody>
      </p:sp>
      <p:sp>
        <p:nvSpPr>
          <p:cNvPr id="6" name="Footer Placeholder 5"/>
          <p:cNvSpPr>
            <a:spLocks noGrp="1"/>
          </p:cNvSpPr>
          <p:nvPr>
            <p:ph type="ftr" sz="quarter" idx="11"/>
          </p:nvPr>
        </p:nvSpPr>
        <p:spPr/>
        <p:txBody>
          <a:bodyPr/>
          <a:lstStyle/>
          <a:p>
            <a:r>
              <a:rPr lang="de-DE" altLang="de-DE" smtClean="0"/>
              <a:t>Resonanztreffen_Stand 12.2.2019</a:t>
            </a:r>
            <a:endParaRPr lang="de-DE" altLang="de-DE"/>
          </a:p>
        </p:txBody>
      </p:sp>
      <p:sp>
        <p:nvSpPr>
          <p:cNvPr id="7" name="Slide Number Placeholder 6"/>
          <p:cNvSpPr>
            <a:spLocks noGrp="1"/>
          </p:cNvSpPr>
          <p:nvPr>
            <p:ph type="sldNum" sz="quarter" idx="12"/>
          </p:nvPr>
        </p:nvSpPr>
        <p:spPr/>
        <p:txBody>
          <a:bodyPr/>
          <a:lstStyle/>
          <a:p>
            <a:fld id="{4A91FCA0-C851-4492-A606-3967751C6039}" type="slidenum">
              <a:rPr lang="de-DE" altLang="de-DE" smtClean="0"/>
              <a:pPr/>
              <a:t>‹Nr.›</a:t>
            </a:fld>
            <a:endParaRPr lang="de-DE" altLang="de-DE"/>
          </a:p>
        </p:txBody>
      </p:sp>
    </p:spTree>
    <p:extLst>
      <p:ext uri="{BB962C8B-B14F-4D97-AF65-F5344CB8AC3E}">
        <p14:creationId xmlns:p14="http://schemas.microsoft.com/office/powerpoint/2010/main" val="21542425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F9C30AB1-9D94-4087-9992-A404598E0103}" type="slidenum">
              <a:rPr lang="de-DE" altLang="de-DE" smtClean="0"/>
              <a:pPr/>
              <a:t>‹Nr.›</a:t>
            </a:fld>
            <a:endParaRPr lang="de-DE" altLang="de-DE"/>
          </a:p>
        </p:txBody>
      </p:sp>
    </p:spTree>
    <p:extLst>
      <p:ext uri="{BB962C8B-B14F-4D97-AF65-F5344CB8AC3E}">
        <p14:creationId xmlns:p14="http://schemas.microsoft.com/office/powerpoint/2010/main" val="13871303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BBB0B157-8A01-49AE-B00F-8C5586EE4E45}" type="slidenum">
              <a:rPr lang="de-DE" altLang="de-DE" smtClean="0"/>
              <a:pPr/>
              <a:t>‹Nr.›</a:t>
            </a:fld>
            <a:endParaRPr lang="de-DE" altLang="de-DE"/>
          </a:p>
        </p:txBody>
      </p:sp>
    </p:spTree>
    <p:extLst>
      <p:ext uri="{BB962C8B-B14F-4D97-AF65-F5344CB8AC3E}">
        <p14:creationId xmlns:p14="http://schemas.microsoft.com/office/powerpoint/2010/main" val="346165871"/>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de-DE" smtClean="0"/>
              <a:t>Titelmasterformat durch Klicken bearbeiten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B6F4C231-DD9A-4111-92CA-0D08C3F1DDA8}" type="slidenum">
              <a:rPr lang="de-DE" altLang="de-DE" smtClean="0"/>
              <a:pPr/>
              <a:t>‹Nr.›</a:t>
            </a:fld>
            <a:endParaRPr lang="de-DE" altLang="de-DE"/>
          </a:p>
        </p:txBody>
      </p:sp>
    </p:spTree>
    <p:extLst>
      <p:ext uri="{BB962C8B-B14F-4D97-AF65-F5344CB8AC3E}">
        <p14:creationId xmlns:p14="http://schemas.microsoft.com/office/powerpoint/2010/main" val="2950357034"/>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63399D5D-559F-4ED5-B599-7EBFC418758C}" type="slidenum">
              <a:rPr lang="de-DE" altLang="de-DE" smtClean="0"/>
              <a:pPr/>
              <a:t>‹Nr.›</a:t>
            </a:fld>
            <a:endParaRPr lang="de-DE" altLang="de-DE"/>
          </a:p>
        </p:txBody>
      </p:sp>
    </p:spTree>
    <p:extLst>
      <p:ext uri="{BB962C8B-B14F-4D97-AF65-F5344CB8AC3E}">
        <p14:creationId xmlns:p14="http://schemas.microsoft.com/office/powerpoint/2010/main" val="1160156523"/>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76444578-2634-47C7-A78B-AE67B3BEAAF5}" type="slidenum">
              <a:rPr lang="de-DE" altLang="de-DE" smtClean="0"/>
              <a:pPr/>
              <a:t>‹Nr.›</a:t>
            </a:fld>
            <a:endParaRPr lang="de-DE" altLang="de-DE"/>
          </a:p>
        </p:txBody>
      </p:sp>
    </p:spTree>
    <p:extLst>
      <p:ext uri="{BB962C8B-B14F-4D97-AF65-F5344CB8AC3E}">
        <p14:creationId xmlns:p14="http://schemas.microsoft.com/office/powerpoint/2010/main" val="25268267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endParaRPr lang="de-DE" altLang="de-DE"/>
          </a:p>
        </p:txBody>
      </p:sp>
      <p:sp>
        <p:nvSpPr>
          <p:cNvPr id="6" name="Footer Placeholder 5"/>
          <p:cNvSpPr>
            <a:spLocks noGrp="1"/>
          </p:cNvSpPr>
          <p:nvPr>
            <p:ph type="ftr" sz="quarter" idx="11"/>
          </p:nvPr>
        </p:nvSpPr>
        <p:spPr/>
        <p:txBody>
          <a:bodyPr/>
          <a:lstStyle/>
          <a:p>
            <a:r>
              <a:rPr lang="de-DE" altLang="de-DE" smtClean="0"/>
              <a:t>Resonanztreffen_Stand 12.2.2019</a:t>
            </a:r>
            <a:endParaRPr lang="de-DE" altLang="de-DE"/>
          </a:p>
        </p:txBody>
      </p:sp>
      <p:sp>
        <p:nvSpPr>
          <p:cNvPr id="7" name="Slide Number Placeholder 6"/>
          <p:cNvSpPr>
            <a:spLocks noGrp="1"/>
          </p:cNvSpPr>
          <p:nvPr>
            <p:ph type="sldNum" sz="quarter" idx="12"/>
          </p:nvPr>
        </p:nvSpPr>
        <p:spPr/>
        <p:txBody>
          <a:bodyPr/>
          <a:lstStyle/>
          <a:p>
            <a:fld id="{F44CC93B-F97F-415B-BB0D-44C3A3A26842}" type="slidenum">
              <a:rPr lang="de-DE" altLang="de-DE" smtClean="0"/>
              <a:pPr/>
              <a:t>‹Nr.›</a:t>
            </a:fld>
            <a:endParaRPr lang="de-DE" altLang="de-DE"/>
          </a:p>
        </p:txBody>
      </p:sp>
    </p:spTree>
    <p:extLst>
      <p:ext uri="{BB962C8B-B14F-4D97-AF65-F5344CB8AC3E}">
        <p14:creationId xmlns:p14="http://schemas.microsoft.com/office/powerpoint/2010/main" val="35127549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Content Placeholder 3"/>
          <p:cNvSpPr>
            <a:spLocks noGrp="1"/>
          </p:cNvSpPr>
          <p:nvPr>
            <p:ph sz="half" idx="2"/>
          </p:nvPr>
        </p:nvSpPr>
        <p:spPr>
          <a:xfrm>
            <a:off x="839788" y="2505075"/>
            <a:ext cx="5157787"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Content Placeholder 5"/>
          <p:cNvSpPr>
            <a:spLocks noGrp="1"/>
          </p:cNvSpPr>
          <p:nvPr>
            <p:ph sz="quarter" idx="4"/>
          </p:nvPr>
        </p:nvSpPr>
        <p:spPr>
          <a:xfrm>
            <a:off x="6172200" y="2505075"/>
            <a:ext cx="5183188"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endParaRPr lang="de-DE" altLang="de-DE"/>
          </a:p>
        </p:txBody>
      </p:sp>
      <p:sp>
        <p:nvSpPr>
          <p:cNvPr id="8" name="Footer Placeholder 7"/>
          <p:cNvSpPr>
            <a:spLocks noGrp="1"/>
          </p:cNvSpPr>
          <p:nvPr>
            <p:ph type="ftr" sz="quarter" idx="11"/>
          </p:nvPr>
        </p:nvSpPr>
        <p:spPr/>
        <p:txBody>
          <a:bodyPr/>
          <a:lstStyle/>
          <a:p>
            <a:r>
              <a:rPr lang="de-DE" altLang="de-DE" smtClean="0"/>
              <a:t>Resonanztreffen_Stand 12.2.2019</a:t>
            </a:r>
            <a:endParaRPr lang="de-DE" altLang="de-DE"/>
          </a:p>
        </p:txBody>
      </p:sp>
      <p:sp>
        <p:nvSpPr>
          <p:cNvPr id="9" name="Slide Number Placeholder 8"/>
          <p:cNvSpPr>
            <a:spLocks noGrp="1"/>
          </p:cNvSpPr>
          <p:nvPr>
            <p:ph type="sldNum" sz="quarter" idx="12"/>
          </p:nvPr>
        </p:nvSpPr>
        <p:spPr/>
        <p:txBody>
          <a:bodyPr/>
          <a:lstStyle/>
          <a:p>
            <a:fld id="{F5CB5A10-3CA3-430C-A688-23D024BB3BF0}" type="slidenum">
              <a:rPr lang="de-DE" altLang="de-DE" smtClean="0"/>
              <a:pPr/>
              <a:t>‹Nr.›</a:t>
            </a:fld>
            <a:endParaRPr lang="de-DE" altLang="de-DE"/>
          </a:p>
        </p:txBody>
      </p:sp>
    </p:spTree>
    <p:extLst>
      <p:ext uri="{BB962C8B-B14F-4D97-AF65-F5344CB8AC3E}">
        <p14:creationId xmlns:p14="http://schemas.microsoft.com/office/powerpoint/2010/main" val="40210420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endParaRPr lang="de-DE" altLang="de-DE"/>
          </a:p>
        </p:txBody>
      </p:sp>
      <p:sp>
        <p:nvSpPr>
          <p:cNvPr id="4" name="Footer Placeholder 3"/>
          <p:cNvSpPr>
            <a:spLocks noGrp="1"/>
          </p:cNvSpPr>
          <p:nvPr>
            <p:ph type="ftr" sz="quarter" idx="11"/>
          </p:nvPr>
        </p:nvSpPr>
        <p:spPr/>
        <p:txBody>
          <a:bodyPr/>
          <a:lstStyle/>
          <a:p>
            <a:r>
              <a:rPr lang="de-DE" altLang="de-DE" smtClean="0"/>
              <a:t>Resonanztreffen_Stand 12.2.2019</a:t>
            </a:r>
            <a:endParaRPr lang="de-DE" altLang="de-DE"/>
          </a:p>
        </p:txBody>
      </p:sp>
      <p:sp>
        <p:nvSpPr>
          <p:cNvPr id="5" name="Slide Number Placeholder 4"/>
          <p:cNvSpPr>
            <a:spLocks noGrp="1"/>
          </p:cNvSpPr>
          <p:nvPr>
            <p:ph type="sldNum" sz="quarter" idx="12"/>
          </p:nvPr>
        </p:nvSpPr>
        <p:spPr/>
        <p:txBody>
          <a:bodyPr/>
          <a:lstStyle/>
          <a:p>
            <a:fld id="{2ACC3FC1-3A62-4907-A9C6-E24DEC0E980E}" type="slidenum">
              <a:rPr lang="de-DE" altLang="de-DE" smtClean="0"/>
              <a:pPr/>
              <a:t>‹Nr.›</a:t>
            </a:fld>
            <a:endParaRPr lang="de-DE" altLang="de-DE"/>
          </a:p>
        </p:txBody>
      </p:sp>
    </p:spTree>
    <p:extLst>
      <p:ext uri="{BB962C8B-B14F-4D97-AF65-F5344CB8AC3E}">
        <p14:creationId xmlns:p14="http://schemas.microsoft.com/office/powerpoint/2010/main" val="70689647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de-DE" altLang="de-DE"/>
          </a:p>
        </p:txBody>
      </p:sp>
      <p:sp>
        <p:nvSpPr>
          <p:cNvPr id="3" name="Footer Placeholder 2"/>
          <p:cNvSpPr>
            <a:spLocks noGrp="1"/>
          </p:cNvSpPr>
          <p:nvPr>
            <p:ph type="ftr" sz="quarter" idx="11"/>
          </p:nvPr>
        </p:nvSpPr>
        <p:spPr/>
        <p:txBody>
          <a:bodyPr/>
          <a:lstStyle/>
          <a:p>
            <a:r>
              <a:rPr lang="de-DE" altLang="de-DE" smtClean="0"/>
              <a:t>Resonanztreffen_Stand 12.2.2019</a:t>
            </a:r>
            <a:endParaRPr lang="de-DE" altLang="de-DE"/>
          </a:p>
        </p:txBody>
      </p:sp>
      <p:sp>
        <p:nvSpPr>
          <p:cNvPr id="4" name="Slide Number Placeholder 3"/>
          <p:cNvSpPr>
            <a:spLocks noGrp="1"/>
          </p:cNvSpPr>
          <p:nvPr>
            <p:ph type="sldNum" sz="quarter" idx="12"/>
          </p:nvPr>
        </p:nvSpPr>
        <p:spPr/>
        <p:txBody>
          <a:bodyPr/>
          <a:lstStyle/>
          <a:p>
            <a:fld id="{EEA464F5-E7F4-4B1B-8BBB-9402DE675D2B}" type="slidenum">
              <a:rPr lang="de-DE" altLang="de-DE" smtClean="0"/>
              <a:pPr/>
              <a:t>‹Nr.›</a:t>
            </a:fld>
            <a:endParaRPr lang="de-DE" altLang="de-DE"/>
          </a:p>
        </p:txBody>
      </p:sp>
    </p:spTree>
    <p:extLst>
      <p:ext uri="{BB962C8B-B14F-4D97-AF65-F5344CB8AC3E}">
        <p14:creationId xmlns:p14="http://schemas.microsoft.com/office/powerpoint/2010/main" val="390079012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endParaRPr lang="de-DE" altLang="de-DE"/>
          </a:p>
        </p:txBody>
      </p:sp>
      <p:sp>
        <p:nvSpPr>
          <p:cNvPr id="6" name="Footer Placeholder 5"/>
          <p:cNvSpPr>
            <a:spLocks noGrp="1"/>
          </p:cNvSpPr>
          <p:nvPr>
            <p:ph type="ftr" sz="quarter" idx="11"/>
          </p:nvPr>
        </p:nvSpPr>
        <p:spPr/>
        <p:txBody>
          <a:bodyPr/>
          <a:lstStyle/>
          <a:p>
            <a:r>
              <a:rPr lang="de-DE" altLang="de-DE" smtClean="0"/>
              <a:t>Resonanztreffen_Stand 12.2.2019</a:t>
            </a:r>
            <a:endParaRPr lang="de-DE" altLang="de-DE"/>
          </a:p>
        </p:txBody>
      </p:sp>
      <p:sp>
        <p:nvSpPr>
          <p:cNvPr id="7" name="Slide Number Placeholder 6"/>
          <p:cNvSpPr>
            <a:spLocks noGrp="1"/>
          </p:cNvSpPr>
          <p:nvPr>
            <p:ph type="sldNum" sz="quarter" idx="12"/>
          </p:nvPr>
        </p:nvSpPr>
        <p:spPr/>
        <p:txBody>
          <a:bodyPr/>
          <a:lstStyle/>
          <a:p>
            <a:fld id="{73ABEDFD-FBB7-4CE2-B7E1-BA55537A2351}" type="slidenum">
              <a:rPr lang="de-DE" altLang="de-DE" smtClean="0"/>
              <a:pPr/>
              <a:t>‹Nr.›</a:t>
            </a:fld>
            <a:endParaRPr lang="de-DE" altLang="de-DE"/>
          </a:p>
        </p:txBody>
      </p:sp>
    </p:spTree>
    <p:extLst>
      <p:ext uri="{BB962C8B-B14F-4D97-AF65-F5344CB8AC3E}">
        <p14:creationId xmlns:p14="http://schemas.microsoft.com/office/powerpoint/2010/main" val="674715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endParaRPr lang="de-DE" altLang="de-DE"/>
          </a:p>
        </p:txBody>
      </p:sp>
      <p:sp>
        <p:nvSpPr>
          <p:cNvPr id="6" name="Footer Placeholder 5"/>
          <p:cNvSpPr>
            <a:spLocks noGrp="1"/>
          </p:cNvSpPr>
          <p:nvPr>
            <p:ph type="ftr" sz="quarter" idx="11"/>
          </p:nvPr>
        </p:nvSpPr>
        <p:spPr/>
        <p:txBody>
          <a:bodyPr/>
          <a:lstStyle/>
          <a:p>
            <a:r>
              <a:rPr lang="de-DE" altLang="de-DE" smtClean="0"/>
              <a:t>Resonanztreffen_Stand 12.2.2019</a:t>
            </a:r>
            <a:endParaRPr lang="de-DE" altLang="de-DE"/>
          </a:p>
        </p:txBody>
      </p:sp>
      <p:sp>
        <p:nvSpPr>
          <p:cNvPr id="7" name="Slide Number Placeholder 6"/>
          <p:cNvSpPr>
            <a:spLocks noGrp="1"/>
          </p:cNvSpPr>
          <p:nvPr>
            <p:ph type="sldNum" sz="quarter" idx="12"/>
          </p:nvPr>
        </p:nvSpPr>
        <p:spPr/>
        <p:txBody>
          <a:bodyPr/>
          <a:lstStyle/>
          <a:p>
            <a:fld id="{4A91FCA0-C851-4492-A606-3967751C6039}" type="slidenum">
              <a:rPr lang="de-DE" altLang="de-DE" smtClean="0"/>
              <a:pPr/>
              <a:t>‹Nr.›</a:t>
            </a:fld>
            <a:endParaRPr lang="de-DE" altLang="de-DE"/>
          </a:p>
        </p:txBody>
      </p:sp>
    </p:spTree>
    <p:extLst>
      <p:ext uri="{BB962C8B-B14F-4D97-AF65-F5344CB8AC3E}">
        <p14:creationId xmlns:p14="http://schemas.microsoft.com/office/powerpoint/2010/main" val="2814037668"/>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F9C30AB1-9D94-4087-9992-A404598E0103}" type="slidenum">
              <a:rPr lang="de-DE" altLang="de-DE" smtClean="0"/>
              <a:pPr/>
              <a:t>‹Nr.›</a:t>
            </a:fld>
            <a:endParaRPr lang="de-DE" altLang="de-DE"/>
          </a:p>
        </p:txBody>
      </p:sp>
    </p:spTree>
    <p:extLst>
      <p:ext uri="{BB962C8B-B14F-4D97-AF65-F5344CB8AC3E}">
        <p14:creationId xmlns:p14="http://schemas.microsoft.com/office/powerpoint/2010/main" val="27672680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BBB0B157-8A01-49AE-B00F-8C5586EE4E45}" type="slidenum">
              <a:rPr lang="de-DE" altLang="de-DE" smtClean="0"/>
              <a:pPr/>
              <a:t>‹Nr.›</a:t>
            </a:fld>
            <a:endParaRPr lang="de-DE" altLang="de-DE"/>
          </a:p>
        </p:txBody>
      </p:sp>
    </p:spTree>
    <p:extLst>
      <p:ext uri="{BB962C8B-B14F-4D97-AF65-F5344CB8AC3E}">
        <p14:creationId xmlns:p14="http://schemas.microsoft.com/office/powerpoint/2010/main" val="3473010342"/>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smtClean="0"/>
              <a:t>Resonanztreffen_Stand 12.2.2019</a:t>
            </a:r>
            <a:endParaRPr lang="de-DE" altLang="de-DE"/>
          </a:p>
        </p:txBody>
      </p:sp>
      <p:sp>
        <p:nvSpPr>
          <p:cNvPr id="6" name="Slide Number Placeholder 5"/>
          <p:cNvSpPr>
            <a:spLocks noGrp="1"/>
          </p:cNvSpPr>
          <p:nvPr>
            <p:ph type="sldNum" sz="quarter" idx="12"/>
          </p:nvPr>
        </p:nvSpPr>
        <p:spPr/>
        <p:txBody>
          <a:bodyPr/>
          <a:lstStyle/>
          <a:p>
            <a:fld id="{B6F4C231-DD9A-4111-92CA-0D08C3F1DDA8}" type="slidenum">
              <a:rPr lang="de-DE" altLang="de-DE" smtClean="0"/>
              <a:pPr/>
              <a:t>‹Nr.›</a:t>
            </a:fld>
            <a:endParaRPr lang="de-DE" altLang="de-DE"/>
          </a:p>
        </p:txBody>
      </p:sp>
    </p:spTree>
    <p:extLst>
      <p:ext uri="{BB962C8B-B14F-4D97-AF65-F5344CB8AC3E}">
        <p14:creationId xmlns:p14="http://schemas.microsoft.com/office/powerpoint/2010/main" val="2464729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1.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3908" name="AutoShape 4"/>
          <p:cNvSpPr>
            <a:spLocks noGrp="1" noChangeArrowheads="1"/>
          </p:cNvSpPr>
          <p:nvPr>
            <p:ph type="title"/>
          </p:nvPr>
        </p:nvSpPr>
        <p:spPr bwMode="auto">
          <a:xfrm>
            <a:off x="1016000" y="762000"/>
            <a:ext cx="105664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de-DE" altLang="de-DE"/>
              <a:t>Titelmasterformat durch Klicken bearbeiten</a:t>
            </a:r>
          </a:p>
        </p:txBody>
      </p:sp>
      <p:sp>
        <p:nvSpPr>
          <p:cNvPr id="123909" name="Rectangle 5"/>
          <p:cNvSpPr>
            <a:spLocks noGrp="1" noChangeArrowheads="1"/>
          </p:cNvSpPr>
          <p:nvPr>
            <p:ph type="body" idx="1"/>
          </p:nvPr>
        </p:nvSpPr>
        <p:spPr bwMode="auto">
          <a:xfrm>
            <a:off x="1102785" y="2349501"/>
            <a:ext cx="10257367"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123910" name="Rectangle 6"/>
          <p:cNvSpPr>
            <a:spLocks noGrp="1" noChangeArrowheads="1"/>
          </p:cNvSpPr>
          <p:nvPr>
            <p:ph type="dt" sz="half" idx="2"/>
          </p:nvPr>
        </p:nvSpPr>
        <p:spPr bwMode="auto">
          <a:xfrm>
            <a:off x="3251201" y="6248401"/>
            <a:ext cx="284056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atin typeface="Arial" panose="020B0604020202020204" pitchFamily="34" charset="0"/>
              </a:defRPr>
            </a:lvl1pPr>
          </a:lstStyle>
          <a:p>
            <a:endParaRPr lang="de-DE" altLang="de-DE"/>
          </a:p>
        </p:txBody>
      </p:sp>
      <p:sp>
        <p:nvSpPr>
          <p:cNvPr id="123911" name="Rectangle 7"/>
          <p:cNvSpPr>
            <a:spLocks noGrp="1" noChangeArrowheads="1"/>
          </p:cNvSpPr>
          <p:nvPr>
            <p:ph type="ftr" sz="quarter" idx="3"/>
          </p:nvPr>
        </p:nvSpPr>
        <p:spPr bwMode="auto">
          <a:xfrm>
            <a:off x="7721600" y="6248401"/>
            <a:ext cx="386291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atin typeface="Arial" panose="020B0604020202020204" pitchFamily="34" charset="0"/>
              </a:defRPr>
            </a:lvl1pPr>
          </a:lstStyle>
          <a:p>
            <a:r>
              <a:rPr lang="de-DE" altLang="de-DE" smtClean="0"/>
              <a:t>Resonanztreffen_Stand 12.2.2019</a:t>
            </a:r>
            <a:endParaRPr lang="de-DE" altLang="de-DE"/>
          </a:p>
        </p:txBody>
      </p:sp>
      <p:sp>
        <p:nvSpPr>
          <p:cNvPr id="123912" name="Rectangle 8"/>
          <p:cNvSpPr>
            <a:spLocks noGrp="1" noChangeArrowheads="1"/>
          </p:cNvSpPr>
          <p:nvPr>
            <p:ph type="sldNum" sz="quarter" idx="4"/>
          </p:nvPr>
        </p:nvSpPr>
        <p:spPr bwMode="auto">
          <a:xfrm>
            <a:off x="112184" y="6242050"/>
            <a:ext cx="78316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defRPr b="1">
                <a:solidFill>
                  <a:srgbClr val="333333"/>
                </a:solidFill>
                <a:latin typeface="+mn-lt"/>
              </a:defRPr>
            </a:lvl1pPr>
          </a:lstStyle>
          <a:p>
            <a:fld id="{B5B4241C-AED9-4847-8F54-851943439B8C}" type="slidenum">
              <a:rPr lang="de-DE" altLang="de-DE"/>
              <a:pPr/>
              <a:t>‹Nr.›</a:t>
            </a:fld>
            <a:endParaRPr lang="de-DE" altLang="de-DE"/>
          </a:p>
        </p:txBody>
      </p:sp>
      <p:pic>
        <p:nvPicPr>
          <p:cNvPr id="10" name="Grafik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1" name="Grafik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87" r:id="rId2"/>
    <p:sldLayoutId id="2147483709"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ransition/>
  <p:timing>
    <p:tnLst>
      <p:par>
        <p:cTn id="1" dur="indefinite" restart="never" nodeType="tmRoot"/>
      </p:par>
    </p:tnLst>
  </p:timing>
  <p:hf hdr="0" ftr="0" dt="0"/>
  <p:txStyles>
    <p:titleStyle>
      <a:lvl1pPr algn="l" rtl="0" fontAlgn="base">
        <a:lnSpc>
          <a:spcPct val="90000"/>
        </a:lnSpc>
        <a:spcBef>
          <a:spcPct val="0"/>
        </a:spcBef>
        <a:spcAft>
          <a:spcPct val="0"/>
        </a:spcAft>
        <a:defRPr sz="3600" b="1" kern="1200">
          <a:solidFill>
            <a:srgbClr val="333333"/>
          </a:solidFill>
          <a:latin typeface="+mj-lt"/>
          <a:ea typeface="+mj-ea"/>
          <a:cs typeface="+mj-cs"/>
        </a:defRPr>
      </a:lvl1pPr>
      <a:lvl2pPr algn="l" rtl="0" fontAlgn="base">
        <a:lnSpc>
          <a:spcPct val="90000"/>
        </a:lnSpc>
        <a:spcBef>
          <a:spcPct val="0"/>
        </a:spcBef>
        <a:spcAft>
          <a:spcPct val="0"/>
        </a:spcAft>
        <a:defRPr sz="3600" b="1">
          <a:solidFill>
            <a:srgbClr val="333333"/>
          </a:solidFill>
          <a:latin typeface="TheSansOffice" pitchFamily="34" charset="0"/>
        </a:defRPr>
      </a:lvl2pPr>
      <a:lvl3pPr algn="l" rtl="0" fontAlgn="base">
        <a:lnSpc>
          <a:spcPct val="90000"/>
        </a:lnSpc>
        <a:spcBef>
          <a:spcPct val="0"/>
        </a:spcBef>
        <a:spcAft>
          <a:spcPct val="0"/>
        </a:spcAft>
        <a:defRPr sz="3600" b="1">
          <a:solidFill>
            <a:srgbClr val="333333"/>
          </a:solidFill>
          <a:latin typeface="TheSansOffice" pitchFamily="34" charset="0"/>
        </a:defRPr>
      </a:lvl3pPr>
      <a:lvl4pPr algn="l" rtl="0" fontAlgn="base">
        <a:lnSpc>
          <a:spcPct val="90000"/>
        </a:lnSpc>
        <a:spcBef>
          <a:spcPct val="0"/>
        </a:spcBef>
        <a:spcAft>
          <a:spcPct val="0"/>
        </a:spcAft>
        <a:defRPr sz="3600" b="1">
          <a:solidFill>
            <a:srgbClr val="333333"/>
          </a:solidFill>
          <a:latin typeface="TheSansOffice" pitchFamily="34" charset="0"/>
        </a:defRPr>
      </a:lvl4pPr>
      <a:lvl5pPr algn="l" rtl="0" fontAlgn="base">
        <a:lnSpc>
          <a:spcPct val="90000"/>
        </a:lnSpc>
        <a:spcBef>
          <a:spcPct val="0"/>
        </a:spcBef>
        <a:spcAft>
          <a:spcPct val="0"/>
        </a:spcAft>
        <a:defRPr sz="3600" b="1">
          <a:solidFill>
            <a:srgbClr val="333333"/>
          </a:solidFill>
          <a:latin typeface="TheSansOffice" pitchFamily="34" charset="0"/>
        </a:defRPr>
      </a:lvl5pPr>
      <a:lvl6pPr marL="457200" algn="l" rtl="0" fontAlgn="base">
        <a:lnSpc>
          <a:spcPct val="90000"/>
        </a:lnSpc>
        <a:spcBef>
          <a:spcPct val="0"/>
        </a:spcBef>
        <a:spcAft>
          <a:spcPct val="0"/>
        </a:spcAft>
        <a:defRPr sz="3600" b="1">
          <a:solidFill>
            <a:srgbClr val="333333"/>
          </a:solidFill>
          <a:latin typeface="TheSansOffice" pitchFamily="34" charset="0"/>
        </a:defRPr>
      </a:lvl6pPr>
      <a:lvl7pPr marL="914400" algn="l" rtl="0" fontAlgn="base">
        <a:lnSpc>
          <a:spcPct val="90000"/>
        </a:lnSpc>
        <a:spcBef>
          <a:spcPct val="0"/>
        </a:spcBef>
        <a:spcAft>
          <a:spcPct val="0"/>
        </a:spcAft>
        <a:defRPr sz="3600" b="1">
          <a:solidFill>
            <a:srgbClr val="333333"/>
          </a:solidFill>
          <a:latin typeface="TheSansOffice" pitchFamily="34" charset="0"/>
        </a:defRPr>
      </a:lvl7pPr>
      <a:lvl8pPr marL="1371600" algn="l" rtl="0" fontAlgn="base">
        <a:lnSpc>
          <a:spcPct val="90000"/>
        </a:lnSpc>
        <a:spcBef>
          <a:spcPct val="0"/>
        </a:spcBef>
        <a:spcAft>
          <a:spcPct val="0"/>
        </a:spcAft>
        <a:defRPr sz="3600" b="1">
          <a:solidFill>
            <a:srgbClr val="333333"/>
          </a:solidFill>
          <a:latin typeface="TheSansOffice" pitchFamily="34" charset="0"/>
        </a:defRPr>
      </a:lvl8pPr>
      <a:lvl9pPr marL="1828800" algn="l" rtl="0" fontAlgn="base">
        <a:lnSpc>
          <a:spcPct val="90000"/>
        </a:lnSpc>
        <a:spcBef>
          <a:spcPct val="0"/>
        </a:spcBef>
        <a:spcAft>
          <a:spcPct val="0"/>
        </a:spcAft>
        <a:defRPr sz="3600" b="1">
          <a:solidFill>
            <a:srgbClr val="333333"/>
          </a:solidFill>
          <a:latin typeface="TheSansOffice" pitchFamily="34" charset="0"/>
        </a:defRPr>
      </a:lvl9pPr>
    </p:titleStyle>
    <p:bodyStyle>
      <a:lvl1pPr marL="342900" indent="-342900" algn="l" rtl="0" fontAlgn="base">
        <a:spcBef>
          <a:spcPct val="20000"/>
        </a:spcBef>
        <a:spcAft>
          <a:spcPct val="0"/>
        </a:spcAft>
        <a:buClr>
          <a:srgbClr val="EBC31B"/>
        </a:buClr>
        <a:buFont typeface="Wingdings" panose="05000000000000000000" pitchFamily="2" charset="2"/>
        <a:buChar char="l"/>
        <a:defRPr sz="2800" kern="1200">
          <a:solidFill>
            <a:srgbClr val="1C1C1C"/>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lr>
          <a:srgbClr val="EBC31B"/>
        </a:buClr>
        <a:buChar char="–"/>
        <a:defRPr sz="2400" kern="1200">
          <a:solidFill>
            <a:srgbClr val="1C1C1C"/>
          </a:solidFill>
          <a:effectLst>
            <a:outerShdw blurRad="38100" dist="38100" dir="2700000" algn="tl">
              <a:srgbClr val="C0C0C0"/>
            </a:outerShdw>
          </a:effectLst>
          <a:latin typeface="+mn-lt"/>
          <a:ea typeface="+mn-ea"/>
          <a:cs typeface="+mn-cs"/>
        </a:defRPr>
      </a:lvl2pPr>
      <a:lvl3pPr marL="1143000" indent="-228600" algn="l" rtl="0" fontAlgn="base">
        <a:spcBef>
          <a:spcPct val="20000"/>
        </a:spcBef>
        <a:spcAft>
          <a:spcPct val="0"/>
        </a:spcAft>
        <a:buClr>
          <a:srgbClr val="EBC31B"/>
        </a:buClr>
        <a:buFont typeface="Wingdings" panose="05000000000000000000" pitchFamily="2" charset="2"/>
        <a:buChar char="l"/>
        <a:defRPr sz="2000" kern="1200">
          <a:solidFill>
            <a:srgbClr val="1C1C1C"/>
          </a:solidFill>
          <a:effectLst>
            <a:outerShdw blurRad="38100" dist="38100" dir="2700000" algn="tl">
              <a:srgbClr val="C0C0C0"/>
            </a:outerShdw>
          </a:effectLst>
          <a:latin typeface="+mn-lt"/>
          <a:ea typeface="+mn-ea"/>
          <a:cs typeface="+mn-cs"/>
        </a:defRPr>
      </a:lvl3pPr>
      <a:lvl4pPr marL="1600200" indent="-228600" algn="l" rtl="0" fontAlgn="base">
        <a:spcBef>
          <a:spcPct val="20000"/>
        </a:spcBef>
        <a:spcAft>
          <a:spcPct val="0"/>
        </a:spcAft>
        <a:buClr>
          <a:srgbClr val="EBC31B"/>
        </a:buClr>
        <a:buChar char="–"/>
        <a:defRPr kern="1200">
          <a:solidFill>
            <a:srgbClr val="1C1C1C"/>
          </a:solidFill>
          <a:effectLst>
            <a:outerShdw blurRad="38100" dist="38100" dir="2700000" algn="tl">
              <a:srgbClr val="C0C0C0"/>
            </a:outerShdw>
          </a:effectLst>
          <a:latin typeface="+mn-lt"/>
          <a:ea typeface="+mn-ea"/>
          <a:cs typeface="+mn-cs"/>
        </a:defRPr>
      </a:lvl4pPr>
      <a:lvl5pPr marL="2057400" indent="-228600" algn="l" rtl="0" fontAlgn="base">
        <a:spcBef>
          <a:spcPct val="20000"/>
        </a:spcBef>
        <a:spcAft>
          <a:spcPct val="0"/>
        </a:spcAft>
        <a:buClr>
          <a:srgbClr val="EBC31B"/>
        </a:buClr>
        <a:buFont typeface="Wingdings" panose="05000000000000000000" pitchFamily="2" charset="2"/>
        <a:buChar char="l"/>
        <a:defRPr kern="1200">
          <a:solidFill>
            <a:srgbClr val="1C1C1C"/>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3908" name="AutoShape 4"/>
          <p:cNvSpPr>
            <a:spLocks noGrp="1" noChangeArrowheads="1"/>
          </p:cNvSpPr>
          <p:nvPr>
            <p:ph type="title"/>
          </p:nvPr>
        </p:nvSpPr>
        <p:spPr bwMode="auto">
          <a:xfrm>
            <a:off x="1016000" y="762000"/>
            <a:ext cx="105664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de-DE" altLang="de-DE"/>
              <a:t>Titelmasterformat durch Klicken bearbeiten</a:t>
            </a:r>
          </a:p>
        </p:txBody>
      </p:sp>
      <p:sp>
        <p:nvSpPr>
          <p:cNvPr id="123909" name="Rectangle 5"/>
          <p:cNvSpPr>
            <a:spLocks noGrp="1" noChangeArrowheads="1"/>
          </p:cNvSpPr>
          <p:nvPr>
            <p:ph type="body" idx="1"/>
          </p:nvPr>
        </p:nvSpPr>
        <p:spPr bwMode="auto">
          <a:xfrm>
            <a:off x="1102785" y="2349501"/>
            <a:ext cx="10257367"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123910" name="Rectangle 6"/>
          <p:cNvSpPr>
            <a:spLocks noGrp="1" noChangeArrowheads="1"/>
          </p:cNvSpPr>
          <p:nvPr>
            <p:ph type="dt" sz="half" idx="2"/>
          </p:nvPr>
        </p:nvSpPr>
        <p:spPr bwMode="auto">
          <a:xfrm>
            <a:off x="3251201" y="6248401"/>
            <a:ext cx="284056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atin typeface="Arial" panose="020B0604020202020204" pitchFamily="34" charset="0"/>
              </a:defRPr>
            </a:lvl1pPr>
          </a:lstStyle>
          <a:p>
            <a:endParaRPr lang="de-DE" altLang="de-DE"/>
          </a:p>
        </p:txBody>
      </p:sp>
      <p:sp>
        <p:nvSpPr>
          <p:cNvPr id="123911" name="Rectangle 7"/>
          <p:cNvSpPr>
            <a:spLocks noGrp="1" noChangeArrowheads="1"/>
          </p:cNvSpPr>
          <p:nvPr>
            <p:ph type="ftr" sz="quarter" idx="3"/>
          </p:nvPr>
        </p:nvSpPr>
        <p:spPr bwMode="auto">
          <a:xfrm>
            <a:off x="7721600" y="6248401"/>
            <a:ext cx="386291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atin typeface="Arial" panose="020B0604020202020204" pitchFamily="34" charset="0"/>
              </a:defRPr>
            </a:lvl1pPr>
          </a:lstStyle>
          <a:p>
            <a:r>
              <a:rPr lang="de-DE" altLang="de-DE" smtClean="0"/>
              <a:t>Resonanztreffen_Stand 12.2.2019</a:t>
            </a:r>
            <a:endParaRPr lang="de-DE" altLang="de-DE"/>
          </a:p>
        </p:txBody>
      </p:sp>
      <p:sp>
        <p:nvSpPr>
          <p:cNvPr id="123912" name="Rectangle 8"/>
          <p:cNvSpPr>
            <a:spLocks noGrp="1" noChangeArrowheads="1"/>
          </p:cNvSpPr>
          <p:nvPr>
            <p:ph type="sldNum" sz="quarter" idx="4"/>
          </p:nvPr>
        </p:nvSpPr>
        <p:spPr bwMode="auto">
          <a:xfrm>
            <a:off x="112184" y="6242050"/>
            <a:ext cx="78316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defRPr b="1">
                <a:solidFill>
                  <a:srgbClr val="333333"/>
                </a:solidFill>
                <a:latin typeface="+mn-lt"/>
              </a:defRPr>
            </a:lvl1pPr>
          </a:lstStyle>
          <a:p>
            <a:fld id="{B5B4241C-AED9-4847-8F54-851943439B8C}" type="slidenum">
              <a:rPr lang="de-DE" altLang="de-DE"/>
              <a:pPr/>
              <a:t>‹Nr.›</a:t>
            </a:fld>
            <a:endParaRPr lang="de-DE" altLang="de-DE"/>
          </a:p>
        </p:txBody>
      </p:sp>
      <p:pic>
        <p:nvPicPr>
          <p:cNvPr id="11" name="Grafik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2" name="Grafik 11"/>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3109099449"/>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p:timing>
    <p:tnLst>
      <p:par>
        <p:cTn id="1" dur="indefinite" restart="never" nodeType="tmRoot"/>
      </p:par>
    </p:tnLst>
  </p:timing>
  <p:hf hdr="0" ftr="0" dt="0"/>
  <p:txStyles>
    <p:titleStyle>
      <a:lvl1pPr algn="l" rtl="0" fontAlgn="base">
        <a:lnSpc>
          <a:spcPct val="90000"/>
        </a:lnSpc>
        <a:spcBef>
          <a:spcPct val="0"/>
        </a:spcBef>
        <a:spcAft>
          <a:spcPct val="0"/>
        </a:spcAft>
        <a:defRPr sz="3600" b="1" kern="1200">
          <a:solidFill>
            <a:srgbClr val="333333"/>
          </a:solidFill>
          <a:latin typeface="+mj-lt"/>
          <a:ea typeface="+mj-ea"/>
          <a:cs typeface="+mj-cs"/>
        </a:defRPr>
      </a:lvl1pPr>
      <a:lvl2pPr algn="l" rtl="0" fontAlgn="base">
        <a:lnSpc>
          <a:spcPct val="90000"/>
        </a:lnSpc>
        <a:spcBef>
          <a:spcPct val="0"/>
        </a:spcBef>
        <a:spcAft>
          <a:spcPct val="0"/>
        </a:spcAft>
        <a:defRPr sz="3600" b="1">
          <a:solidFill>
            <a:srgbClr val="333333"/>
          </a:solidFill>
          <a:latin typeface="TheSansOffice" pitchFamily="34" charset="0"/>
        </a:defRPr>
      </a:lvl2pPr>
      <a:lvl3pPr algn="l" rtl="0" fontAlgn="base">
        <a:lnSpc>
          <a:spcPct val="90000"/>
        </a:lnSpc>
        <a:spcBef>
          <a:spcPct val="0"/>
        </a:spcBef>
        <a:spcAft>
          <a:spcPct val="0"/>
        </a:spcAft>
        <a:defRPr sz="3600" b="1">
          <a:solidFill>
            <a:srgbClr val="333333"/>
          </a:solidFill>
          <a:latin typeface="TheSansOffice" pitchFamily="34" charset="0"/>
        </a:defRPr>
      </a:lvl3pPr>
      <a:lvl4pPr algn="l" rtl="0" fontAlgn="base">
        <a:lnSpc>
          <a:spcPct val="90000"/>
        </a:lnSpc>
        <a:spcBef>
          <a:spcPct val="0"/>
        </a:spcBef>
        <a:spcAft>
          <a:spcPct val="0"/>
        </a:spcAft>
        <a:defRPr sz="3600" b="1">
          <a:solidFill>
            <a:srgbClr val="333333"/>
          </a:solidFill>
          <a:latin typeface="TheSansOffice" pitchFamily="34" charset="0"/>
        </a:defRPr>
      </a:lvl4pPr>
      <a:lvl5pPr algn="l" rtl="0" fontAlgn="base">
        <a:lnSpc>
          <a:spcPct val="90000"/>
        </a:lnSpc>
        <a:spcBef>
          <a:spcPct val="0"/>
        </a:spcBef>
        <a:spcAft>
          <a:spcPct val="0"/>
        </a:spcAft>
        <a:defRPr sz="3600" b="1">
          <a:solidFill>
            <a:srgbClr val="333333"/>
          </a:solidFill>
          <a:latin typeface="TheSansOffice" pitchFamily="34" charset="0"/>
        </a:defRPr>
      </a:lvl5pPr>
      <a:lvl6pPr marL="457200" algn="l" rtl="0" fontAlgn="base">
        <a:lnSpc>
          <a:spcPct val="90000"/>
        </a:lnSpc>
        <a:spcBef>
          <a:spcPct val="0"/>
        </a:spcBef>
        <a:spcAft>
          <a:spcPct val="0"/>
        </a:spcAft>
        <a:defRPr sz="3600" b="1">
          <a:solidFill>
            <a:srgbClr val="333333"/>
          </a:solidFill>
          <a:latin typeface="TheSansOffice" pitchFamily="34" charset="0"/>
        </a:defRPr>
      </a:lvl6pPr>
      <a:lvl7pPr marL="914400" algn="l" rtl="0" fontAlgn="base">
        <a:lnSpc>
          <a:spcPct val="90000"/>
        </a:lnSpc>
        <a:spcBef>
          <a:spcPct val="0"/>
        </a:spcBef>
        <a:spcAft>
          <a:spcPct val="0"/>
        </a:spcAft>
        <a:defRPr sz="3600" b="1">
          <a:solidFill>
            <a:srgbClr val="333333"/>
          </a:solidFill>
          <a:latin typeface="TheSansOffice" pitchFamily="34" charset="0"/>
        </a:defRPr>
      </a:lvl7pPr>
      <a:lvl8pPr marL="1371600" algn="l" rtl="0" fontAlgn="base">
        <a:lnSpc>
          <a:spcPct val="90000"/>
        </a:lnSpc>
        <a:spcBef>
          <a:spcPct val="0"/>
        </a:spcBef>
        <a:spcAft>
          <a:spcPct val="0"/>
        </a:spcAft>
        <a:defRPr sz="3600" b="1">
          <a:solidFill>
            <a:srgbClr val="333333"/>
          </a:solidFill>
          <a:latin typeface="TheSansOffice" pitchFamily="34" charset="0"/>
        </a:defRPr>
      </a:lvl8pPr>
      <a:lvl9pPr marL="1828800" algn="l" rtl="0" fontAlgn="base">
        <a:lnSpc>
          <a:spcPct val="90000"/>
        </a:lnSpc>
        <a:spcBef>
          <a:spcPct val="0"/>
        </a:spcBef>
        <a:spcAft>
          <a:spcPct val="0"/>
        </a:spcAft>
        <a:defRPr sz="3600" b="1">
          <a:solidFill>
            <a:srgbClr val="333333"/>
          </a:solidFill>
          <a:latin typeface="TheSansOffice" pitchFamily="34" charset="0"/>
        </a:defRPr>
      </a:lvl9pPr>
    </p:titleStyle>
    <p:bodyStyle>
      <a:lvl1pPr marL="342900" indent="-342900" algn="l" rtl="0" fontAlgn="base">
        <a:spcBef>
          <a:spcPct val="20000"/>
        </a:spcBef>
        <a:spcAft>
          <a:spcPct val="0"/>
        </a:spcAft>
        <a:buClr>
          <a:srgbClr val="EBC31B"/>
        </a:buClr>
        <a:buFont typeface="Wingdings" panose="05000000000000000000" pitchFamily="2" charset="2"/>
        <a:buChar char="l"/>
        <a:defRPr sz="2800" kern="1200">
          <a:solidFill>
            <a:srgbClr val="1C1C1C"/>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lr>
          <a:srgbClr val="EBC31B"/>
        </a:buClr>
        <a:buChar char="–"/>
        <a:defRPr sz="2400" kern="1200">
          <a:solidFill>
            <a:srgbClr val="1C1C1C"/>
          </a:solidFill>
          <a:effectLst>
            <a:outerShdw blurRad="38100" dist="38100" dir="2700000" algn="tl">
              <a:srgbClr val="C0C0C0"/>
            </a:outerShdw>
          </a:effectLst>
          <a:latin typeface="+mn-lt"/>
          <a:ea typeface="+mn-ea"/>
          <a:cs typeface="+mn-cs"/>
        </a:defRPr>
      </a:lvl2pPr>
      <a:lvl3pPr marL="1143000" indent="-228600" algn="l" rtl="0" fontAlgn="base">
        <a:spcBef>
          <a:spcPct val="20000"/>
        </a:spcBef>
        <a:spcAft>
          <a:spcPct val="0"/>
        </a:spcAft>
        <a:buClr>
          <a:srgbClr val="EBC31B"/>
        </a:buClr>
        <a:buFont typeface="Wingdings" panose="05000000000000000000" pitchFamily="2" charset="2"/>
        <a:buChar char="l"/>
        <a:defRPr sz="2000" kern="1200">
          <a:solidFill>
            <a:srgbClr val="1C1C1C"/>
          </a:solidFill>
          <a:effectLst>
            <a:outerShdw blurRad="38100" dist="38100" dir="2700000" algn="tl">
              <a:srgbClr val="C0C0C0"/>
            </a:outerShdw>
          </a:effectLst>
          <a:latin typeface="+mn-lt"/>
          <a:ea typeface="+mn-ea"/>
          <a:cs typeface="+mn-cs"/>
        </a:defRPr>
      </a:lvl3pPr>
      <a:lvl4pPr marL="1600200" indent="-228600" algn="l" rtl="0" fontAlgn="base">
        <a:spcBef>
          <a:spcPct val="20000"/>
        </a:spcBef>
        <a:spcAft>
          <a:spcPct val="0"/>
        </a:spcAft>
        <a:buClr>
          <a:srgbClr val="EBC31B"/>
        </a:buClr>
        <a:buChar char="–"/>
        <a:defRPr kern="1200">
          <a:solidFill>
            <a:srgbClr val="1C1C1C"/>
          </a:solidFill>
          <a:effectLst>
            <a:outerShdw blurRad="38100" dist="38100" dir="2700000" algn="tl">
              <a:srgbClr val="C0C0C0"/>
            </a:outerShdw>
          </a:effectLst>
          <a:latin typeface="+mn-lt"/>
          <a:ea typeface="+mn-ea"/>
          <a:cs typeface="+mn-cs"/>
        </a:defRPr>
      </a:lvl4pPr>
      <a:lvl5pPr marL="2057400" indent="-228600" algn="l" rtl="0" fontAlgn="base">
        <a:spcBef>
          <a:spcPct val="20000"/>
        </a:spcBef>
        <a:spcAft>
          <a:spcPct val="0"/>
        </a:spcAft>
        <a:buClr>
          <a:srgbClr val="EBC31B"/>
        </a:buClr>
        <a:buFont typeface="Wingdings" panose="05000000000000000000" pitchFamily="2" charset="2"/>
        <a:buChar char="l"/>
        <a:defRPr kern="1200">
          <a:solidFill>
            <a:srgbClr val="1C1C1C"/>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de-DE" altLang="de-D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ltLang="de-DE" smtClean="0"/>
              <a:t>Resonanztreffen_Stand 12.2.2019</a:t>
            </a:r>
            <a:endParaRPr lang="de-DE" altLang="de-D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B4241C-AED9-4847-8F54-851943439B8C}" type="slidenum">
              <a:rPr lang="de-DE" altLang="de-DE" smtClean="0"/>
              <a:pPr/>
              <a:t>‹Nr.›</a:t>
            </a:fld>
            <a:endParaRPr lang="de-DE" altLang="de-DE"/>
          </a:p>
        </p:txBody>
      </p:sp>
      <p:pic>
        <p:nvPicPr>
          <p:cNvPr id="9" name="Grafik 8"/>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0" name="Grafik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1947865381"/>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de-DE" altLang="de-D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ltLang="de-DE" smtClean="0"/>
              <a:t>Resonanztreffen_Stand 12.2.2019</a:t>
            </a:r>
            <a:endParaRPr lang="de-DE" altLang="de-D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B4241C-AED9-4847-8F54-851943439B8C}" type="slidenum">
              <a:rPr lang="de-DE" altLang="de-DE" smtClean="0"/>
              <a:pPr/>
              <a:t>‹Nr.›</a:t>
            </a:fld>
            <a:endParaRPr lang="de-DE" altLang="de-DE"/>
          </a:p>
        </p:txBody>
      </p:sp>
      <p:pic>
        <p:nvPicPr>
          <p:cNvPr id="9" name="Grafik 8"/>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0" name="Grafik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356364580"/>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de-DE" altLang="de-D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ltLang="de-DE" smtClean="0"/>
              <a:t>Resonanztreffen_Stand 12.2.2019</a:t>
            </a:r>
            <a:endParaRPr lang="de-DE" altLang="de-D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B4241C-AED9-4847-8F54-851943439B8C}" type="slidenum">
              <a:rPr lang="de-DE" altLang="de-DE" smtClean="0"/>
              <a:pPr/>
              <a:t>‹Nr.›</a:t>
            </a:fld>
            <a:endParaRPr lang="de-DE" altLang="de-DE"/>
          </a:p>
        </p:txBody>
      </p:sp>
    </p:spTree>
    <p:extLst>
      <p:ext uri="{BB962C8B-B14F-4D97-AF65-F5344CB8AC3E}">
        <p14:creationId xmlns:p14="http://schemas.microsoft.com/office/powerpoint/2010/main" val="4136141302"/>
      </p:ext>
    </p:extLst>
  </p:cSld>
  <p:clrMap bg1="lt1" tx1="dk1" bg2="lt2" tx2="dk2" accent1="accent1" accent2="accent2" accent3="accent3" accent4="accent4" accent5="accent5" accent6="accent6" hlink="hlink" folHlink="folHlink"/>
  <p:sldLayoutIdLst>
    <p:sldLayoutId id="2147483735" r:id="rId1"/>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36.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36.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hyperlink" Target="mailto:zukunftsweg@dioezese-linz.at" TargetMode="External"/><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p:cNvSpPr>
            <a:spLocks noGrp="1" noChangeArrowheads="1"/>
          </p:cNvSpPr>
          <p:nvPr>
            <p:ph type="ctrTitle" idx="4294967295"/>
          </p:nvPr>
        </p:nvSpPr>
        <p:spPr>
          <a:xfrm>
            <a:off x="1981200" y="5301208"/>
            <a:ext cx="8229600" cy="1905000"/>
          </a:xfrm>
          <a:prstGeom prst="rect">
            <a:avLst/>
          </a:prstGeom>
        </p:spPr>
        <p:txBody>
          <a:bodyPr/>
          <a:lstStyle/>
          <a:p>
            <a:pPr algn="ctr"/>
            <a:r>
              <a:rPr lang="de-DE" altLang="de-DE" dirty="0" smtClean="0">
                <a:latin typeface="TheSansOffice" panose="020B0503040302090204" pitchFamily="34" charset="0"/>
              </a:rPr>
              <a:t>Herzlich willkommen!</a:t>
            </a:r>
            <a:endParaRPr lang="de-DE" altLang="de-DE" dirty="0">
              <a:latin typeface="TheSansOffice" panose="020B0503040302090204" pitchFamily="34" charset="0"/>
            </a:endParaRPr>
          </a:p>
        </p:txBody>
      </p:sp>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59696" y="692696"/>
            <a:ext cx="4785086" cy="3464114"/>
          </a:xfrm>
          <a:prstGeom prst="rect">
            <a:avLst/>
          </a:prstGeom>
        </p:spPr>
      </p:pic>
      <p:sp>
        <p:nvSpPr>
          <p:cNvPr id="3" name="Foliennummernplatzhalter 2"/>
          <p:cNvSpPr>
            <a:spLocks noGrp="1"/>
          </p:cNvSpPr>
          <p:nvPr>
            <p:ph type="sldNum" sz="quarter" idx="12"/>
          </p:nvPr>
        </p:nvSpPr>
        <p:spPr/>
        <p:txBody>
          <a:bodyPr/>
          <a:lstStyle/>
          <a:p>
            <a:fld id="{B6F4C231-DD9A-4111-92CA-0D08C3F1DDA8}" type="slidenum">
              <a:rPr lang="de-DE" altLang="de-DE" smtClean="0"/>
              <a:pPr/>
              <a:t>1</a:t>
            </a:fld>
            <a:endParaRPr lang="de-DE" altLang="de-DE" dirty="0"/>
          </a:p>
        </p:txBody>
      </p:sp>
      <p:sp>
        <p:nvSpPr>
          <p:cNvPr id="4" name="Rechteck 3"/>
          <p:cNvSpPr/>
          <p:nvPr/>
        </p:nvSpPr>
        <p:spPr>
          <a:xfrm>
            <a:off x="4277008" y="6352143"/>
            <a:ext cx="3542508" cy="369332"/>
          </a:xfrm>
          <a:prstGeom prst="rect">
            <a:avLst/>
          </a:prstGeom>
        </p:spPr>
        <p:txBody>
          <a:bodyPr wrap="none">
            <a:spAutoFit/>
          </a:bodyPr>
          <a:lstStyle/>
          <a:p>
            <a:r>
              <a:rPr lang="de-DE" altLang="de-DE" dirty="0" err="1">
                <a:latin typeface="TheSansOffice LF" panose="020B0503040302090204" pitchFamily="34" charset="0"/>
              </a:rPr>
              <a:t>Resonanztreffen_Stand</a:t>
            </a:r>
            <a:r>
              <a:rPr lang="de-DE" altLang="de-DE" dirty="0">
                <a:latin typeface="TheSansOffice LF" panose="020B0503040302090204" pitchFamily="34" charset="0"/>
              </a:rPr>
              <a:t> 4</a:t>
            </a:r>
            <a:r>
              <a:rPr lang="de-DE" altLang="de-DE" dirty="0" smtClean="0">
                <a:latin typeface="TheSansOffice LF" panose="020B0503040302090204" pitchFamily="34" charset="0"/>
              </a:rPr>
              <a:t>. 4. 2019</a:t>
            </a:r>
            <a:endParaRPr lang="de-DE" altLang="de-DE" dirty="0">
              <a:latin typeface="TheSansOffice LF" panose="020B050304030209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Gebet für die Zukunft der Kirche</a:t>
            </a:r>
            <a:endParaRPr lang="de-DE" dirty="0"/>
          </a:p>
        </p:txBody>
      </p:sp>
      <p:sp>
        <p:nvSpPr>
          <p:cNvPr id="3" name="Inhaltsplatzhalter 2"/>
          <p:cNvSpPr>
            <a:spLocks noGrp="1"/>
          </p:cNvSpPr>
          <p:nvPr>
            <p:ph idx="1"/>
          </p:nvPr>
        </p:nvSpPr>
        <p:spPr>
          <a:xfrm>
            <a:off x="3431704" y="2349501"/>
            <a:ext cx="7928448" cy="3724275"/>
          </a:xfrm>
        </p:spPr>
        <p:txBody>
          <a:bodyPr/>
          <a:lstStyle/>
          <a:p>
            <a:pPr marL="0" indent="0">
              <a:buNone/>
            </a:pPr>
            <a:r>
              <a:rPr lang="de-DE" b="1" dirty="0" err="1" smtClean="0">
                <a:effectLst/>
              </a:rPr>
              <a:t>Kehrvers</a:t>
            </a:r>
            <a:r>
              <a:rPr lang="de-DE" b="1" dirty="0" smtClean="0">
                <a:effectLst/>
              </a:rPr>
              <a:t> ALLE:</a:t>
            </a:r>
          </a:p>
          <a:p>
            <a:pPr marL="0" indent="0">
              <a:buNone/>
            </a:pPr>
            <a:endParaRPr lang="de-DE" b="1" dirty="0" smtClean="0">
              <a:effectLst/>
            </a:endParaRPr>
          </a:p>
          <a:p>
            <a:pPr marL="0" indent="0">
              <a:buNone/>
            </a:pPr>
            <a:r>
              <a:rPr lang="de-DE" b="1" dirty="0" smtClean="0">
                <a:effectLst/>
              </a:rPr>
              <a:t>Ja</a:t>
            </a:r>
            <a:r>
              <a:rPr lang="de-DE" b="1" dirty="0">
                <a:effectLst/>
              </a:rPr>
              <a:t>, Gott Schöpfer, sende uns.</a:t>
            </a:r>
            <a:endParaRPr lang="de-DE" dirty="0">
              <a:effectLst/>
            </a:endParaRPr>
          </a:p>
          <a:p>
            <a:pPr marL="0" indent="0">
              <a:buNone/>
            </a:pPr>
            <a:r>
              <a:rPr lang="de-DE" b="1" dirty="0">
                <a:effectLst/>
              </a:rPr>
              <a:t>Ja, Gott Mensch, begleite uns. </a:t>
            </a:r>
            <a:endParaRPr lang="de-DE" dirty="0">
              <a:effectLst/>
            </a:endParaRPr>
          </a:p>
          <a:p>
            <a:pPr marL="0" indent="0">
              <a:buNone/>
            </a:pPr>
            <a:r>
              <a:rPr lang="de-DE" b="1" dirty="0">
                <a:effectLst/>
              </a:rPr>
              <a:t>Ja, Gott Geist, führe uns hinaus</a:t>
            </a:r>
            <a:endParaRPr lang="de-DE" dirty="0">
              <a:effectLst/>
            </a:endParaRPr>
          </a:p>
          <a:p>
            <a:pPr marL="0" indent="0">
              <a:buNone/>
            </a:pPr>
            <a:r>
              <a:rPr lang="de-DE" b="1" dirty="0">
                <a:effectLst/>
              </a:rPr>
              <a:t>ins Weite und hinein ins Leben.</a:t>
            </a:r>
            <a:endParaRPr lang="de-DE" dirty="0">
              <a:effectLst/>
            </a:endParaRPr>
          </a:p>
          <a:p>
            <a:endParaRPr lang="de-DE" dirty="0"/>
          </a:p>
          <a:p>
            <a:endParaRPr lang="de-DE" dirty="0"/>
          </a:p>
        </p:txBody>
      </p:sp>
      <p:sp>
        <p:nvSpPr>
          <p:cNvPr id="5" name="Foliennummernplatzhalter 4"/>
          <p:cNvSpPr>
            <a:spLocks noGrp="1"/>
          </p:cNvSpPr>
          <p:nvPr>
            <p:ph type="sldNum" sz="quarter" idx="12"/>
          </p:nvPr>
        </p:nvSpPr>
        <p:spPr/>
        <p:txBody>
          <a:bodyPr/>
          <a:lstStyle/>
          <a:p>
            <a:fld id="{63399D5D-559F-4ED5-B599-7EBFC418758C}" type="slidenum">
              <a:rPr lang="de-DE" altLang="de-DE" smtClean="0"/>
              <a:pPr/>
              <a:t>2</a:t>
            </a:fld>
            <a:endParaRPr lang="de-DE" altLang="de-DE" dirty="0"/>
          </a:p>
        </p:txBody>
      </p:sp>
    </p:spTree>
    <p:extLst>
      <p:ext uri="{BB962C8B-B14F-4D97-AF65-F5344CB8AC3E}">
        <p14:creationId xmlns:p14="http://schemas.microsoft.com/office/powerpoint/2010/main" val="1673689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55440" y="762000"/>
            <a:ext cx="10526960" cy="866800"/>
          </a:xfrm>
        </p:spPr>
        <p:txBody>
          <a:bodyPr/>
          <a:lstStyle/>
          <a:p>
            <a:r>
              <a:rPr lang="de-DE" dirty="0" smtClean="0"/>
              <a:t>Ablauf</a:t>
            </a:r>
            <a:endParaRPr lang="de-DE" dirty="0"/>
          </a:p>
        </p:txBody>
      </p:sp>
      <p:sp>
        <p:nvSpPr>
          <p:cNvPr id="3" name="Inhaltsplatzhalter 2"/>
          <p:cNvSpPr>
            <a:spLocks noGrp="1"/>
          </p:cNvSpPr>
          <p:nvPr>
            <p:ph idx="1"/>
          </p:nvPr>
        </p:nvSpPr>
        <p:spPr>
          <a:xfrm>
            <a:off x="1343472" y="1628800"/>
            <a:ext cx="10016680" cy="4896545"/>
          </a:xfrm>
        </p:spPr>
        <p:txBody>
          <a:bodyPr/>
          <a:lstStyle/>
          <a:p>
            <a:pPr>
              <a:spcBef>
                <a:spcPts val="600"/>
              </a:spcBef>
            </a:pPr>
            <a:r>
              <a:rPr lang="de-DE" sz="2400" b="1" dirty="0">
                <a:effectLst/>
              </a:rPr>
              <a:t>Begrüßung</a:t>
            </a:r>
          </a:p>
          <a:p>
            <a:pPr>
              <a:spcBef>
                <a:spcPts val="600"/>
              </a:spcBef>
            </a:pPr>
            <a:r>
              <a:rPr lang="de-DE" sz="2400" b="1" dirty="0">
                <a:effectLst/>
              </a:rPr>
              <a:t>Zukunftsweggebet</a:t>
            </a:r>
          </a:p>
          <a:p>
            <a:pPr>
              <a:spcBef>
                <a:spcPts val="600"/>
              </a:spcBef>
            </a:pPr>
            <a:r>
              <a:rPr lang="de-DE" sz="2400" b="1" dirty="0">
                <a:effectLst/>
              </a:rPr>
              <a:t>Information und Präsentation des neuen Strukturmodell-Vorschlags</a:t>
            </a:r>
          </a:p>
          <a:p>
            <a:pPr>
              <a:spcBef>
                <a:spcPts val="600"/>
              </a:spcBef>
            </a:pPr>
            <a:r>
              <a:rPr lang="de-DE" sz="2400" b="1" dirty="0">
                <a:effectLst/>
              </a:rPr>
              <a:t>Was löst das bei mir aus?</a:t>
            </a:r>
          </a:p>
          <a:p>
            <a:pPr>
              <a:spcBef>
                <a:spcPts val="600"/>
              </a:spcBef>
            </a:pPr>
            <a:r>
              <a:rPr lang="de-DE" sz="2400" b="1" dirty="0">
                <a:effectLst/>
              </a:rPr>
              <a:t>Verständnisfragen</a:t>
            </a:r>
          </a:p>
          <a:p>
            <a:pPr>
              <a:spcBef>
                <a:spcPts val="600"/>
              </a:spcBef>
            </a:pPr>
            <a:r>
              <a:rPr lang="de-DE" sz="2400" b="1" dirty="0">
                <a:effectLst/>
              </a:rPr>
              <a:t>Resonanz schriftlich einholen: Zwei Gruppenphasen</a:t>
            </a:r>
          </a:p>
          <a:p>
            <a:pPr>
              <a:spcBef>
                <a:spcPts val="600"/>
              </a:spcBef>
            </a:pPr>
            <a:r>
              <a:rPr lang="de-DE" sz="2400" b="1" dirty="0">
                <a:effectLst/>
              </a:rPr>
              <a:t>Fragen, die sich aus den Gruppen ergeben, inhaltliche Debatte</a:t>
            </a:r>
          </a:p>
          <a:p>
            <a:pPr>
              <a:spcBef>
                <a:spcPts val="600"/>
              </a:spcBef>
            </a:pPr>
            <a:r>
              <a:rPr lang="de-DE" sz="2400" b="1" dirty="0">
                <a:effectLst/>
              </a:rPr>
              <a:t>Blitzlichter/Stimmungsbild im Plenum</a:t>
            </a:r>
          </a:p>
          <a:p>
            <a:pPr>
              <a:spcBef>
                <a:spcPts val="600"/>
              </a:spcBef>
            </a:pPr>
            <a:r>
              <a:rPr lang="de-DE" sz="2400" b="1" dirty="0">
                <a:effectLst/>
              </a:rPr>
              <a:t>Ausblick über Resonanz- und Entscheidungsphase</a:t>
            </a:r>
          </a:p>
          <a:p>
            <a:endParaRPr lang="de-DE" dirty="0"/>
          </a:p>
        </p:txBody>
      </p:sp>
      <p:sp>
        <p:nvSpPr>
          <p:cNvPr id="5" name="Foliennummernplatzhalter 4"/>
          <p:cNvSpPr>
            <a:spLocks noGrp="1"/>
          </p:cNvSpPr>
          <p:nvPr>
            <p:ph type="sldNum" sz="quarter" idx="12"/>
          </p:nvPr>
        </p:nvSpPr>
        <p:spPr/>
        <p:txBody>
          <a:bodyPr/>
          <a:lstStyle/>
          <a:p>
            <a:fld id="{63399D5D-559F-4ED5-B599-7EBFC418758C}" type="slidenum">
              <a:rPr lang="de-DE" altLang="de-DE" smtClean="0"/>
              <a:pPr/>
              <a:t>3</a:t>
            </a:fld>
            <a:endParaRPr lang="de-DE" altLang="de-DE"/>
          </a:p>
        </p:txBody>
      </p:sp>
    </p:spTree>
    <p:extLst>
      <p:ext uri="{BB962C8B-B14F-4D97-AF65-F5344CB8AC3E}">
        <p14:creationId xmlns:p14="http://schemas.microsoft.com/office/powerpoint/2010/main" val="2208441733"/>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dirty="0" smtClean="0">
                <a:latin typeface="TheSansOffice" panose="020B0503040302090204" pitchFamily="34" charset="0"/>
              </a:rPr>
              <a:t>Ziele </a:t>
            </a:r>
            <a:r>
              <a:rPr lang="de-DE" altLang="de-DE" sz="3200" dirty="0">
                <a:latin typeface="TheSansOffice" panose="020B0503040302090204" pitchFamily="34" charset="0"/>
              </a:rPr>
              <a:t>des Zukunftsweges – Wozu</a:t>
            </a:r>
            <a:r>
              <a:rPr lang="de-DE" altLang="de-DE" sz="3200" dirty="0" smtClean="0">
                <a:latin typeface="TheSansOffice" panose="020B0503040302090204" pitchFamily="34" charset="0"/>
              </a:rPr>
              <a:t>?</a:t>
            </a: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p:txBody>
          <a:bodyPr>
            <a:normAutofit/>
          </a:bodyPr>
          <a:lstStyle/>
          <a:p>
            <a:pPr>
              <a:lnSpc>
                <a:spcPct val="90000"/>
              </a:lnSpc>
            </a:pPr>
            <a:r>
              <a:rPr lang="de-DE" altLang="de-DE" dirty="0">
                <a:effectLst/>
                <a:latin typeface="TheSansOffice" panose="020B0503040302090204" pitchFamily="34" charset="0"/>
              </a:rPr>
              <a:t>Wir wollen eine gemeinsame Vision in der Diözese Linz haben</a:t>
            </a:r>
            <a:r>
              <a:rPr lang="de-DE" altLang="de-DE" dirty="0" smtClean="0">
                <a:effectLst/>
                <a:latin typeface="TheSansOffice" panose="020B0503040302090204" pitchFamily="34" charset="0"/>
              </a:rPr>
              <a:t>.</a:t>
            </a:r>
          </a:p>
          <a:p>
            <a:pPr>
              <a:lnSpc>
                <a:spcPct val="90000"/>
              </a:lnSpc>
            </a:pPr>
            <a:r>
              <a:rPr lang="de-DE" altLang="de-DE" dirty="0">
                <a:effectLst/>
                <a:latin typeface="TheSansOffice" panose="020B0503040302090204" pitchFamily="34" charset="0"/>
              </a:rPr>
              <a:t>Wir wollen Bewegung schaffen in Oberösterreich und alle Mitglieder, ja alle Menschen – auch die suchenden und fernstehenden – ansprechen. </a:t>
            </a:r>
          </a:p>
          <a:p>
            <a:pPr>
              <a:lnSpc>
                <a:spcPct val="90000"/>
              </a:lnSpc>
            </a:pPr>
            <a:r>
              <a:rPr lang="de-DE" altLang="de-DE" dirty="0">
                <a:effectLst/>
                <a:latin typeface="TheSansOffice" panose="020B0503040302090204" pitchFamily="34" charset="0"/>
              </a:rPr>
              <a:t>Wir wollen durch klare Antworten mehr Einheit in der Vielfalt und Verbindlichkeit in unserem Tun schaffen</a:t>
            </a:r>
            <a:r>
              <a:rPr lang="de-DE" altLang="de-DE" dirty="0" smtClean="0">
                <a:effectLst/>
                <a:latin typeface="TheSansOffice" panose="020B0503040302090204" pitchFamily="34" charset="0"/>
              </a:rPr>
              <a:t>.</a:t>
            </a: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4</a:t>
            </a:fld>
            <a:endParaRPr lang="de-DE" altLang="de-DE"/>
          </a:p>
        </p:txBody>
      </p:sp>
    </p:spTree>
    <p:extLst>
      <p:ext uri="{BB962C8B-B14F-4D97-AF65-F5344CB8AC3E}">
        <p14:creationId xmlns:p14="http://schemas.microsoft.com/office/powerpoint/2010/main" val="13276972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dirty="0" smtClean="0">
                <a:latin typeface="TheSansOffice" panose="020B0503040302090204" pitchFamily="34" charset="0"/>
              </a:rPr>
              <a:t>Themenfelder</a:t>
            </a: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a:xfrm>
            <a:off x="1102785" y="1905000"/>
            <a:ext cx="10257367" cy="4337049"/>
          </a:xfrm>
        </p:spPr>
        <p:txBody>
          <a:bodyPr>
            <a:normAutofit/>
          </a:bodyPr>
          <a:lstStyle/>
          <a:p>
            <a:pPr>
              <a:lnSpc>
                <a:spcPct val="90000"/>
              </a:lnSpc>
            </a:pPr>
            <a:r>
              <a:rPr lang="de-DE" altLang="de-DE" dirty="0">
                <a:effectLst/>
                <a:latin typeface="TheSansOffice" panose="020B0503040302090204" pitchFamily="34" charset="0"/>
              </a:rPr>
              <a:t>Option </a:t>
            </a:r>
            <a:r>
              <a:rPr lang="de-DE" altLang="de-DE" dirty="0" smtClean="0">
                <a:effectLst/>
                <a:latin typeface="TheSansOffice" panose="020B0503040302090204" pitchFamily="34" charset="0"/>
              </a:rPr>
              <a:t>Jugend</a:t>
            </a:r>
          </a:p>
          <a:p>
            <a:pPr>
              <a:lnSpc>
                <a:spcPct val="90000"/>
              </a:lnSpc>
            </a:pPr>
            <a:r>
              <a:rPr lang="de-DE" altLang="de-DE" dirty="0">
                <a:effectLst/>
                <a:latin typeface="TheSansOffice" panose="020B0503040302090204" pitchFamily="34" charset="0"/>
              </a:rPr>
              <a:t>Option für die </a:t>
            </a:r>
            <a:r>
              <a:rPr lang="de-DE" altLang="de-DE" dirty="0" smtClean="0">
                <a:effectLst/>
                <a:latin typeface="TheSansOffice" panose="020B0503040302090204" pitchFamily="34" charset="0"/>
              </a:rPr>
              <a:t>Armen</a:t>
            </a:r>
          </a:p>
          <a:p>
            <a:pPr>
              <a:lnSpc>
                <a:spcPct val="90000"/>
              </a:lnSpc>
            </a:pPr>
            <a:r>
              <a:rPr lang="de-DE" altLang="de-DE" dirty="0">
                <a:effectLst/>
                <a:latin typeface="TheSansOffice" panose="020B0503040302090204" pitchFamily="34" charset="0"/>
              </a:rPr>
              <a:t>Liturgie – Sakramente – </a:t>
            </a:r>
            <a:r>
              <a:rPr lang="de-DE" altLang="de-DE" dirty="0" smtClean="0">
                <a:effectLst/>
                <a:latin typeface="TheSansOffice" panose="020B0503040302090204" pitchFamily="34" charset="0"/>
              </a:rPr>
              <a:t>Kirchenjahr</a:t>
            </a:r>
          </a:p>
          <a:p>
            <a:pPr>
              <a:lnSpc>
                <a:spcPct val="90000"/>
              </a:lnSpc>
            </a:pPr>
            <a:r>
              <a:rPr lang="de-DE" altLang="de-DE" dirty="0">
                <a:effectLst/>
                <a:latin typeface="TheSansOffice" panose="020B0503040302090204" pitchFamily="34" charset="0"/>
              </a:rPr>
              <a:t>Glaubensvermittlung </a:t>
            </a:r>
            <a:r>
              <a:rPr lang="de-DE" altLang="de-DE" dirty="0" smtClean="0">
                <a:effectLst/>
                <a:latin typeface="TheSansOffice" panose="020B0503040302090204" pitchFamily="34" charset="0"/>
              </a:rPr>
              <a:t>neu</a:t>
            </a:r>
          </a:p>
          <a:p>
            <a:pPr>
              <a:lnSpc>
                <a:spcPct val="90000"/>
              </a:lnSpc>
            </a:pPr>
            <a:r>
              <a:rPr lang="de-DE" altLang="de-DE" dirty="0">
                <a:effectLst/>
                <a:latin typeface="TheSansOffice" panose="020B0503040302090204" pitchFamily="34" charset="0"/>
              </a:rPr>
              <a:t>Option </a:t>
            </a:r>
            <a:r>
              <a:rPr lang="de-DE" altLang="de-DE" dirty="0" smtClean="0">
                <a:effectLst/>
                <a:latin typeface="TheSansOffice" panose="020B0503040302090204" pitchFamily="34" charset="0"/>
              </a:rPr>
              <a:t>Bildung</a:t>
            </a:r>
          </a:p>
          <a:p>
            <a:pPr>
              <a:lnSpc>
                <a:spcPct val="90000"/>
              </a:lnSpc>
            </a:pPr>
            <a:r>
              <a:rPr lang="de-DE" altLang="de-DE" dirty="0">
                <a:effectLst/>
                <a:latin typeface="TheSansOffice" panose="020B0503040302090204" pitchFamily="34" charset="0"/>
              </a:rPr>
              <a:t>Gastfreundschaft – Pilgerschaft – </a:t>
            </a:r>
            <a:r>
              <a:rPr lang="de-DE" altLang="de-DE" dirty="0" smtClean="0">
                <a:effectLst/>
                <a:latin typeface="TheSansOffice" panose="020B0503040302090204" pitchFamily="34" charset="0"/>
              </a:rPr>
              <a:t>Spiritualität</a:t>
            </a:r>
          </a:p>
          <a:p>
            <a:pPr>
              <a:lnSpc>
                <a:spcPct val="90000"/>
              </a:lnSpc>
            </a:pPr>
            <a:r>
              <a:rPr lang="de-DE" altLang="de-DE" dirty="0">
                <a:effectLst/>
                <a:latin typeface="TheSansOffice" panose="020B0503040302090204" pitchFamily="34" charset="0"/>
              </a:rPr>
              <a:t>Beziehungsmanagement </a:t>
            </a:r>
            <a:r>
              <a:rPr lang="de-DE" altLang="de-DE" dirty="0" smtClean="0">
                <a:effectLst/>
                <a:latin typeface="TheSansOffice" panose="020B0503040302090204" pitchFamily="34" charset="0"/>
              </a:rPr>
              <a:t>Kirchenbeitrag</a:t>
            </a:r>
          </a:p>
          <a:p>
            <a:pPr>
              <a:lnSpc>
                <a:spcPct val="90000"/>
              </a:lnSpc>
            </a:pPr>
            <a:r>
              <a:rPr lang="de-DE" altLang="de-DE" dirty="0">
                <a:effectLst/>
                <a:latin typeface="TheSansOffice" panose="020B0503040302090204" pitchFamily="34" charset="0"/>
              </a:rPr>
              <a:t>Option zeitgemäße Strukturen</a:t>
            </a: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5</a:t>
            </a:fld>
            <a:endParaRPr lang="de-DE" altLang="de-DE"/>
          </a:p>
        </p:txBody>
      </p:sp>
    </p:spTree>
    <p:extLst>
      <p:ext uri="{BB962C8B-B14F-4D97-AF65-F5344CB8AC3E}">
        <p14:creationId xmlns:p14="http://schemas.microsoft.com/office/powerpoint/2010/main" val="13242609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781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781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78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p:cNvSpPr>
            <a:spLocks noGrp="1" noChangeArrowheads="1"/>
          </p:cNvSpPr>
          <p:nvPr>
            <p:ph type="ctrTitle"/>
          </p:nvPr>
        </p:nvSpPr>
        <p:spPr>
          <a:xfrm>
            <a:off x="2002390" y="1772816"/>
            <a:ext cx="8229600" cy="1905000"/>
          </a:xfrm>
        </p:spPr>
        <p:txBody>
          <a:bodyPr/>
          <a:lstStyle/>
          <a:p>
            <a:r>
              <a:rPr lang="de-DE" altLang="de-DE" dirty="0">
                <a:latin typeface="TheSansOffice" panose="020B0503040302090204" pitchFamily="34" charset="0"/>
              </a:rPr>
              <a:t>Zeitgemäße Strukturen</a:t>
            </a:r>
          </a:p>
        </p:txBody>
      </p:sp>
      <p:sp>
        <p:nvSpPr>
          <p:cNvPr id="2051" name="Rectangle 3"/>
          <p:cNvSpPr>
            <a:spLocks noGrp="1" noChangeArrowheads="1"/>
          </p:cNvSpPr>
          <p:nvPr>
            <p:ph type="subTitle" idx="1"/>
          </p:nvPr>
        </p:nvSpPr>
        <p:spPr>
          <a:xfrm>
            <a:off x="1950368" y="5589240"/>
            <a:ext cx="8291264" cy="936104"/>
          </a:xfrm>
        </p:spPr>
        <p:txBody>
          <a:bodyPr/>
          <a:lstStyle/>
          <a:p>
            <a:r>
              <a:rPr lang="de-DE" altLang="de-DE" dirty="0" smtClean="0">
                <a:latin typeface="TheSansOffice" panose="020B0503040302090204" pitchFamily="34" charset="0"/>
              </a:rPr>
              <a:t>Resonanztreffen</a:t>
            </a:r>
            <a:endParaRPr lang="de-DE" altLang="de-DE" sz="2400" dirty="0">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B6F4C231-DD9A-4111-92CA-0D08C3F1DDA8}" type="slidenum">
              <a:rPr lang="de-DE" altLang="de-DE" smtClean="0"/>
              <a:pPr/>
              <a:t>6</a:t>
            </a:fld>
            <a:endParaRPr lang="de-DE" altLang="de-DE"/>
          </a:p>
        </p:txBody>
      </p:sp>
    </p:spTree>
    <p:extLst>
      <p:ext uri="{BB962C8B-B14F-4D97-AF65-F5344CB8AC3E}">
        <p14:creationId xmlns:p14="http://schemas.microsoft.com/office/powerpoint/2010/main" val="5320573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Warum neue Strukturen?</a:t>
            </a:r>
            <a:br>
              <a:rPr lang="de-DE" altLang="de-DE" sz="3200" b="1" dirty="0">
                <a:latin typeface="TheSansOffice" panose="020B0503040302090204" pitchFamily="34" charset="0"/>
              </a:rPr>
            </a:b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p:txBody>
          <a:bodyPr>
            <a:normAutofit fontScale="92500" lnSpcReduction="10000"/>
          </a:bodyPr>
          <a:lstStyle/>
          <a:p>
            <a:pPr marL="0" indent="0">
              <a:lnSpc>
                <a:spcPct val="90000"/>
              </a:lnSpc>
              <a:buNone/>
            </a:pPr>
            <a:r>
              <a:rPr lang="de-DE" altLang="de-DE" b="1" dirty="0" smtClean="0">
                <a:effectLst/>
                <a:latin typeface="TheSansOffice" panose="020B0503040302090204" pitchFamily="34" charset="0"/>
              </a:rPr>
              <a:t>Beobachtungen </a:t>
            </a:r>
            <a:r>
              <a:rPr lang="de-DE" altLang="de-DE" b="1" dirty="0">
                <a:effectLst/>
                <a:latin typeface="TheSansOffice" panose="020B0503040302090204" pitchFamily="34" charset="0"/>
              </a:rPr>
              <a:t>zur Situation der </a:t>
            </a:r>
            <a:r>
              <a:rPr lang="de-DE" altLang="de-DE" b="1" dirty="0" smtClean="0">
                <a:effectLst/>
                <a:latin typeface="TheSansOffice" panose="020B0503040302090204" pitchFamily="34" charset="0"/>
              </a:rPr>
              <a:t>Seelsorge </a:t>
            </a:r>
            <a:r>
              <a:rPr lang="de-DE" altLang="de-DE" b="1" dirty="0">
                <a:effectLst/>
                <a:latin typeface="TheSansOffice" panose="020B0503040302090204" pitchFamily="34" charset="0"/>
              </a:rPr>
              <a:t>in der Diözese </a:t>
            </a:r>
            <a:r>
              <a:rPr lang="de-DE" altLang="de-DE" b="1" dirty="0" smtClean="0">
                <a:effectLst/>
                <a:latin typeface="TheSansOffice" panose="020B0503040302090204" pitchFamily="34" charset="0"/>
              </a:rPr>
              <a:t>Linz</a:t>
            </a:r>
            <a:r>
              <a:rPr lang="de-DE" altLang="de-DE" dirty="0">
                <a:effectLst/>
                <a:latin typeface="TheSansOffice" panose="020B0503040302090204" pitchFamily="34" charset="0"/>
              </a:rPr>
              <a:t/>
            </a:r>
            <a:br>
              <a:rPr lang="de-DE" altLang="de-DE" dirty="0">
                <a:effectLst/>
                <a:latin typeface="TheSansOffice" panose="020B0503040302090204" pitchFamily="34" charset="0"/>
              </a:rPr>
            </a:br>
            <a:endParaRPr lang="de-DE" altLang="de-DE" dirty="0" smtClean="0">
              <a:effectLst/>
              <a:latin typeface="TheSansOffice" panose="020B0503040302090204" pitchFamily="34" charset="0"/>
            </a:endParaRPr>
          </a:p>
          <a:p>
            <a:pPr>
              <a:lnSpc>
                <a:spcPct val="90000"/>
              </a:lnSpc>
            </a:pPr>
            <a:r>
              <a:rPr lang="de-DE" dirty="0" smtClean="0">
                <a:effectLst/>
                <a:latin typeface="TheSansOffice" panose="020B0503040302090204" pitchFamily="34" charset="0"/>
              </a:rPr>
              <a:t>Menschen wollen auch das religiöse Leben und die Form der Gemeinschaft als Glaubende individuell bestimmen</a:t>
            </a:r>
            <a:endParaRPr lang="de-DE" altLang="de-DE" dirty="0" smtClean="0">
              <a:effectLst/>
              <a:latin typeface="TheSansOffice" panose="020B0503040302090204" pitchFamily="34" charset="0"/>
            </a:endParaRPr>
          </a:p>
          <a:p>
            <a:pPr>
              <a:lnSpc>
                <a:spcPct val="90000"/>
              </a:lnSpc>
            </a:pPr>
            <a:r>
              <a:rPr lang="de-DE" dirty="0" smtClean="0">
                <a:effectLst/>
                <a:latin typeface="TheSansOffice" panose="020B0503040302090204" pitchFamily="34" charset="0"/>
              </a:rPr>
              <a:t>Es </a:t>
            </a:r>
            <a:r>
              <a:rPr lang="de-DE" dirty="0">
                <a:effectLst/>
                <a:latin typeface="TheSansOffice" panose="020B0503040302090204" pitchFamily="34" charset="0"/>
              </a:rPr>
              <a:t>braucht </a:t>
            </a:r>
            <a:r>
              <a:rPr lang="de-DE" dirty="0" smtClean="0">
                <a:effectLst/>
                <a:latin typeface="TheSansOffice" panose="020B0503040302090204" pitchFamily="34" charset="0"/>
              </a:rPr>
              <a:t>mehr </a:t>
            </a:r>
            <a:r>
              <a:rPr lang="de-DE" dirty="0">
                <a:effectLst/>
                <a:latin typeface="TheSansOffice" panose="020B0503040302090204" pitchFamily="34" charset="0"/>
              </a:rPr>
              <a:t>denn je neue Formen gelebten Christseins</a:t>
            </a:r>
            <a:endParaRPr lang="de-DE" altLang="de-DE" dirty="0">
              <a:effectLst/>
              <a:latin typeface="TheSansOffice" panose="020B0503040302090204" pitchFamily="34" charset="0"/>
            </a:endParaRPr>
          </a:p>
          <a:p>
            <a:pPr>
              <a:lnSpc>
                <a:spcPct val="90000"/>
              </a:lnSpc>
            </a:pPr>
            <a:r>
              <a:rPr lang="de-DE" dirty="0" smtClean="0">
                <a:effectLst/>
                <a:latin typeface="TheSansOffice" panose="020B0503040302090204" pitchFamily="34" charset="0"/>
              </a:rPr>
              <a:t>Solidarität</a:t>
            </a:r>
            <a:r>
              <a:rPr lang="de-DE" dirty="0">
                <a:effectLst/>
                <a:latin typeface="TheSansOffice" panose="020B0503040302090204" pitchFamily="34" charset="0"/>
              </a:rPr>
              <a:t>, Toleranz und Innovation sind Wegmarkierungen unseres seelsorglichen </a:t>
            </a:r>
            <a:r>
              <a:rPr lang="de-DE" dirty="0" smtClean="0">
                <a:effectLst/>
                <a:latin typeface="TheSansOffice" panose="020B0503040302090204" pitchFamily="34" charset="0"/>
              </a:rPr>
              <a:t>Tuns</a:t>
            </a:r>
          </a:p>
          <a:p>
            <a:pPr>
              <a:lnSpc>
                <a:spcPct val="90000"/>
              </a:lnSpc>
            </a:pPr>
            <a:r>
              <a:rPr lang="de-DE" dirty="0" smtClean="0">
                <a:effectLst/>
                <a:latin typeface="TheSansOffice" panose="020B0503040302090204" pitchFamily="34" charset="0"/>
              </a:rPr>
              <a:t>Der kirchenrechtliche Rahmen bietet uns diese Möglichkeit.</a:t>
            </a:r>
          </a:p>
          <a:p>
            <a:pPr>
              <a:lnSpc>
                <a:spcPct val="90000"/>
              </a:lnSpc>
            </a:pPr>
            <a:r>
              <a:rPr lang="de-DE" dirty="0">
                <a:effectLst/>
                <a:latin typeface="TheSansOffice" panose="020B0503040302090204" pitchFamily="34" charset="0"/>
              </a:rPr>
              <a:t>Aufgrund der Taufe und Firmung sind </a:t>
            </a:r>
            <a:r>
              <a:rPr lang="de-DE" dirty="0" smtClean="0">
                <a:effectLst/>
                <a:latin typeface="TheSansOffice" panose="020B0503040302090204" pitchFamily="34" charset="0"/>
              </a:rPr>
              <a:t>alle Christinnen und Christen die Träger/innen </a:t>
            </a:r>
            <a:r>
              <a:rPr lang="de-DE" dirty="0">
                <a:effectLst/>
                <a:latin typeface="TheSansOffice" panose="020B0503040302090204" pitchFamily="34" charset="0"/>
              </a:rPr>
              <a:t>kirchlichen </a:t>
            </a:r>
            <a:r>
              <a:rPr lang="de-DE" dirty="0" smtClean="0">
                <a:effectLst/>
                <a:latin typeface="TheSansOffice" panose="020B0503040302090204" pitchFamily="34" charset="0"/>
              </a:rPr>
              <a:t>Lebens</a:t>
            </a: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7</a:t>
            </a:fld>
            <a:endParaRPr lang="de-DE" altLang="de-DE"/>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Entscheidungsprozess bis heute</a:t>
            </a:r>
            <a:br>
              <a:rPr lang="de-DE" altLang="de-DE" sz="3200" b="1" dirty="0">
                <a:latin typeface="TheSansOffice" panose="020B0503040302090204" pitchFamily="34" charset="0"/>
              </a:rPr>
            </a:b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p:txBody>
          <a:bodyPr>
            <a:normAutofit/>
          </a:bodyPr>
          <a:lstStyle/>
          <a:p>
            <a:pPr>
              <a:lnSpc>
                <a:spcPct val="90000"/>
              </a:lnSpc>
            </a:pPr>
            <a:r>
              <a:rPr lang="de-DE" altLang="de-DE" dirty="0" smtClean="0">
                <a:effectLst/>
                <a:latin typeface="TheSansOffice" panose="020B0503040302090204" pitchFamily="34" charset="0"/>
              </a:rPr>
              <a:t>Themenfeld im Zukunftsweg</a:t>
            </a:r>
            <a:endParaRPr lang="de-DE" altLang="de-DE" dirty="0">
              <a:effectLst/>
              <a:latin typeface="TheSansOffice" panose="020B0503040302090204" pitchFamily="34" charset="0"/>
            </a:endParaRPr>
          </a:p>
          <a:p>
            <a:pPr>
              <a:lnSpc>
                <a:spcPct val="90000"/>
              </a:lnSpc>
            </a:pPr>
            <a:r>
              <a:rPr lang="de-DE" altLang="de-DE" dirty="0" smtClean="0">
                <a:effectLst/>
                <a:latin typeface="TheSansOffice" panose="020B0503040302090204" pitchFamily="34" charset="0"/>
              </a:rPr>
              <a:t>3 Modelle von der Arbeitsgruppe entworfen</a:t>
            </a:r>
            <a:endParaRPr lang="de-DE" altLang="de-DE" dirty="0">
              <a:effectLst/>
              <a:latin typeface="TheSansOffice" panose="020B0503040302090204" pitchFamily="34" charset="0"/>
            </a:endParaRPr>
          </a:p>
          <a:p>
            <a:pPr>
              <a:lnSpc>
                <a:spcPct val="90000"/>
              </a:lnSpc>
            </a:pPr>
            <a:r>
              <a:rPr lang="de-DE" altLang="de-DE" dirty="0" smtClean="0">
                <a:effectLst/>
                <a:latin typeface="TheSansOffice" panose="020B0503040302090204" pitchFamily="34" charset="0"/>
              </a:rPr>
              <a:t>Grundentscheidung für ein Modell</a:t>
            </a:r>
            <a:endParaRPr lang="de-DE" altLang="de-DE" dirty="0">
              <a:effectLst/>
              <a:latin typeface="TheSansOffice" panose="020B0503040302090204" pitchFamily="34" charset="0"/>
            </a:endParaRPr>
          </a:p>
          <a:p>
            <a:pPr>
              <a:lnSpc>
                <a:spcPct val="90000"/>
              </a:lnSpc>
            </a:pPr>
            <a:r>
              <a:rPr lang="de-DE" altLang="de-DE" dirty="0" smtClean="0">
                <a:effectLst/>
                <a:latin typeface="TheSansOffice" panose="020B0503040302090204" pitchFamily="34" charset="0"/>
              </a:rPr>
              <a:t>Vertiefung des Modells durch die Arbeitsgruppe</a:t>
            </a:r>
          </a:p>
          <a:p>
            <a:pPr>
              <a:lnSpc>
                <a:spcPct val="90000"/>
              </a:lnSpc>
            </a:pPr>
            <a:r>
              <a:rPr lang="de-DE" altLang="de-DE" dirty="0" smtClean="0">
                <a:effectLst/>
                <a:latin typeface="TheSansOffice" panose="020B0503040302090204" pitchFamily="34" charset="0"/>
              </a:rPr>
              <a:t>Freigabe des Modells als Vorschlag zur Resonanz durch den Bischof nach Beratung im Konsistorium</a:t>
            </a:r>
            <a:endParaRPr lang="de-DE" altLang="de-DE" dirty="0">
              <a:effectLst/>
              <a:latin typeface="TheSansOffice" panose="020B0503040302090204" pitchFamily="34" charset="0"/>
            </a:endParaRPr>
          </a:p>
          <a:p>
            <a:pPr>
              <a:spcAft>
                <a:spcPts val="1200"/>
              </a:spcAft>
              <a:buNone/>
            </a:pPr>
            <a:r>
              <a:rPr lang="de-DE" altLang="de-DE" dirty="0">
                <a:effectLst/>
                <a:latin typeface="TheSansOffice" panose="020B0503040302090204" pitchFamily="34" charset="0"/>
              </a:rPr>
              <a:t>	</a:t>
            </a: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8</a:t>
            </a:fld>
            <a:endParaRPr lang="de-DE" altLang="de-DE"/>
          </a:p>
        </p:txBody>
      </p:sp>
    </p:spTree>
    <p:extLst>
      <p:ext uri="{BB962C8B-B14F-4D97-AF65-F5344CB8AC3E}">
        <p14:creationId xmlns:p14="http://schemas.microsoft.com/office/powerpoint/2010/main" val="26286425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1" name="Rectangle 3"/>
          <p:cNvSpPr>
            <a:spLocks noGrp="1" noChangeArrowheads="1"/>
          </p:cNvSpPr>
          <p:nvPr>
            <p:ph idx="1"/>
          </p:nvPr>
        </p:nvSpPr>
        <p:spPr>
          <a:xfrm>
            <a:off x="1013915" y="3140968"/>
            <a:ext cx="10257367" cy="2231627"/>
          </a:xfrm>
        </p:spPr>
        <p:txBody>
          <a:bodyPr/>
          <a:lstStyle/>
          <a:p>
            <a:pPr>
              <a:lnSpc>
                <a:spcPct val="90000"/>
              </a:lnSpc>
            </a:pPr>
            <a:r>
              <a:rPr lang="de-DE" altLang="de-DE" dirty="0" smtClean="0">
                <a:effectLst/>
                <a:latin typeface="TheSansOffice" panose="020B0503040302090204" pitchFamily="34" charset="0"/>
              </a:rPr>
              <a:t>„</a:t>
            </a:r>
            <a:r>
              <a:rPr lang="de-DE" altLang="de-DE" dirty="0">
                <a:effectLst/>
                <a:latin typeface="TheSansOffice" panose="020B0503040302090204" pitchFamily="34" charset="0"/>
              </a:rPr>
              <a:t>Möglichst große </a:t>
            </a:r>
            <a:r>
              <a:rPr lang="de-DE" altLang="de-DE" dirty="0" smtClean="0">
                <a:effectLst/>
                <a:latin typeface="TheSansOffice" panose="020B0503040302090204" pitchFamily="34" charset="0"/>
              </a:rPr>
              <a:t>Selbstständigkeit </a:t>
            </a:r>
            <a:r>
              <a:rPr lang="de-DE" altLang="de-DE" dirty="0">
                <a:effectLst/>
                <a:latin typeface="TheSansOffice" panose="020B0503040302090204" pitchFamily="34" charset="0"/>
              </a:rPr>
              <a:t>der Pfarrgemeinden“</a:t>
            </a:r>
          </a:p>
          <a:p>
            <a:pPr>
              <a:lnSpc>
                <a:spcPct val="90000"/>
              </a:lnSpc>
            </a:pPr>
            <a:r>
              <a:rPr lang="de-DE" altLang="de-DE" dirty="0" smtClean="0">
                <a:effectLst/>
                <a:latin typeface="TheSansOffice" panose="020B0503040302090204" pitchFamily="34" charset="0"/>
              </a:rPr>
              <a:t>„Keine </a:t>
            </a:r>
            <a:r>
              <a:rPr lang="de-DE" altLang="de-DE" dirty="0">
                <a:effectLst/>
                <a:latin typeface="TheSansOffice" panose="020B0503040302090204" pitchFamily="34" charset="0"/>
              </a:rPr>
              <a:t>Fusionierung der </a:t>
            </a:r>
            <a:r>
              <a:rPr lang="de-DE" altLang="de-DE" dirty="0" smtClean="0">
                <a:effectLst/>
                <a:latin typeface="TheSansOffice" panose="020B0503040302090204" pitchFamily="34" charset="0"/>
              </a:rPr>
              <a:t>Pfarrgemeinden“</a:t>
            </a:r>
            <a:endParaRPr lang="de-DE" altLang="de-DE" dirty="0">
              <a:effectLst/>
              <a:latin typeface="TheSansOffice" panose="020B0503040302090204" pitchFamily="34" charset="0"/>
            </a:endParaRPr>
          </a:p>
          <a:p>
            <a:pPr>
              <a:lnSpc>
                <a:spcPct val="90000"/>
              </a:lnSpc>
            </a:pPr>
            <a:r>
              <a:rPr lang="de-DE" altLang="de-DE" dirty="0" smtClean="0">
                <a:effectLst/>
                <a:latin typeface="TheSansOffice" panose="020B0503040302090204" pitchFamily="34" charset="0"/>
              </a:rPr>
              <a:t>„Pfarrgemeinden als Heimatorte erleben können“</a:t>
            </a:r>
          </a:p>
          <a:p>
            <a:pPr>
              <a:lnSpc>
                <a:spcPct val="90000"/>
              </a:lnSpc>
            </a:pPr>
            <a:r>
              <a:rPr lang="de-DE" altLang="de-DE" dirty="0" smtClean="0">
                <a:effectLst/>
                <a:latin typeface="TheSansOffice" panose="020B0503040302090204" pitchFamily="34" charset="0"/>
              </a:rPr>
              <a:t>„Blick </a:t>
            </a:r>
            <a:r>
              <a:rPr lang="de-DE" altLang="de-DE" dirty="0">
                <a:effectLst/>
                <a:latin typeface="TheSansOffice" panose="020B0503040302090204" pitchFamily="34" charset="0"/>
              </a:rPr>
              <a:t>auf die Qualität der </a:t>
            </a:r>
            <a:r>
              <a:rPr lang="de-DE" altLang="de-DE" dirty="0" smtClean="0">
                <a:effectLst/>
                <a:latin typeface="TheSansOffice" panose="020B0503040302090204" pitchFamily="34" charset="0"/>
              </a:rPr>
              <a:t>Seelsorge“</a:t>
            </a:r>
            <a:endParaRPr lang="de-DE" altLang="de-DE" dirty="0">
              <a:effectLst/>
              <a:latin typeface="TheSansOffice" panose="020B0503040302090204" pitchFamily="34" charset="0"/>
            </a:endParaRPr>
          </a:p>
        </p:txBody>
      </p:sp>
      <p:sp>
        <p:nvSpPr>
          <p:cNvPr id="4" name="AutoShape 2"/>
          <p:cNvSpPr txBox="1">
            <a:spLocks noChangeArrowheads="1"/>
          </p:cNvSpPr>
          <p:nvPr/>
        </p:nvSpPr>
        <p:spPr>
          <a:xfrm>
            <a:off x="1015200" y="2442421"/>
            <a:ext cx="9720000" cy="11572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de-DE" altLang="de-DE" sz="3200" b="1" dirty="0">
                <a:solidFill>
                  <a:srgbClr val="000000"/>
                </a:solidFill>
                <a:latin typeface="TheSansOffice" panose="020B0503040302090204" pitchFamily="34" charset="0"/>
              </a:rPr>
              <a:t>A</a:t>
            </a:r>
            <a:r>
              <a:rPr lang="de-DE" altLang="de-DE" sz="3200" b="1" dirty="0" smtClean="0">
                <a:solidFill>
                  <a:srgbClr val="000000"/>
                </a:solidFill>
                <a:latin typeface="TheSansOffice" panose="020B0503040302090204" pitchFamily="34" charset="0"/>
              </a:rPr>
              <a:t>us den Eingaben zum Zukunftsweg:</a:t>
            </a:r>
            <a:br>
              <a:rPr lang="de-DE" altLang="de-DE" sz="3200" b="1" dirty="0" smtClean="0">
                <a:solidFill>
                  <a:srgbClr val="000000"/>
                </a:solidFill>
                <a:latin typeface="TheSansOffice" panose="020B0503040302090204" pitchFamily="34" charset="0"/>
              </a:rPr>
            </a:br>
            <a:endParaRPr lang="de-DE" altLang="de-DE" sz="3200" b="1" dirty="0">
              <a:solidFill>
                <a:srgbClr val="000000"/>
              </a:solidFill>
              <a:latin typeface="TheSansOffice" panose="020B0503040302090204" pitchFamily="34" charset="0"/>
            </a:endParaRPr>
          </a:p>
        </p:txBody>
      </p:sp>
      <p:sp>
        <p:nvSpPr>
          <p:cNvPr id="5" name="AutoShape 2"/>
          <p:cNvSpPr txBox="1">
            <a:spLocks noChangeArrowheads="1"/>
          </p:cNvSpPr>
          <p:nvPr/>
        </p:nvSpPr>
        <p:spPr>
          <a:xfrm>
            <a:off x="1015200" y="764704"/>
            <a:ext cx="97200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de-DE" altLang="de-DE" sz="3200" b="1" dirty="0" smtClean="0">
                <a:solidFill>
                  <a:srgbClr val="000000"/>
                </a:solidFill>
                <a:latin typeface="TheSansOffice" panose="020B0503040302090204" pitchFamily="34" charset="0"/>
              </a:rPr>
              <a:t>Warum dieses Modell?</a:t>
            </a:r>
          </a:p>
          <a:p>
            <a:pPr fontAlgn="auto">
              <a:spcAft>
                <a:spcPts val="0"/>
              </a:spcAft>
            </a:pPr>
            <a:endParaRPr lang="de-DE" altLang="de-DE" sz="3200" b="1" dirty="0">
              <a:latin typeface="TheSansOffice" panose="020B0503040302090204" pitchFamily="34" charset="0"/>
            </a:endParaRPr>
          </a:p>
        </p:txBody>
      </p:sp>
      <p:sp>
        <p:nvSpPr>
          <p:cNvPr id="7" name="Rectangle 3"/>
          <p:cNvSpPr txBox="1">
            <a:spLocks noChangeArrowheads="1"/>
          </p:cNvSpPr>
          <p:nvPr/>
        </p:nvSpPr>
        <p:spPr bwMode="auto">
          <a:xfrm>
            <a:off x="1015200" y="1380017"/>
            <a:ext cx="10257367" cy="559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rgbClr val="EBC31B"/>
              </a:buClr>
              <a:buFont typeface="Wingdings" panose="05000000000000000000" pitchFamily="2" charset="2"/>
              <a:buChar char="l"/>
              <a:defRPr sz="2800" kern="1200">
                <a:solidFill>
                  <a:srgbClr val="1C1C1C"/>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lr>
                <a:srgbClr val="EBC31B"/>
              </a:buClr>
              <a:buChar char="–"/>
              <a:defRPr sz="2400" kern="1200">
                <a:solidFill>
                  <a:srgbClr val="1C1C1C"/>
                </a:solidFill>
                <a:effectLst>
                  <a:outerShdw blurRad="38100" dist="38100" dir="2700000" algn="tl">
                    <a:srgbClr val="C0C0C0"/>
                  </a:outerShdw>
                </a:effectLst>
                <a:latin typeface="+mn-lt"/>
                <a:ea typeface="+mn-ea"/>
                <a:cs typeface="+mn-cs"/>
              </a:defRPr>
            </a:lvl2pPr>
            <a:lvl3pPr marL="1143000" indent="-228600" algn="l" rtl="0" fontAlgn="base">
              <a:spcBef>
                <a:spcPct val="20000"/>
              </a:spcBef>
              <a:spcAft>
                <a:spcPct val="0"/>
              </a:spcAft>
              <a:buClr>
                <a:srgbClr val="EBC31B"/>
              </a:buClr>
              <a:buFont typeface="Wingdings" panose="05000000000000000000" pitchFamily="2" charset="2"/>
              <a:buChar char="l"/>
              <a:defRPr sz="2000" kern="1200">
                <a:solidFill>
                  <a:srgbClr val="1C1C1C"/>
                </a:solidFill>
                <a:effectLst>
                  <a:outerShdw blurRad="38100" dist="38100" dir="2700000" algn="tl">
                    <a:srgbClr val="C0C0C0"/>
                  </a:outerShdw>
                </a:effectLst>
                <a:latin typeface="+mn-lt"/>
                <a:ea typeface="+mn-ea"/>
                <a:cs typeface="+mn-cs"/>
              </a:defRPr>
            </a:lvl3pPr>
            <a:lvl4pPr marL="1600200" indent="-228600" algn="l" rtl="0" fontAlgn="base">
              <a:spcBef>
                <a:spcPct val="20000"/>
              </a:spcBef>
              <a:spcAft>
                <a:spcPct val="0"/>
              </a:spcAft>
              <a:buClr>
                <a:srgbClr val="EBC31B"/>
              </a:buClr>
              <a:buChar char="–"/>
              <a:defRPr kern="1200">
                <a:solidFill>
                  <a:srgbClr val="1C1C1C"/>
                </a:solidFill>
                <a:effectLst>
                  <a:outerShdw blurRad="38100" dist="38100" dir="2700000" algn="tl">
                    <a:srgbClr val="C0C0C0"/>
                  </a:outerShdw>
                </a:effectLst>
                <a:latin typeface="+mn-lt"/>
                <a:ea typeface="+mn-ea"/>
                <a:cs typeface="+mn-cs"/>
              </a:defRPr>
            </a:lvl4pPr>
            <a:lvl5pPr marL="2057400" indent="-228600" algn="l" rtl="0" fontAlgn="base">
              <a:spcBef>
                <a:spcPct val="20000"/>
              </a:spcBef>
              <a:spcAft>
                <a:spcPct val="0"/>
              </a:spcAft>
              <a:buClr>
                <a:srgbClr val="EBC31B"/>
              </a:buClr>
              <a:buFont typeface="Wingdings" panose="05000000000000000000" pitchFamily="2" charset="2"/>
              <a:buChar char="l"/>
              <a:defRPr kern="1200">
                <a:solidFill>
                  <a:srgbClr val="1C1C1C"/>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de-DE" dirty="0" smtClean="0">
                <a:effectLst/>
                <a:latin typeface="TheSansOffice" panose="020B0503040302090204" pitchFamily="34" charset="0"/>
              </a:rPr>
              <a:t>Gute </a:t>
            </a:r>
            <a:r>
              <a:rPr lang="de-DE" dirty="0">
                <a:effectLst/>
                <a:latin typeface="TheSansOffice" panose="020B0503040302090204" pitchFamily="34" charset="0"/>
              </a:rPr>
              <a:t>und innovative Antwort auf Herausforderungen der Zeit</a:t>
            </a: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9</a:t>
            </a:fld>
            <a:endParaRPr lang="de-DE" altLang="de-DE"/>
          </a:p>
        </p:txBody>
      </p:sp>
    </p:spTree>
    <p:extLst>
      <p:ext uri="{BB962C8B-B14F-4D97-AF65-F5344CB8AC3E}">
        <p14:creationId xmlns:p14="http://schemas.microsoft.com/office/powerpoint/2010/main" val="17209015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a:xfrm>
            <a:off x="1234800" y="764704"/>
            <a:ext cx="9720000" cy="1138108"/>
          </a:xfrm>
          <a:prstGeom prst="roundRect">
            <a:avLst>
              <a:gd name="adj" fmla="val 13531"/>
            </a:avLst>
          </a:prstGeom>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dirty="0">
                <a:latin typeface="TheSansOffice" panose="020B0503040302090204" pitchFamily="34" charset="0"/>
              </a:rPr>
              <a:t>Derzeit </a:t>
            </a:r>
            <a:r>
              <a:rPr lang="de-DE" altLang="de-DE" sz="3200" b="1" dirty="0">
                <a:latin typeface="TheSansOffice" panose="020B0503040302090204" pitchFamily="34" charset="0"/>
              </a:rPr>
              <a:t>487</a:t>
            </a:r>
            <a:r>
              <a:rPr lang="de-DE" altLang="de-DE" sz="3200" dirty="0">
                <a:latin typeface="TheSansOffice" panose="020B0503040302090204" pitchFamily="34" charset="0"/>
              </a:rPr>
              <a:t> Pfarren</a:t>
            </a:r>
          </a:p>
        </p:txBody>
      </p:sp>
      <p:pic>
        <p:nvPicPr>
          <p:cNvPr id="3" name="Inhaltsplatzhalt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330991" y="1628800"/>
            <a:ext cx="5821970" cy="5099204"/>
          </a:xfrm>
        </p:spPr>
      </p:pic>
      <p:sp>
        <p:nvSpPr>
          <p:cNvPr id="4" name="Foliennummernplatzhalter 3"/>
          <p:cNvSpPr>
            <a:spLocks noGrp="1"/>
          </p:cNvSpPr>
          <p:nvPr>
            <p:ph type="sldNum" sz="quarter" idx="12"/>
          </p:nvPr>
        </p:nvSpPr>
        <p:spPr/>
        <p:txBody>
          <a:bodyPr/>
          <a:lstStyle/>
          <a:p>
            <a:fld id="{63399D5D-559F-4ED5-B599-7EBFC418758C}" type="slidenum">
              <a:rPr lang="de-DE" altLang="de-DE" smtClean="0"/>
              <a:pPr/>
              <a:t>10</a:t>
            </a:fld>
            <a:endParaRPr lang="de-DE" altLang="de-DE"/>
          </a:p>
        </p:txBody>
      </p:sp>
    </p:spTree>
    <p:extLst>
      <p:ext uri="{BB962C8B-B14F-4D97-AF65-F5344CB8AC3E}">
        <p14:creationId xmlns:p14="http://schemas.microsoft.com/office/powerpoint/2010/main" val="14930876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nhaltsplatzhalt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330991" y="1628800"/>
            <a:ext cx="5821970" cy="5099204"/>
          </a:xfrm>
        </p:spPr>
      </p:pic>
      <p:sp>
        <p:nvSpPr>
          <p:cNvPr id="247810" name="AutoShape 2"/>
          <p:cNvSpPr>
            <a:spLocks noGrp="1" noChangeArrowheads="1"/>
          </p:cNvSpPr>
          <p:nvPr>
            <p:ph type="title"/>
          </p:nvPr>
        </p:nvSpPr>
        <p:spPr>
          <a:xfrm>
            <a:off x="1234800" y="764704"/>
            <a:ext cx="9720000" cy="1143000"/>
          </a:xfrm>
          <a:prstGeom prst="roundRect">
            <a:avLst>
              <a:gd name="adj" fmla="val 13531"/>
            </a:avLst>
          </a:prstGeom>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dirty="0">
                <a:latin typeface="TheSansOffice" panose="020B0503040302090204" pitchFamily="34" charset="0"/>
              </a:rPr>
              <a:t>Künftig </a:t>
            </a:r>
            <a:r>
              <a:rPr lang="de-DE" altLang="de-DE" sz="3200" b="1" dirty="0">
                <a:latin typeface="TheSansOffice" panose="020B0503040302090204" pitchFamily="34" charset="0"/>
              </a:rPr>
              <a:t>487</a:t>
            </a:r>
            <a:r>
              <a:rPr lang="de-DE" altLang="de-DE" sz="3200" dirty="0">
                <a:latin typeface="TheSansOffice" panose="020B0503040302090204" pitchFamily="34" charset="0"/>
              </a:rPr>
              <a:t> Pfarr-</a:t>
            </a:r>
            <a:r>
              <a:rPr lang="de-DE" altLang="de-DE" sz="3200" b="1" dirty="0">
                <a:latin typeface="TheSansOffice" panose="020B0503040302090204" pitchFamily="34" charset="0"/>
              </a:rPr>
              <a:t>Gemeinden</a:t>
            </a:r>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11</a:t>
            </a:fld>
            <a:endParaRPr lang="de-DE" altLang="de-DE"/>
          </a:p>
        </p:txBody>
      </p:sp>
    </p:spTree>
    <p:extLst>
      <p:ext uri="{BB962C8B-B14F-4D97-AF65-F5344CB8AC3E}">
        <p14:creationId xmlns:p14="http://schemas.microsoft.com/office/powerpoint/2010/main" val="2795087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a:xfrm>
            <a:off x="1234800" y="764704"/>
            <a:ext cx="9720000" cy="1143000"/>
          </a:xfrm>
          <a:prstGeom prst="roundRect">
            <a:avLst>
              <a:gd name="adj" fmla="val 13531"/>
            </a:avLst>
          </a:prstGeom>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dirty="0">
                <a:latin typeface="TheSansOffice" panose="020B0503040302090204" pitchFamily="34" charset="0"/>
              </a:rPr>
              <a:t>Derzeit </a:t>
            </a:r>
            <a:r>
              <a:rPr lang="de-DE" altLang="de-DE" sz="3200" b="1" dirty="0">
                <a:latin typeface="TheSansOffice" panose="020B0503040302090204" pitchFamily="34" charset="0"/>
              </a:rPr>
              <a:t>39</a:t>
            </a:r>
            <a:r>
              <a:rPr lang="de-DE" altLang="de-DE" sz="3200" dirty="0">
                <a:latin typeface="TheSansOffice" panose="020B0503040302090204" pitchFamily="34" charset="0"/>
              </a:rPr>
              <a:t> Dekanate</a:t>
            </a:r>
          </a:p>
        </p:txBody>
      </p:sp>
      <p:pic>
        <p:nvPicPr>
          <p:cNvPr id="3" name="Inhaltsplatzhalt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330991" y="1630263"/>
            <a:ext cx="5821970" cy="5096278"/>
          </a:xfrm>
        </p:spPr>
      </p:pic>
      <p:sp>
        <p:nvSpPr>
          <p:cNvPr id="4" name="Foliennummernplatzhalter 3"/>
          <p:cNvSpPr>
            <a:spLocks noGrp="1"/>
          </p:cNvSpPr>
          <p:nvPr>
            <p:ph type="sldNum" sz="quarter" idx="12"/>
          </p:nvPr>
        </p:nvSpPr>
        <p:spPr/>
        <p:txBody>
          <a:bodyPr/>
          <a:lstStyle/>
          <a:p>
            <a:fld id="{63399D5D-559F-4ED5-B599-7EBFC418758C}" type="slidenum">
              <a:rPr lang="de-DE" altLang="de-DE" smtClean="0"/>
              <a:pPr/>
              <a:t>12</a:t>
            </a:fld>
            <a:endParaRPr lang="de-DE" altLang="de-DE"/>
          </a:p>
        </p:txBody>
      </p:sp>
    </p:spTree>
    <p:extLst>
      <p:ext uri="{BB962C8B-B14F-4D97-AF65-F5344CB8AC3E}">
        <p14:creationId xmlns:p14="http://schemas.microsoft.com/office/powerpoint/2010/main" val="1044240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a:xfrm>
            <a:off x="1234800" y="764704"/>
            <a:ext cx="9720000" cy="1143000"/>
          </a:xfrm>
          <a:prstGeom prst="roundRect">
            <a:avLst>
              <a:gd name="adj" fmla="val 13531"/>
            </a:avLst>
          </a:prstGeom>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dirty="0">
                <a:latin typeface="TheSansOffice" panose="020B0503040302090204" pitchFamily="34" charset="0"/>
              </a:rPr>
              <a:t>Künftig </a:t>
            </a:r>
            <a:r>
              <a:rPr lang="de-DE" altLang="de-DE" sz="3200" b="1" dirty="0">
                <a:latin typeface="TheSansOffice" panose="020B0503040302090204" pitchFamily="34" charset="0"/>
              </a:rPr>
              <a:t>35</a:t>
            </a:r>
            <a:r>
              <a:rPr lang="de-DE" altLang="de-DE" sz="3200" dirty="0">
                <a:latin typeface="TheSansOffice" panose="020B0503040302090204" pitchFamily="34" charset="0"/>
              </a:rPr>
              <a:t> Pfarren</a:t>
            </a:r>
          </a:p>
        </p:txBody>
      </p:sp>
      <p:pic>
        <p:nvPicPr>
          <p:cNvPr id="3" name="Inhaltsplatzhalt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330992" y="1630263"/>
            <a:ext cx="5821969" cy="5096278"/>
          </a:xfrm>
        </p:spPr>
      </p:pic>
      <p:sp>
        <p:nvSpPr>
          <p:cNvPr id="4" name="Foliennummernplatzhalter 3"/>
          <p:cNvSpPr>
            <a:spLocks noGrp="1"/>
          </p:cNvSpPr>
          <p:nvPr>
            <p:ph type="sldNum" sz="quarter" idx="12"/>
          </p:nvPr>
        </p:nvSpPr>
        <p:spPr/>
        <p:txBody>
          <a:bodyPr/>
          <a:lstStyle/>
          <a:p>
            <a:fld id="{63399D5D-559F-4ED5-B599-7EBFC418758C}" type="slidenum">
              <a:rPr lang="de-DE" altLang="de-DE" smtClean="0"/>
              <a:pPr/>
              <a:t>13</a:t>
            </a:fld>
            <a:endParaRPr lang="de-DE" altLang="de-DE"/>
          </a:p>
        </p:txBody>
      </p:sp>
    </p:spTree>
    <p:extLst>
      <p:ext uri="{BB962C8B-B14F-4D97-AF65-F5344CB8AC3E}">
        <p14:creationId xmlns:p14="http://schemas.microsoft.com/office/powerpoint/2010/main" val="1976254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sp>
        <p:nvSpPr>
          <p:cNvPr id="4" name="Titel 3"/>
          <p:cNvSpPr>
            <a:spLocks noGrp="1"/>
          </p:cNvSpPr>
          <p:nvPr>
            <p:ph type="title"/>
          </p:nvPr>
        </p:nvSpPr>
        <p:spPr/>
        <p:txBody>
          <a:bodyPr anchor="b">
            <a:noAutofit/>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b="1" dirty="0">
                <a:latin typeface="TheSansOffice" panose="020B0503040302090204" pitchFamily="34" charset="0"/>
              </a:rPr>
              <a:t>Pfarre im </a:t>
            </a:r>
            <a:r>
              <a:rPr lang="de-DE" altLang="de-DE" sz="3200" b="1" dirty="0" smtClean="0">
                <a:latin typeface="TheSansOffice" panose="020B0503040302090204" pitchFamily="34" charset="0"/>
              </a:rPr>
              <a:t>Überblick</a:t>
            </a:r>
            <a:endParaRPr lang="de-DE" sz="3200" b="1" dirty="0">
              <a:latin typeface="TheSansOffice" panose="020B0503040302090204" pitchFamily="34" charset="0"/>
            </a:endParaRP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dirty="0" smtClean="0">
                <a:effectLst/>
                <a:latin typeface="TheSansOffice" panose="020B0503040302090204" pitchFamily="34" charset="0"/>
              </a:rPr>
              <a:t>Pastoraler Handlungsraum</a:t>
            </a:r>
          </a:p>
          <a:p>
            <a:pPr>
              <a:lnSpc>
                <a:spcPct val="90000"/>
              </a:lnSpc>
              <a:spcAft>
                <a:spcPts val="600"/>
              </a:spcAft>
            </a:pPr>
            <a:r>
              <a:rPr lang="de-DE" altLang="de-DE" dirty="0" smtClean="0">
                <a:effectLst/>
                <a:latin typeface="TheSansOffice" panose="020B0503040302090204" pitchFamily="34" charset="0"/>
              </a:rPr>
              <a:t>Pfarre laut Kirchenrecht (gemäß </a:t>
            </a:r>
            <a:r>
              <a:rPr lang="de-DE" altLang="de-DE" dirty="0">
                <a:effectLst/>
                <a:latin typeface="TheSansOffice" panose="020B0503040302090204" pitchFamily="34" charset="0"/>
              </a:rPr>
              <a:t>can. 515 </a:t>
            </a:r>
            <a:r>
              <a:rPr lang="de-DE" altLang="de-DE" dirty="0" smtClean="0">
                <a:effectLst/>
                <a:latin typeface="TheSansOffice" panose="020B0503040302090204" pitchFamily="34" charset="0"/>
              </a:rPr>
              <a:t>CIC)</a:t>
            </a:r>
            <a:endParaRPr lang="de-DE" altLang="de-DE" dirty="0">
              <a:effectLst/>
              <a:latin typeface="TheSansOffice" panose="020B0503040302090204" pitchFamily="34" charset="0"/>
            </a:endParaRPr>
          </a:p>
          <a:p>
            <a:pPr>
              <a:lnSpc>
                <a:spcPct val="90000"/>
              </a:lnSpc>
              <a:spcAft>
                <a:spcPts val="600"/>
              </a:spcAft>
            </a:pPr>
            <a:r>
              <a:rPr lang="de-DE" altLang="de-DE" dirty="0">
                <a:effectLst/>
                <a:latin typeface="TheSansOffice" panose="020B0503040302090204" pitchFamily="34" charset="0"/>
              </a:rPr>
              <a:t>besteht aus durchschnittlich 14 Pfarr-Gemeinden</a:t>
            </a:r>
          </a:p>
          <a:p>
            <a:pPr>
              <a:lnSpc>
                <a:spcPct val="90000"/>
              </a:lnSpc>
              <a:spcAft>
                <a:spcPts val="600"/>
              </a:spcAft>
            </a:pPr>
            <a:r>
              <a:rPr lang="de-DE" altLang="de-DE" dirty="0">
                <a:effectLst/>
                <a:latin typeface="TheSansOffice" panose="020B0503040302090204" pitchFamily="34" charset="0"/>
              </a:rPr>
              <a:t>Kategoriale Seelsorge ist Teil der Pfarre</a:t>
            </a:r>
          </a:p>
          <a:p>
            <a:pPr marL="0" indent="0">
              <a:lnSpc>
                <a:spcPct val="90000"/>
              </a:lnSpc>
              <a:buNone/>
            </a:pPr>
            <a:endParaRPr lang="de-DE" altLang="de-DE" dirty="0">
              <a:effectLst/>
              <a:latin typeface="TheSansOffice" panose="020B0503040302090204" pitchFamily="34" charset="0"/>
            </a:endParaRPr>
          </a:p>
        </p:txBody>
      </p:sp>
      <p:sp>
        <p:nvSpPr>
          <p:cNvPr id="5" name="Foliennummernplatzhalter 4"/>
          <p:cNvSpPr>
            <a:spLocks noGrp="1"/>
          </p:cNvSpPr>
          <p:nvPr>
            <p:ph type="sldNum" sz="quarter" idx="12"/>
          </p:nvPr>
        </p:nvSpPr>
        <p:spPr/>
        <p:txBody>
          <a:bodyPr/>
          <a:lstStyle/>
          <a:p>
            <a:fld id="{63399D5D-559F-4ED5-B599-7EBFC418758C}" type="slidenum">
              <a:rPr lang="de-DE" altLang="de-DE" smtClean="0"/>
              <a:pPr/>
              <a:t>14</a:t>
            </a:fld>
            <a:endParaRPr lang="de-DE" altLang="de-DE"/>
          </a:p>
        </p:txBody>
      </p:sp>
    </p:spTree>
    <p:extLst>
      <p:ext uri="{BB962C8B-B14F-4D97-AF65-F5344CB8AC3E}">
        <p14:creationId xmlns:p14="http://schemas.microsoft.com/office/powerpoint/2010/main" val="1249346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3"/>
            <a:ext cx="3314892" cy="3217292"/>
          </a:xfrm>
          <a:prstGeom prst="rect">
            <a:avLst/>
          </a:prstGeom>
          <a:ln>
            <a:noFill/>
          </a:ln>
          <a:effectLst/>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b="1" dirty="0">
                <a:latin typeface="TheSansOffice" panose="020B0503040302090204" pitchFamily="34" charset="0"/>
              </a:rPr>
              <a:t>Pfarr-Gemeinde im Überblick</a:t>
            </a: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dirty="0" smtClean="0">
                <a:effectLst/>
                <a:latin typeface="TheSansOffice" panose="020B0503040302090204" pitchFamily="34" charset="0"/>
              </a:rPr>
              <a:t>Selbstständige </a:t>
            </a:r>
            <a:r>
              <a:rPr lang="de-DE" altLang="de-DE" dirty="0">
                <a:effectLst/>
                <a:latin typeface="TheSansOffice" panose="020B0503040302090204" pitchFamily="34" charset="0"/>
              </a:rPr>
              <a:t>Einheit innerhalb der Pfarre</a:t>
            </a:r>
          </a:p>
          <a:p>
            <a:pPr>
              <a:lnSpc>
                <a:spcPct val="90000"/>
              </a:lnSpc>
              <a:spcAft>
                <a:spcPts val="600"/>
              </a:spcAft>
            </a:pPr>
            <a:r>
              <a:rPr lang="de-DE" altLang="de-DE" dirty="0" smtClean="0">
                <a:effectLst/>
                <a:latin typeface="TheSansOffice" panose="020B0503040302090204" pitchFamily="34" charset="0"/>
              </a:rPr>
              <a:t>Ort, </a:t>
            </a:r>
            <a:r>
              <a:rPr lang="de-DE" altLang="de-DE" dirty="0">
                <a:effectLst/>
                <a:latin typeface="TheSansOffice" panose="020B0503040302090204" pitchFamily="34" charset="0"/>
              </a:rPr>
              <a:t>an dem die kirchlichen Grundfunktionen verwirklicht werden</a:t>
            </a:r>
          </a:p>
          <a:p>
            <a:pPr>
              <a:lnSpc>
                <a:spcPct val="90000"/>
              </a:lnSpc>
              <a:spcAft>
                <a:spcPts val="600"/>
              </a:spcAft>
            </a:pPr>
            <a:r>
              <a:rPr lang="de-DE" altLang="de-DE" dirty="0">
                <a:effectLst/>
                <a:latin typeface="TheSansOffice" panose="020B0503040302090204" pitchFamily="34" charset="0"/>
              </a:rPr>
              <a:t>Eigenständige Vermögensverwaltung</a:t>
            </a:r>
          </a:p>
          <a:p>
            <a:pPr marL="0" indent="0">
              <a:lnSpc>
                <a:spcPct val="90000"/>
              </a:lnSpc>
              <a:buNone/>
            </a:pP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15</a:t>
            </a:fld>
            <a:endParaRPr lang="de-DE" altLang="de-DE"/>
          </a:p>
        </p:txBody>
      </p:sp>
    </p:spTree>
    <p:extLst>
      <p:ext uri="{BB962C8B-B14F-4D97-AF65-F5344CB8AC3E}">
        <p14:creationId xmlns:p14="http://schemas.microsoft.com/office/powerpoint/2010/main" val="27141205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3"/>
            <a:ext cx="3314892" cy="3217292"/>
          </a:xfrm>
          <a:prstGeom prst="rect">
            <a:avLst/>
          </a:prstGeom>
          <a:ln>
            <a:noFill/>
          </a:ln>
          <a:effectLst/>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b="1" dirty="0">
                <a:latin typeface="TheSansOffice" panose="020B0503040302090204" pitchFamily="34" charset="0"/>
              </a:rPr>
              <a:t>Leitung der Pfarr-Gemeinde</a:t>
            </a:r>
          </a:p>
        </p:txBody>
      </p:sp>
      <p:sp>
        <p:nvSpPr>
          <p:cNvPr id="247811" name="Rectangle 3"/>
          <p:cNvSpPr>
            <a:spLocks noGrp="1" noChangeArrowheads="1"/>
          </p:cNvSpPr>
          <p:nvPr>
            <p:ph idx="1"/>
          </p:nvPr>
        </p:nvSpPr>
        <p:spPr/>
        <p:txBody>
          <a:bodyPr>
            <a:normAutofit/>
          </a:bodyPr>
          <a:lstStyle/>
          <a:p>
            <a:pPr>
              <a:lnSpc>
                <a:spcPct val="90000"/>
              </a:lnSpc>
              <a:spcAft>
                <a:spcPts val="600"/>
              </a:spcAft>
            </a:pPr>
            <a:r>
              <a:rPr lang="de-DE" altLang="de-DE" dirty="0">
                <a:effectLst/>
                <a:latin typeface="TheSansOffice" panose="020B0503040302090204" pitchFamily="34" charset="0"/>
              </a:rPr>
              <a:t>Die Pfarr-Gemeinde wird durch </a:t>
            </a:r>
            <a:r>
              <a:rPr lang="de-DE" altLang="de-DE" dirty="0" smtClean="0">
                <a:effectLst/>
                <a:latin typeface="TheSansOffice" panose="020B0503040302090204" pitchFamily="34" charset="0"/>
              </a:rPr>
              <a:t>ein Team (Seelsorgeteam) </a:t>
            </a:r>
            <a:r>
              <a:rPr lang="de-DE" altLang="de-DE" dirty="0">
                <a:effectLst/>
                <a:latin typeface="TheSansOffice" panose="020B0503040302090204" pitchFamily="34" charset="0"/>
              </a:rPr>
              <a:t>geleitet. Dieses wird von der Pfarr-Gemeinde vorgeschlagen und von der Pfarrleitung beauftragt. Jedes </a:t>
            </a:r>
            <a:r>
              <a:rPr lang="de-DE" altLang="de-DE" dirty="0" smtClean="0">
                <a:effectLst/>
                <a:latin typeface="TheSansOffice" panose="020B0503040302090204" pitchFamily="34" charset="0"/>
              </a:rPr>
              <a:t>Team </a:t>
            </a:r>
            <a:r>
              <a:rPr lang="de-DE" altLang="de-DE" dirty="0">
                <a:effectLst/>
                <a:latin typeface="TheSansOffice" panose="020B0503040302090204" pitchFamily="34" charset="0"/>
              </a:rPr>
              <a:t>hat einen Sprecher oder eine Sprecherin</a:t>
            </a:r>
            <a:r>
              <a:rPr lang="de-DE" altLang="de-DE" dirty="0" smtClean="0">
                <a:effectLst/>
                <a:latin typeface="TheSansOffice" panose="020B0503040302090204" pitchFamily="34" charset="0"/>
              </a:rPr>
              <a:t>.</a:t>
            </a:r>
          </a:p>
          <a:p>
            <a:pPr>
              <a:lnSpc>
                <a:spcPct val="90000"/>
              </a:lnSpc>
              <a:spcAft>
                <a:spcPts val="600"/>
              </a:spcAft>
            </a:pPr>
            <a:r>
              <a:rPr lang="de-DE" altLang="de-DE" dirty="0" smtClean="0">
                <a:effectLst/>
                <a:latin typeface="TheSansOffice" panose="020B0503040302090204" pitchFamily="34" charset="0"/>
              </a:rPr>
              <a:t>Ab </a:t>
            </a:r>
            <a:r>
              <a:rPr lang="de-DE" altLang="de-DE" dirty="0">
                <a:effectLst/>
                <a:latin typeface="TheSansOffice" panose="020B0503040302090204" pitchFamily="34" charset="0"/>
              </a:rPr>
              <a:t>1.600 Katholik/innen können hauptamtliche </a:t>
            </a:r>
            <a:r>
              <a:rPr lang="de-DE" altLang="de-DE" dirty="0" smtClean="0">
                <a:effectLst/>
                <a:latin typeface="TheSansOffice" panose="020B0503040302090204" pitchFamily="34" charset="0"/>
              </a:rPr>
              <a:t>Seelsorger/innen, bzw</a:t>
            </a:r>
            <a:r>
              <a:rPr lang="de-DE" altLang="de-DE" dirty="0">
                <a:effectLst/>
                <a:latin typeface="TheSansOffice" panose="020B0503040302090204" pitchFamily="34" charset="0"/>
              </a:rPr>
              <a:t>.</a:t>
            </a:r>
            <a:r>
              <a:rPr lang="de-DE" altLang="de-DE" dirty="0" smtClean="0">
                <a:effectLst/>
                <a:latin typeface="TheSansOffice" panose="020B0503040302090204" pitchFamily="34" charset="0"/>
              </a:rPr>
              <a:t> Priester </a:t>
            </a:r>
            <a:r>
              <a:rPr lang="de-DE" altLang="de-DE" dirty="0">
                <a:effectLst/>
                <a:latin typeface="TheSansOffice" panose="020B0503040302090204" pitchFamily="34" charset="0"/>
              </a:rPr>
              <a:t>operative Leitungsfunktionen in der Pfarr-Gemeinde übernehmen und Teil des Seelsorgeteams sein.</a:t>
            </a:r>
          </a:p>
          <a:p>
            <a:pPr marL="0" indent="0">
              <a:lnSpc>
                <a:spcPct val="90000"/>
              </a:lnSpc>
              <a:buNone/>
            </a:pP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16</a:t>
            </a:fld>
            <a:endParaRPr lang="de-DE" altLang="de-DE"/>
          </a:p>
        </p:txBody>
      </p:sp>
    </p:spTree>
    <p:extLst>
      <p:ext uri="{BB962C8B-B14F-4D97-AF65-F5344CB8AC3E}">
        <p14:creationId xmlns:p14="http://schemas.microsoft.com/office/powerpoint/2010/main" val="11067808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3"/>
            <a:ext cx="3314892" cy="3217292"/>
          </a:xfrm>
          <a:prstGeom prst="rect">
            <a:avLst/>
          </a:prstGeom>
          <a:ln>
            <a:noFill/>
          </a:ln>
          <a:effectLst/>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b="1" dirty="0">
                <a:latin typeface="TheSansOffice" panose="020B0503040302090204" pitchFamily="34" charset="0"/>
              </a:rPr>
              <a:t>Gremien der Pfarr-Gemeinde</a:t>
            </a:r>
          </a:p>
        </p:txBody>
      </p:sp>
      <p:sp>
        <p:nvSpPr>
          <p:cNvPr id="247811" name="Rectangle 3"/>
          <p:cNvSpPr>
            <a:spLocks noGrp="1" noChangeArrowheads="1"/>
          </p:cNvSpPr>
          <p:nvPr>
            <p:ph idx="1"/>
          </p:nvPr>
        </p:nvSpPr>
        <p:spPr/>
        <p:txBody>
          <a:bodyPr>
            <a:normAutofit/>
          </a:bodyPr>
          <a:lstStyle/>
          <a:p>
            <a:pPr>
              <a:lnSpc>
                <a:spcPct val="90000"/>
              </a:lnSpc>
              <a:spcAft>
                <a:spcPts val="600"/>
              </a:spcAft>
            </a:pPr>
            <a:r>
              <a:rPr lang="de-DE" altLang="de-DE" b="1" dirty="0" smtClean="0">
                <a:effectLst/>
                <a:latin typeface="TheSansOffice" panose="020B0503040302090204" pitchFamily="34" charset="0"/>
              </a:rPr>
              <a:t>„Seelsorgeteam“: </a:t>
            </a:r>
            <a:r>
              <a:rPr lang="de-DE" altLang="de-DE" dirty="0">
                <a:effectLst/>
                <a:latin typeface="TheSansOffice" panose="020B0503040302090204" pitchFamily="34" charset="0"/>
              </a:rPr>
              <a:t>Verantwortliche für Verkündigung, Liturgie, Caritas und Gemeinschaft; Obmann/Obfrau des Pfarr-Gemeinde-Rates; Verantwortliche/r für Verwaltungsagenden</a:t>
            </a:r>
            <a:endParaRPr lang="de-DE" altLang="de-DE" b="1" dirty="0">
              <a:effectLst/>
              <a:latin typeface="TheSansOffice" panose="020B0503040302090204" pitchFamily="34" charset="0"/>
            </a:endParaRPr>
          </a:p>
          <a:p>
            <a:pPr>
              <a:lnSpc>
                <a:spcPct val="90000"/>
              </a:lnSpc>
              <a:spcAft>
                <a:spcPts val="600"/>
              </a:spcAft>
            </a:pPr>
            <a:r>
              <a:rPr lang="de-DE" altLang="de-DE" b="1" dirty="0">
                <a:effectLst/>
                <a:latin typeface="TheSansOffice" panose="020B0503040302090204" pitchFamily="34" charset="0"/>
              </a:rPr>
              <a:t>Pfarr-Gemeinde-Rat</a:t>
            </a:r>
            <a:r>
              <a:rPr lang="de-DE" altLang="de-DE" dirty="0">
                <a:effectLst/>
                <a:latin typeface="TheSansOffice" panose="020B0503040302090204" pitchFamily="34" charset="0"/>
              </a:rPr>
              <a:t>: gewählte Vertreter/innen der Pfarr-Gemeinde; kann Ausschüsse / Arbeitskreise bilden</a:t>
            </a:r>
          </a:p>
          <a:p>
            <a:pPr>
              <a:lnSpc>
                <a:spcPct val="90000"/>
              </a:lnSpc>
              <a:spcAft>
                <a:spcPts val="600"/>
              </a:spcAft>
            </a:pPr>
            <a:r>
              <a:rPr lang="de-DE" altLang="de-DE" b="1" dirty="0">
                <a:effectLst/>
                <a:latin typeface="TheSansOffice" panose="020B0503040302090204" pitchFamily="34" charset="0"/>
              </a:rPr>
              <a:t>Pfarr-Gemeinde-Versammlung</a:t>
            </a:r>
            <a:r>
              <a:rPr lang="de-DE" altLang="de-DE" dirty="0">
                <a:effectLst/>
                <a:latin typeface="TheSansOffice" panose="020B0503040302090204" pitchFamily="34" charset="0"/>
              </a:rPr>
              <a:t>: als Alternative zum Pfarr-Gemeinde-Rat</a:t>
            </a: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17</a:t>
            </a:fld>
            <a:endParaRPr lang="de-DE" altLang="de-DE"/>
          </a:p>
        </p:txBody>
      </p:sp>
    </p:spTree>
    <p:extLst>
      <p:ext uri="{BB962C8B-B14F-4D97-AF65-F5344CB8AC3E}">
        <p14:creationId xmlns:p14="http://schemas.microsoft.com/office/powerpoint/2010/main" val="2548558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7021">
            <a:off x="11230928" y="3246119"/>
            <a:ext cx="353308" cy="739869"/>
          </a:xfrm>
          <a:prstGeom prst="rect">
            <a:avLst/>
          </a:prstGeom>
        </p:spPr>
      </p:pic>
      <p:pic>
        <p:nvPicPr>
          <p:cNvPr id="6" name="Grafi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7021">
            <a:off x="11698732" y="3320663"/>
            <a:ext cx="353308" cy="739869"/>
          </a:xfrm>
          <a:prstGeom prst="rect">
            <a:avLst/>
          </a:prstGeom>
        </p:spPr>
      </p:pic>
      <p:pic>
        <p:nvPicPr>
          <p:cNvPr id="7" name="Grafi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7021">
            <a:off x="11463968" y="3345985"/>
            <a:ext cx="353308" cy="739869"/>
          </a:xfrm>
          <a:prstGeom prst="rect">
            <a:avLst/>
          </a:prstGeom>
        </p:spPr>
      </p:pic>
      <p:pic>
        <p:nvPicPr>
          <p:cNvPr id="4" name="Grafik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b="1" dirty="0">
                <a:latin typeface="TheSansOffice" panose="020B0503040302090204" pitchFamily="34" charset="0"/>
              </a:rPr>
              <a:t>Leitung der Pfarre</a:t>
            </a:r>
          </a:p>
        </p:txBody>
      </p:sp>
      <p:sp>
        <p:nvSpPr>
          <p:cNvPr id="247811" name="Rectangle 3"/>
          <p:cNvSpPr>
            <a:spLocks noGrp="1" noChangeArrowheads="1"/>
          </p:cNvSpPr>
          <p:nvPr>
            <p:ph idx="1"/>
          </p:nvPr>
        </p:nvSpPr>
        <p:spPr>
          <a:xfrm>
            <a:off x="1102785" y="2349501"/>
            <a:ext cx="10257367" cy="4463876"/>
          </a:xfrm>
        </p:spPr>
        <p:txBody>
          <a:bodyPr>
            <a:normAutofit/>
          </a:bodyPr>
          <a:lstStyle/>
          <a:p>
            <a:pPr>
              <a:lnSpc>
                <a:spcPct val="90000"/>
              </a:lnSpc>
              <a:spcAft>
                <a:spcPts val="600"/>
              </a:spcAft>
            </a:pPr>
            <a:r>
              <a:rPr lang="de-DE" altLang="de-DE" dirty="0" smtClean="0">
                <a:effectLst/>
                <a:latin typeface="TheSansOffice" panose="020B0503040302090204" pitchFamily="34" charset="0"/>
              </a:rPr>
              <a:t>Die Leitung der </a:t>
            </a:r>
            <a:r>
              <a:rPr lang="de-DE" altLang="de-DE" dirty="0">
                <a:effectLst/>
                <a:latin typeface="TheSansOffice" panose="020B0503040302090204" pitchFamily="34" charset="0"/>
              </a:rPr>
              <a:t>Pfarre </a:t>
            </a:r>
            <a:r>
              <a:rPr lang="de-DE" altLang="de-DE" dirty="0" smtClean="0">
                <a:effectLst/>
                <a:latin typeface="TheSansOffice" panose="020B0503040302090204" pitchFamily="34" charset="0"/>
              </a:rPr>
              <a:t>erfolgt durch den Pfarrvorstand mit den vorgesehenen Gremien.</a:t>
            </a:r>
          </a:p>
          <a:p>
            <a:pPr>
              <a:lnSpc>
                <a:spcPct val="90000"/>
              </a:lnSpc>
              <a:spcAft>
                <a:spcPts val="600"/>
              </a:spcAft>
            </a:pPr>
            <a:r>
              <a:rPr lang="de-DE" altLang="de-DE" dirty="0" smtClean="0">
                <a:effectLst/>
                <a:latin typeface="TheSansOffice" panose="020B0503040302090204" pitchFamily="34" charset="0"/>
              </a:rPr>
              <a:t>Der Pfarrvorstand besteht aus dem Pfarrer als Gesamtleiter und zwei weiteren Vorständen für pastorale und wirtschaftliche Angelegenheiten.</a:t>
            </a:r>
          </a:p>
          <a:p>
            <a:pPr>
              <a:lnSpc>
                <a:spcPct val="90000"/>
              </a:lnSpc>
              <a:spcAft>
                <a:spcPts val="600"/>
              </a:spcAft>
            </a:pPr>
            <a:r>
              <a:rPr lang="de-DE" altLang="de-DE" dirty="0" smtClean="0">
                <a:effectLst/>
                <a:latin typeface="TheSansOffice" panose="020B0503040302090204" pitchFamily="34" charset="0"/>
              </a:rPr>
              <a:t>Die </a:t>
            </a:r>
            <a:r>
              <a:rPr lang="de-DE" altLang="de-DE" dirty="0">
                <a:effectLst/>
                <a:latin typeface="TheSansOffice" panose="020B0503040302090204" pitchFamily="34" charset="0"/>
              </a:rPr>
              <a:t>Leiter/innen der </a:t>
            </a:r>
            <a:r>
              <a:rPr lang="de-DE" altLang="de-DE" dirty="0" smtClean="0">
                <a:effectLst/>
                <a:latin typeface="TheSansOffice" panose="020B0503040302090204" pitchFamily="34" charset="0"/>
              </a:rPr>
              <a:t>kategorialen </a:t>
            </a:r>
            <a:r>
              <a:rPr lang="de-DE" altLang="de-DE" dirty="0">
                <a:effectLst/>
                <a:latin typeface="TheSansOffice" panose="020B0503040302090204" pitchFamily="34" charset="0"/>
              </a:rPr>
              <a:t>Seelsorge nehmen gegenüber ihren Mitarbeiter/innen eine (Sub-</a:t>
            </a:r>
            <a:r>
              <a:rPr lang="de-DE" altLang="de-DE" dirty="0" smtClean="0">
                <a:effectLst/>
                <a:latin typeface="TheSansOffice" panose="020B0503040302090204" pitchFamily="34" charset="0"/>
              </a:rPr>
              <a:t>)Leitungsfunktion </a:t>
            </a:r>
            <a:r>
              <a:rPr lang="de-DE" altLang="de-DE" dirty="0">
                <a:effectLst/>
                <a:latin typeface="TheSansOffice" panose="020B0503040302090204" pitchFamily="34" charset="0"/>
              </a:rPr>
              <a:t>wahr.</a:t>
            </a:r>
          </a:p>
          <a:p>
            <a:pPr>
              <a:lnSpc>
                <a:spcPct val="90000"/>
              </a:lnSpc>
              <a:spcAft>
                <a:spcPts val="600"/>
              </a:spcAft>
            </a:pPr>
            <a:r>
              <a:rPr lang="de-DE" altLang="de-DE" dirty="0" smtClean="0">
                <a:effectLst/>
                <a:latin typeface="TheSansOffice" panose="020B0503040302090204" pitchFamily="34" charset="0"/>
              </a:rPr>
              <a:t>Auch die Verantwortung </a:t>
            </a:r>
            <a:r>
              <a:rPr lang="de-DE" altLang="de-DE" dirty="0">
                <a:effectLst/>
                <a:latin typeface="TheSansOffice" panose="020B0503040302090204" pitchFamily="34" charset="0"/>
              </a:rPr>
              <a:t>für die Betriebsführung der KITAs kann auf </a:t>
            </a:r>
            <a:r>
              <a:rPr lang="de-DE" altLang="de-DE" dirty="0" smtClean="0">
                <a:effectLst/>
                <a:latin typeface="TheSansOffice" panose="020B0503040302090204" pitchFamily="34" charset="0"/>
              </a:rPr>
              <a:t>der Pfarrebene liegen.</a:t>
            </a:r>
            <a:endParaRPr lang="de-DE" altLang="de-DE" dirty="0">
              <a:effectLst/>
              <a:latin typeface="TheSansOffice" panose="020B0503040302090204" pitchFamily="34" charset="0"/>
            </a:endParaRPr>
          </a:p>
          <a:p>
            <a:pPr marL="0" indent="0">
              <a:lnSpc>
                <a:spcPct val="90000"/>
              </a:lnSpc>
              <a:buNone/>
            </a:pP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18</a:t>
            </a:fld>
            <a:endParaRPr lang="de-DE" altLang="de-DE"/>
          </a:p>
        </p:txBody>
      </p:sp>
    </p:spTree>
    <p:extLst>
      <p:ext uri="{BB962C8B-B14F-4D97-AF65-F5344CB8AC3E}">
        <p14:creationId xmlns:p14="http://schemas.microsoft.com/office/powerpoint/2010/main" val="41898335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b="1" dirty="0" err="1">
                <a:latin typeface="TheSansOffice" panose="020B0503040302090204" pitchFamily="34" charset="0"/>
              </a:rPr>
              <a:t>Pfarrliche</a:t>
            </a:r>
            <a:r>
              <a:rPr lang="de-DE" altLang="de-DE" sz="3200" b="1" dirty="0">
                <a:latin typeface="TheSansOffice" panose="020B0503040302090204" pitchFamily="34" charset="0"/>
              </a:rPr>
              <a:t> Gremien I</a:t>
            </a: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b="1" dirty="0">
                <a:effectLst/>
                <a:latin typeface="TheSansOffice" panose="020B0503040302090204" pitchFamily="34" charset="0"/>
              </a:rPr>
              <a:t>Pfarrvorstand: </a:t>
            </a:r>
            <a:r>
              <a:rPr lang="de-DE" altLang="de-DE" dirty="0" smtClean="0">
                <a:effectLst/>
                <a:latin typeface="TheSansOffice" panose="020B0503040302090204" pitchFamily="34" charset="0"/>
              </a:rPr>
              <a:t>Dieser </a:t>
            </a:r>
            <a:r>
              <a:rPr lang="de-DE" altLang="de-DE" dirty="0">
                <a:effectLst/>
                <a:latin typeface="TheSansOffice" panose="020B0503040302090204" pitchFamily="34" charset="0"/>
              </a:rPr>
              <a:t>besteht aus dem Pfarrer als Gesamtleiter und zwei weiteren Vorständen für pastorale und wirtschaftliche Angelegenheiten.</a:t>
            </a:r>
          </a:p>
          <a:p>
            <a:pPr>
              <a:lnSpc>
                <a:spcPct val="90000"/>
              </a:lnSpc>
              <a:spcAft>
                <a:spcPts val="600"/>
              </a:spcAft>
            </a:pPr>
            <a:r>
              <a:rPr lang="de-DE" altLang="de-DE" b="1" dirty="0" err="1" smtClean="0">
                <a:effectLst/>
                <a:latin typeface="TheSansOffice" panose="020B0503040302090204" pitchFamily="34" charset="0"/>
              </a:rPr>
              <a:t>Pfarrlicher</a:t>
            </a:r>
            <a:r>
              <a:rPr lang="de-DE" altLang="de-DE" b="1" dirty="0" smtClean="0">
                <a:effectLst/>
                <a:latin typeface="TheSansOffice" panose="020B0503040302090204" pitchFamily="34" charset="0"/>
              </a:rPr>
              <a:t> </a:t>
            </a:r>
            <a:r>
              <a:rPr lang="de-DE" altLang="de-DE" b="1" dirty="0">
                <a:effectLst/>
                <a:latin typeface="TheSansOffice" panose="020B0503040302090204" pitchFamily="34" charset="0"/>
              </a:rPr>
              <a:t>Pastoralrat</a:t>
            </a:r>
            <a:r>
              <a:rPr lang="de-DE" altLang="de-DE" dirty="0">
                <a:effectLst/>
                <a:latin typeface="TheSansOffice" panose="020B0503040302090204" pitchFamily="34" charset="0"/>
              </a:rPr>
              <a:t>: </a:t>
            </a:r>
            <a:r>
              <a:rPr lang="de-DE" altLang="de-DE" dirty="0" smtClean="0">
                <a:effectLst/>
                <a:latin typeface="TheSansOffice" panose="020B0503040302090204" pitchFamily="34" charset="0"/>
              </a:rPr>
              <a:t>Pfarrvorstand, </a:t>
            </a:r>
            <a:r>
              <a:rPr lang="de-DE" altLang="de-DE" dirty="0">
                <a:effectLst/>
                <a:latin typeface="TheSansOffice" panose="020B0503040302090204" pitchFamily="34" charset="0"/>
              </a:rPr>
              <a:t>(je 2) Delegierte aus den Pfarr-Gemeinden</a:t>
            </a:r>
          </a:p>
          <a:p>
            <a:pPr>
              <a:lnSpc>
                <a:spcPct val="90000"/>
              </a:lnSpc>
              <a:spcAft>
                <a:spcPts val="600"/>
              </a:spcAft>
            </a:pPr>
            <a:r>
              <a:rPr lang="de-DE" altLang="de-DE" b="1" dirty="0" err="1">
                <a:effectLst/>
                <a:latin typeface="TheSansOffice" panose="020B0503040302090204" pitchFamily="34" charset="0"/>
              </a:rPr>
              <a:t>Pfarrlicher</a:t>
            </a:r>
            <a:r>
              <a:rPr lang="de-DE" altLang="de-DE" b="1" dirty="0">
                <a:effectLst/>
                <a:latin typeface="TheSansOffice" panose="020B0503040302090204" pitchFamily="34" charset="0"/>
              </a:rPr>
              <a:t> Wirtschaftsrat:</a:t>
            </a:r>
            <a:r>
              <a:rPr lang="de-DE" altLang="de-DE" dirty="0">
                <a:effectLst/>
                <a:latin typeface="TheSansOffice" panose="020B0503040302090204" pitchFamily="34" charset="0"/>
              </a:rPr>
              <a:t> </a:t>
            </a:r>
            <a:r>
              <a:rPr lang="de-DE" altLang="de-DE" dirty="0" smtClean="0">
                <a:effectLst/>
                <a:latin typeface="TheSansOffice" panose="020B0503040302090204" pitchFamily="34" charset="0"/>
              </a:rPr>
              <a:t>Pfarrvorstand, </a:t>
            </a:r>
            <a:r>
              <a:rPr lang="de-DE" altLang="de-DE" dirty="0">
                <a:effectLst/>
                <a:latin typeface="TheSansOffice" panose="020B0503040302090204" pitchFamily="34" charset="0"/>
              </a:rPr>
              <a:t>(je 1) Delegierte/r aus den Pfarr-Gemeinden</a:t>
            </a:r>
            <a:endParaRPr lang="de-DE" altLang="de-DE" b="1" dirty="0">
              <a:effectLst/>
              <a:latin typeface="TheSansOffice" panose="020B0503040302090204" pitchFamily="34" charset="0"/>
            </a:endParaRPr>
          </a:p>
          <a:p>
            <a:pPr marL="0" indent="0">
              <a:lnSpc>
                <a:spcPct val="90000"/>
              </a:lnSpc>
              <a:buNone/>
            </a:pP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19</a:t>
            </a:fld>
            <a:endParaRPr lang="de-DE" altLang="de-DE"/>
          </a:p>
        </p:txBody>
      </p:sp>
    </p:spTree>
    <p:extLst>
      <p:ext uri="{BB962C8B-B14F-4D97-AF65-F5344CB8AC3E}">
        <p14:creationId xmlns:p14="http://schemas.microsoft.com/office/powerpoint/2010/main" val="26151222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Modellbeschreibung:</a:t>
            </a:r>
            <a:br>
              <a:rPr lang="de-DE" altLang="de-DE" sz="3200" b="1" dirty="0">
                <a:latin typeface="TheSansOffice" panose="020B0503040302090204" pitchFamily="34" charset="0"/>
              </a:rPr>
            </a:br>
            <a:r>
              <a:rPr lang="de-DE" altLang="de-DE" sz="3200" b="1" dirty="0" err="1">
                <a:latin typeface="TheSansOffice" panose="020B0503040302090204" pitchFamily="34" charset="0"/>
              </a:rPr>
              <a:t>Pfarrliche</a:t>
            </a:r>
            <a:r>
              <a:rPr lang="de-DE" altLang="de-DE" sz="3200" b="1" dirty="0">
                <a:latin typeface="TheSansOffice" panose="020B0503040302090204" pitchFamily="34" charset="0"/>
              </a:rPr>
              <a:t> Gremien II</a:t>
            </a: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b="1" dirty="0">
                <a:effectLst/>
                <a:latin typeface="TheSansOffice" panose="020B0503040302090204" pitchFamily="34" charset="0"/>
              </a:rPr>
              <a:t>Leitungskonferenz: </a:t>
            </a:r>
            <a:r>
              <a:rPr lang="de-DE" altLang="de-DE" dirty="0" smtClean="0">
                <a:effectLst/>
                <a:latin typeface="TheSansOffice" panose="020B0503040302090204" pitchFamily="34" charset="0"/>
              </a:rPr>
              <a:t>Pfarrvorstand, </a:t>
            </a:r>
            <a:r>
              <a:rPr lang="de-DE" altLang="de-DE" dirty="0">
                <a:effectLst/>
                <a:latin typeface="TheSansOffice" panose="020B0503040302090204" pitchFamily="34" charset="0"/>
              </a:rPr>
              <a:t>Leiter/innen der kategorialen Seelsorge, Verantwortliche/r für die Betriebsführung der KITAs, Grundfunktionsbeauftragte (Verkündigung, Liturgie, Caritas, Gemeinschaft)</a:t>
            </a:r>
            <a:endParaRPr lang="de-DE" altLang="de-DE" b="1" dirty="0">
              <a:effectLst/>
              <a:latin typeface="TheSansOffice" panose="020B0503040302090204" pitchFamily="34" charset="0"/>
            </a:endParaRPr>
          </a:p>
          <a:p>
            <a:pPr>
              <a:lnSpc>
                <a:spcPct val="90000"/>
              </a:lnSpc>
              <a:spcAft>
                <a:spcPts val="600"/>
              </a:spcAft>
            </a:pPr>
            <a:r>
              <a:rPr lang="de-DE" altLang="de-DE" b="1" dirty="0">
                <a:effectLst/>
                <a:latin typeface="TheSansOffice" panose="020B0503040302090204" pitchFamily="34" charset="0"/>
              </a:rPr>
              <a:t>Pastoralkonferenz: </a:t>
            </a:r>
            <a:r>
              <a:rPr lang="de-DE" altLang="de-DE" dirty="0">
                <a:effectLst/>
                <a:latin typeface="TheSansOffice" panose="020B0503040302090204" pitchFamily="34" charset="0"/>
              </a:rPr>
              <a:t>Treffen aller in der Seelsorge Tätigen</a:t>
            </a:r>
          </a:p>
          <a:p>
            <a:pPr marL="0" indent="0">
              <a:lnSpc>
                <a:spcPct val="90000"/>
              </a:lnSpc>
              <a:buNone/>
            </a:pP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20</a:t>
            </a:fld>
            <a:endParaRPr lang="de-DE" altLang="de-DE"/>
          </a:p>
        </p:txBody>
      </p:sp>
    </p:spTree>
    <p:extLst>
      <p:ext uri="{BB962C8B-B14F-4D97-AF65-F5344CB8AC3E}">
        <p14:creationId xmlns:p14="http://schemas.microsoft.com/office/powerpoint/2010/main" val="36633380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a:xfrm>
            <a:off x="1234800" y="764704"/>
            <a:ext cx="9720000" cy="1143000"/>
          </a:xfrm>
          <a:prstGeom prst="roundRect">
            <a:avLst>
              <a:gd name="adj" fmla="val 13531"/>
            </a:avLst>
          </a:prstGeom>
        </p:spPr>
        <p:txBody>
          <a:bodyPr/>
          <a:lstStyle/>
          <a:p>
            <a:r>
              <a:rPr lang="de-DE" altLang="de-DE" sz="3200" b="1" dirty="0">
                <a:latin typeface="TheSansOffice" panose="020B0503040302090204" pitchFamily="34" charset="0"/>
              </a:rPr>
              <a:t>Beispiel:</a:t>
            </a:r>
            <a:br>
              <a:rPr lang="de-DE" altLang="de-DE" sz="3200" b="1" dirty="0">
                <a:latin typeface="TheSansOffice" panose="020B0503040302090204" pitchFamily="34" charset="0"/>
              </a:rPr>
            </a:br>
            <a:r>
              <a:rPr lang="de-DE" altLang="de-DE" sz="3200" dirty="0">
                <a:latin typeface="TheSansOffice" panose="020B0503040302090204" pitchFamily="34" charset="0"/>
              </a:rPr>
              <a:t>Dekanat Freistadt</a:t>
            </a:r>
          </a:p>
        </p:txBody>
      </p:sp>
      <p:pic>
        <p:nvPicPr>
          <p:cNvPr id="3" name="Inhaltsplatzhalt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16536" y="1630263"/>
            <a:ext cx="5250878" cy="5096278"/>
          </a:xfrm>
        </p:spPr>
      </p:pic>
      <p:sp>
        <p:nvSpPr>
          <p:cNvPr id="4" name="Foliennummernplatzhalter 3"/>
          <p:cNvSpPr>
            <a:spLocks noGrp="1"/>
          </p:cNvSpPr>
          <p:nvPr>
            <p:ph type="sldNum" sz="quarter" idx="12"/>
          </p:nvPr>
        </p:nvSpPr>
        <p:spPr/>
        <p:txBody>
          <a:bodyPr/>
          <a:lstStyle/>
          <a:p>
            <a:fld id="{63399D5D-559F-4ED5-B599-7EBFC418758C}" type="slidenum">
              <a:rPr lang="de-DE" altLang="de-DE" smtClean="0"/>
              <a:pPr/>
              <a:t>21</a:t>
            </a:fld>
            <a:endParaRPr lang="de-DE" altLang="de-DE"/>
          </a:p>
        </p:txBody>
      </p:sp>
    </p:spTree>
    <p:extLst>
      <p:ext uri="{BB962C8B-B14F-4D97-AF65-F5344CB8AC3E}">
        <p14:creationId xmlns:p14="http://schemas.microsoft.com/office/powerpoint/2010/main" val="582916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2"/>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3616536" y="1630263"/>
            <a:ext cx="5250878" cy="5096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7810" name="AutoShape 2"/>
          <p:cNvSpPr>
            <a:spLocks noGrp="1" noChangeArrowheads="1"/>
          </p:cNvSpPr>
          <p:nvPr>
            <p:ph type="title"/>
          </p:nvPr>
        </p:nvSpPr>
        <p:spPr>
          <a:xfrm>
            <a:off x="1234800" y="764704"/>
            <a:ext cx="9720000" cy="1143000"/>
          </a:xfrm>
          <a:prstGeom prst="roundRect">
            <a:avLst>
              <a:gd name="adj" fmla="val 13531"/>
            </a:avLst>
          </a:prstGeom>
        </p:spPr>
        <p:txBody>
          <a:bodyPr/>
          <a:lstStyle/>
          <a:p>
            <a:r>
              <a:rPr lang="de-DE" altLang="de-DE" sz="3200" b="1" dirty="0">
                <a:latin typeface="TheSansOffice" panose="020B0503040302090204" pitchFamily="34" charset="0"/>
              </a:rPr>
              <a:t>Beispiel:</a:t>
            </a:r>
            <a:r>
              <a:rPr lang="de-DE" altLang="de-DE" sz="3200" dirty="0">
                <a:latin typeface="TheSansOffice" panose="020B0503040302090204" pitchFamily="34" charset="0"/>
              </a:rPr>
              <a:t/>
            </a:r>
            <a:br>
              <a:rPr lang="de-DE" altLang="de-DE" sz="3200" dirty="0">
                <a:latin typeface="TheSansOffice" panose="020B0503040302090204" pitchFamily="34" charset="0"/>
              </a:rPr>
            </a:br>
            <a:r>
              <a:rPr lang="de-DE" altLang="de-DE" sz="3200" b="0" dirty="0">
                <a:latin typeface="TheSansOffice" panose="020B0503040302090204" pitchFamily="34" charset="0"/>
              </a:rPr>
              <a:t>Pfarre „Freistadt“</a:t>
            </a:r>
          </a:p>
        </p:txBody>
      </p:sp>
      <p:pic>
        <p:nvPicPr>
          <p:cNvPr id="3" name="Inhaltsplatzhalter 2"/>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3503712" y="1633310"/>
            <a:ext cx="5363702" cy="5090184"/>
          </a:xfrm>
        </p:spPr>
      </p:pic>
      <p:sp>
        <p:nvSpPr>
          <p:cNvPr id="4" name="Foliennummernplatzhalter 3"/>
          <p:cNvSpPr>
            <a:spLocks noGrp="1"/>
          </p:cNvSpPr>
          <p:nvPr>
            <p:ph type="sldNum" sz="quarter" idx="12"/>
          </p:nvPr>
        </p:nvSpPr>
        <p:spPr/>
        <p:txBody>
          <a:bodyPr/>
          <a:lstStyle/>
          <a:p>
            <a:fld id="{63399D5D-559F-4ED5-B599-7EBFC418758C}" type="slidenum">
              <a:rPr lang="de-DE" altLang="de-DE" smtClean="0"/>
              <a:pPr/>
              <a:t>22</a:t>
            </a:fld>
            <a:endParaRPr lang="de-DE" altLang="de-DE"/>
          </a:p>
        </p:txBody>
      </p:sp>
    </p:spTree>
    <p:extLst>
      <p:ext uri="{BB962C8B-B14F-4D97-AF65-F5344CB8AC3E}">
        <p14:creationId xmlns:p14="http://schemas.microsoft.com/office/powerpoint/2010/main" val="2280581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CF18D763-1924-D244-8E09-BAFD7EFEFCC6}"/>
              </a:ext>
            </a:extLst>
          </p:cNvPr>
          <p:cNvSpPr/>
          <p:nvPr/>
        </p:nvSpPr>
        <p:spPr>
          <a:xfrm>
            <a:off x="7205363" y="3745090"/>
            <a:ext cx="1501631" cy="864096"/>
          </a:xfrm>
          <a:prstGeom prst="ellipse">
            <a:avLst/>
          </a:prstGeom>
          <a:solidFill>
            <a:srgbClr val="EBC3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7810" name="AutoShape 2"/>
          <p:cNvSpPr>
            <a:spLocks noGrp="1" noChangeArrowheads="1"/>
          </p:cNvSpPr>
          <p:nvPr>
            <p:ph type="title"/>
          </p:nvPr>
        </p:nvSpPr>
        <p:spPr>
          <a:xfrm>
            <a:off x="1015200" y="763199"/>
            <a:ext cx="10566000" cy="1144800"/>
          </a:xfrm>
          <a:prstGeom prst="roundRect">
            <a:avLst>
              <a:gd name="adj" fmla="val 13531"/>
            </a:avLst>
          </a:prstGeom>
        </p:spPr>
        <p:txBody>
          <a:bodyPr>
            <a:normAutofit/>
          </a:bodyPr>
          <a:lstStyle/>
          <a:p>
            <a:r>
              <a:rPr lang="de-DE" altLang="de-DE" sz="3200" b="1" dirty="0" smtClean="0">
                <a:latin typeface="TheSansOffice" panose="020B0503040302090204" pitchFamily="34" charset="0"/>
              </a:rPr>
              <a:t>Personalbeispiel</a:t>
            </a:r>
            <a:br>
              <a:rPr lang="de-DE" altLang="de-DE" sz="3200" b="1" dirty="0" smtClean="0">
                <a:latin typeface="TheSansOffice" panose="020B0503040302090204" pitchFamily="34" charset="0"/>
              </a:rPr>
            </a:br>
            <a:endParaRPr lang="de-DE" altLang="de-DE" sz="3200" b="1" dirty="0">
              <a:latin typeface="TheSansOffice" panose="020B0503040302090204" pitchFamily="34" charset="0"/>
            </a:endParaRPr>
          </a:p>
        </p:txBody>
      </p:sp>
      <p:pic>
        <p:nvPicPr>
          <p:cNvPr id="3" name="Inhaltsplatzhalt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79576" y="1412777"/>
            <a:ext cx="5370122" cy="5096277"/>
          </a:xfrm>
        </p:spPr>
      </p:pic>
      <p:pic>
        <p:nvPicPr>
          <p:cNvPr id="4" name="Grafik 3">
            <a:extLst>
              <a:ext uri="{FF2B5EF4-FFF2-40B4-BE49-F238E27FC236}">
                <a16:creationId xmlns:a16="http://schemas.microsoft.com/office/drawing/2014/main" id="{B522DBD4-67FF-DA44-9081-DABC7706039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2949" y="1006218"/>
            <a:ext cx="344400" cy="720000"/>
          </a:xfrm>
          <a:prstGeom prst="rect">
            <a:avLst/>
          </a:prstGeom>
        </p:spPr>
      </p:pic>
      <p:pic>
        <p:nvPicPr>
          <p:cNvPr id="10" name="Grafik 9">
            <a:extLst>
              <a:ext uri="{FF2B5EF4-FFF2-40B4-BE49-F238E27FC236}">
                <a16:creationId xmlns:a16="http://schemas.microsoft.com/office/drawing/2014/main" id="{BBCBC817-D015-B64D-853A-3D677A5D20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19095" y="1006218"/>
            <a:ext cx="344400" cy="720000"/>
          </a:xfrm>
          <a:prstGeom prst="rect">
            <a:avLst/>
          </a:prstGeom>
        </p:spPr>
      </p:pic>
      <p:pic>
        <p:nvPicPr>
          <p:cNvPr id="11" name="Grafik 10">
            <a:extLst>
              <a:ext uri="{FF2B5EF4-FFF2-40B4-BE49-F238E27FC236}">
                <a16:creationId xmlns:a16="http://schemas.microsoft.com/office/drawing/2014/main" id="{445EF82A-752F-2448-A08C-0B35FC978F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15241" y="1006218"/>
            <a:ext cx="344400" cy="720000"/>
          </a:xfrm>
          <a:prstGeom prst="rect">
            <a:avLst/>
          </a:prstGeom>
        </p:spPr>
      </p:pic>
      <p:pic>
        <p:nvPicPr>
          <p:cNvPr id="12" name="Grafik 11">
            <a:extLst>
              <a:ext uri="{FF2B5EF4-FFF2-40B4-BE49-F238E27FC236}">
                <a16:creationId xmlns:a16="http://schemas.microsoft.com/office/drawing/2014/main" id="{F9B0F72E-2E0E-7440-A1A4-D4FDE64C0B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11387" y="1006218"/>
            <a:ext cx="344400" cy="720000"/>
          </a:xfrm>
          <a:prstGeom prst="rect">
            <a:avLst/>
          </a:prstGeom>
        </p:spPr>
      </p:pic>
      <p:pic>
        <p:nvPicPr>
          <p:cNvPr id="13" name="Grafik 12">
            <a:extLst>
              <a:ext uri="{FF2B5EF4-FFF2-40B4-BE49-F238E27FC236}">
                <a16:creationId xmlns:a16="http://schemas.microsoft.com/office/drawing/2014/main" id="{EB9288CC-1281-6649-BA7D-C73A69A2FE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07533" y="1006218"/>
            <a:ext cx="344400" cy="720000"/>
          </a:xfrm>
          <a:prstGeom prst="rect">
            <a:avLst/>
          </a:prstGeom>
        </p:spPr>
      </p:pic>
      <p:pic>
        <p:nvPicPr>
          <p:cNvPr id="15" name="Grafik 14">
            <a:extLst>
              <a:ext uri="{FF2B5EF4-FFF2-40B4-BE49-F238E27FC236}">
                <a16:creationId xmlns:a16="http://schemas.microsoft.com/office/drawing/2014/main" id="{9E4504FC-AB95-A44A-958D-2AF56DAE5E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22949" y="1789218"/>
            <a:ext cx="344400" cy="720000"/>
          </a:xfrm>
          <a:prstGeom prst="rect">
            <a:avLst/>
          </a:prstGeom>
        </p:spPr>
      </p:pic>
      <p:pic>
        <p:nvPicPr>
          <p:cNvPr id="16" name="Grafik 15">
            <a:extLst>
              <a:ext uri="{FF2B5EF4-FFF2-40B4-BE49-F238E27FC236}">
                <a16:creationId xmlns:a16="http://schemas.microsoft.com/office/drawing/2014/main" id="{5FBB6E66-20AB-EF43-BB71-6E03898BBCA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19095" y="1789218"/>
            <a:ext cx="344400" cy="720000"/>
          </a:xfrm>
          <a:prstGeom prst="rect">
            <a:avLst/>
          </a:prstGeom>
        </p:spPr>
      </p:pic>
      <p:pic>
        <p:nvPicPr>
          <p:cNvPr id="17" name="Grafik 16">
            <a:extLst>
              <a:ext uri="{FF2B5EF4-FFF2-40B4-BE49-F238E27FC236}">
                <a16:creationId xmlns:a16="http://schemas.microsoft.com/office/drawing/2014/main" id="{96EBCB6B-0352-9647-BDBD-62EE2D20621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15241" y="1789218"/>
            <a:ext cx="344400" cy="720000"/>
          </a:xfrm>
          <a:prstGeom prst="rect">
            <a:avLst/>
          </a:prstGeom>
        </p:spPr>
      </p:pic>
      <p:pic>
        <p:nvPicPr>
          <p:cNvPr id="18" name="Grafik 17">
            <a:extLst>
              <a:ext uri="{FF2B5EF4-FFF2-40B4-BE49-F238E27FC236}">
                <a16:creationId xmlns:a16="http://schemas.microsoft.com/office/drawing/2014/main" id="{1B01CF85-F672-CA43-B647-BFF8B70113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11387" y="1789218"/>
            <a:ext cx="344400" cy="720000"/>
          </a:xfrm>
          <a:prstGeom prst="rect">
            <a:avLst/>
          </a:prstGeom>
        </p:spPr>
      </p:pic>
      <p:pic>
        <p:nvPicPr>
          <p:cNvPr id="20" name="Grafik 19">
            <a:extLst>
              <a:ext uri="{FF2B5EF4-FFF2-40B4-BE49-F238E27FC236}">
                <a16:creationId xmlns:a16="http://schemas.microsoft.com/office/drawing/2014/main" id="{05F56215-E3E4-CC46-B150-E46AC4A08B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21904" y="1789218"/>
            <a:ext cx="344400" cy="720000"/>
          </a:xfrm>
          <a:prstGeom prst="rect">
            <a:avLst/>
          </a:prstGeom>
        </p:spPr>
      </p:pic>
      <p:pic>
        <p:nvPicPr>
          <p:cNvPr id="21" name="Grafik 20">
            <a:extLst>
              <a:ext uri="{FF2B5EF4-FFF2-40B4-BE49-F238E27FC236}">
                <a16:creationId xmlns:a16="http://schemas.microsoft.com/office/drawing/2014/main" id="{F304B256-39F2-CB49-B9EE-8D98EE4CA1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07533" y="2572218"/>
            <a:ext cx="344400" cy="720000"/>
          </a:xfrm>
          <a:prstGeom prst="rect">
            <a:avLst/>
          </a:prstGeom>
        </p:spPr>
      </p:pic>
      <p:sp>
        <p:nvSpPr>
          <p:cNvPr id="7" name="Textfeld 6">
            <a:extLst>
              <a:ext uri="{FF2B5EF4-FFF2-40B4-BE49-F238E27FC236}">
                <a16:creationId xmlns:a16="http://schemas.microsoft.com/office/drawing/2014/main" id="{22651C12-45C3-7643-8093-B40C6B899AC0}"/>
              </a:ext>
            </a:extLst>
          </p:cNvPr>
          <p:cNvSpPr txBox="1"/>
          <p:nvPr/>
        </p:nvSpPr>
        <p:spPr>
          <a:xfrm>
            <a:off x="7127700" y="4789602"/>
            <a:ext cx="3360788" cy="377026"/>
          </a:xfrm>
          <a:prstGeom prst="rect">
            <a:avLst/>
          </a:prstGeom>
          <a:noFill/>
        </p:spPr>
        <p:txBody>
          <a:bodyPr wrap="square" rtlCol="0">
            <a:spAutoFit/>
          </a:bodyPr>
          <a:lstStyle/>
          <a:p>
            <a:pPr>
              <a:lnSpc>
                <a:spcPct val="90000"/>
              </a:lnSpc>
              <a:spcAft>
                <a:spcPts val="600"/>
              </a:spcAft>
            </a:pPr>
            <a:r>
              <a:rPr lang="de-DE" sz="2000" dirty="0" smtClean="0">
                <a:solidFill>
                  <a:srgbClr val="000000"/>
                </a:solidFill>
                <a:latin typeface="TheSansOffice" panose="020B0503040302090204" pitchFamily="34" charset="0"/>
              </a:rPr>
              <a:t>Zusätzlich:</a:t>
            </a:r>
            <a:endParaRPr lang="de-DE" sz="2000" dirty="0">
              <a:solidFill>
                <a:srgbClr val="000000"/>
              </a:solidFill>
              <a:latin typeface="TheSansOffice" panose="020B0503040302090204" pitchFamily="34" charset="0"/>
            </a:endParaRPr>
          </a:p>
        </p:txBody>
      </p:sp>
      <p:pic>
        <p:nvPicPr>
          <p:cNvPr id="22" name="Grafik 21">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81252" y="2047355"/>
            <a:ext cx="172498" cy="359543"/>
          </a:xfrm>
          <a:prstGeom prst="rect">
            <a:avLst/>
          </a:prstGeom>
        </p:spPr>
      </p:pic>
      <p:pic>
        <p:nvPicPr>
          <p:cNvPr id="23" name="Grafik 22">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96948" y="2651330"/>
            <a:ext cx="172498" cy="359543"/>
          </a:xfrm>
          <a:prstGeom prst="rect">
            <a:avLst/>
          </a:prstGeom>
        </p:spPr>
      </p:pic>
      <p:pic>
        <p:nvPicPr>
          <p:cNvPr id="26" name="Grafik 25">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24870" y="3573514"/>
            <a:ext cx="172498" cy="359543"/>
          </a:xfrm>
          <a:prstGeom prst="rect">
            <a:avLst/>
          </a:prstGeom>
        </p:spPr>
      </p:pic>
      <p:pic>
        <p:nvPicPr>
          <p:cNvPr id="28" name="Grafik 27">
            <a:extLst>
              <a:ext uri="{FF2B5EF4-FFF2-40B4-BE49-F238E27FC236}">
                <a16:creationId xmlns:a16="http://schemas.microsoft.com/office/drawing/2014/main" id="{C569C412-722C-F044-B1DE-68AD331C3AD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08639" y="2435603"/>
            <a:ext cx="206997" cy="431452"/>
          </a:xfrm>
          <a:prstGeom prst="rect">
            <a:avLst/>
          </a:prstGeom>
        </p:spPr>
      </p:pic>
      <p:pic>
        <p:nvPicPr>
          <p:cNvPr id="33" name="Grafik 32">
            <a:extLst>
              <a:ext uri="{FF2B5EF4-FFF2-40B4-BE49-F238E27FC236}">
                <a16:creationId xmlns:a16="http://schemas.microsoft.com/office/drawing/2014/main" id="{05F56215-E3E4-CC46-B150-E46AC4A08BD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707235" y="2145111"/>
            <a:ext cx="172498" cy="359543"/>
          </a:xfrm>
          <a:prstGeom prst="rect">
            <a:avLst/>
          </a:prstGeom>
        </p:spPr>
      </p:pic>
      <p:pic>
        <p:nvPicPr>
          <p:cNvPr id="36" name="Grafik 35">
            <a:extLst>
              <a:ext uri="{FF2B5EF4-FFF2-40B4-BE49-F238E27FC236}">
                <a16:creationId xmlns:a16="http://schemas.microsoft.com/office/drawing/2014/main" id="{05F56215-E3E4-CC46-B150-E46AC4A08BD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723476" y="2716950"/>
            <a:ext cx="275996" cy="575269"/>
          </a:xfrm>
          <a:prstGeom prst="rect">
            <a:avLst/>
          </a:prstGeom>
        </p:spPr>
      </p:pic>
      <p:pic>
        <p:nvPicPr>
          <p:cNvPr id="37" name="Grafik 36">
            <a:extLst>
              <a:ext uri="{FF2B5EF4-FFF2-40B4-BE49-F238E27FC236}">
                <a16:creationId xmlns:a16="http://schemas.microsoft.com/office/drawing/2014/main" id="{05F56215-E3E4-CC46-B150-E46AC4A08BD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125261" y="2788858"/>
            <a:ext cx="241496" cy="503360"/>
          </a:xfrm>
          <a:prstGeom prst="rect">
            <a:avLst/>
          </a:prstGeom>
        </p:spPr>
      </p:pic>
      <p:pic>
        <p:nvPicPr>
          <p:cNvPr id="38" name="Grafik 37">
            <a:extLst>
              <a:ext uri="{FF2B5EF4-FFF2-40B4-BE49-F238E27FC236}">
                <a16:creationId xmlns:a16="http://schemas.microsoft.com/office/drawing/2014/main" id="{05F56215-E3E4-CC46-B150-E46AC4A08BD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80234" y="1747367"/>
            <a:ext cx="172498" cy="359543"/>
          </a:xfrm>
          <a:prstGeom prst="rect">
            <a:avLst/>
          </a:prstGeom>
        </p:spPr>
      </p:pic>
      <p:pic>
        <p:nvPicPr>
          <p:cNvPr id="40" name="Grafik 39">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25888" y="3573514"/>
            <a:ext cx="172498" cy="359543"/>
          </a:xfrm>
          <a:prstGeom prst="rect">
            <a:avLst/>
          </a:prstGeom>
        </p:spPr>
      </p:pic>
      <p:pic>
        <p:nvPicPr>
          <p:cNvPr id="41" name="Grafik 40">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45440" y="4149081"/>
            <a:ext cx="172498" cy="359543"/>
          </a:xfrm>
          <a:prstGeom prst="rect">
            <a:avLst/>
          </a:prstGeom>
        </p:spPr>
      </p:pic>
      <p:pic>
        <p:nvPicPr>
          <p:cNvPr id="42" name="Grafik 41">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29126" y="4869161"/>
            <a:ext cx="172498" cy="359543"/>
          </a:xfrm>
          <a:prstGeom prst="rect">
            <a:avLst/>
          </a:prstGeom>
        </p:spPr>
      </p:pic>
      <p:pic>
        <p:nvPicPr>
          <p:cNvPr id="43" name="Grafik 42">
            <a:extLst>
              <a:ext uri="{FF2B5EF4-FFF2-40B4-BE49-F238E27FC236}">
                <a16:creationId xmlns:a16="http://schemas.microsoft.com/office/drawing/2014/main" id="{C569C412-722C-F044-B1DE-68AD331C3AD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49176" y="2987786"/>
            <a:ext cx="206997" cy="431452"/>
          </a:xfrm>
          <a:prstGeom prst="rect">
            <a:avLst/>
          </a:prstGeom>
        </p:spPr>
      </p:pic>
      <p:pic>
        <p:nvPicPr>
          <p:cNvPr id="44" name="Grafik 43">
            <a:extLst>
              <a:ext uri="{FF2B5EF4-FFF2-40B4-BE49-F238E27FC236}">
                <a16:creationId xmlns:a16="http://schemas.microsoft.com/office/drawing/2014/main" id="{C569C412-722C-F044-B1DE-68AD331C3AD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26796" y="5148305"/>
            <a:ext cx="206997" cy="431452"/>
          </a:xfrm>
          <a:prstGeom prst="rect">
            <a:avLst/>
          </a:prstGeom>
        </p:spPr>
      </p:pic>
      <p:pic>
        <p:nvPicPr>
          <p:cNvPr id="45" name="Grafik 44">
            <a:extLst>
              <a:ext uri="{FF2B5EF4-FFF2-40B4-BE49-F238E27FC236}">
                <a16:creationId xmlns:a16="http://schemas.microsoft.com/office/drawing/2014/main" id="{05F56215-E3E4-CC46-B150-E46AC4A08BD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039440" y="2716492"/>
            <a:ext cx="206997" cy="431452"/>
          </a:xfrm>
          <a:prstGeom prst="rect">
            <a:avLst/>
          </a:prstGeom>
        </p:spPr>
      </p:pic>
      <p:pic>
        <p:nvPicPr>
          <p:cNvPr id="46" name="Grafik 45">
            <a:extLst>
              <a:ext uri="{FF2B5EF4-FFF2-40B4-BE49-F238E27FC236}">
                <a16:creationId xmlns:a16="http://schemas.microsoft.com/office/drawing/2014/main" id="{05F56215-E3E4-CC46-B150-E46AC4A08BD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707621" y="4516325"/>
            <a:ext cx="206997" cy="431452"/>
          </a:xfrm>
          <a:prstGeom prst="rect">
            <a:avLst/>
          </a:prstGeom>
        </p:spPr>
      </p:pic>
      <p:pic>
        <p:nvPicPr>
          <p:cNvPr id="47" name="Grafik 46">
            <a:extLst>
              <a:ext uri="{FF2B5EF4-FFF2-40B4-BE49-F238E27FC236}">
                <a16:creationId xmlns:a16="http://schemas.microsoft.com/office/drawing/2014/main" id="{05F56215-E3E4-CC46-B150-E46AC4A08BD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056429" y="4789602"/>
            <a:ext cx="206997" cy="431452"/>
          </a:xfrm>
          <a:prstGeom prst="rect">
            <a:avLst/>
          </a:prstGeom>
        </p:spPr>
      </p:pic>
      <p:pic>
        <p:nvPicPr>
          <p:cNvPr id="48" name="Grafik 47">
            <a:extLst>
              <a:ext uri="{FF2B5EF4-FFF2-40B4-BE49-F238E27FC236}">
                <a16:creationId xmlns:a16="http://schemas.microsoft.com/office/drawing/2014/main" id="{05F56215-E3E4-CC46-B150-E46AC4A08BD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110144" y="3573513"/>
            <a:ext cx="206997" cy="431452"/>
          </a:xfrm>
          <a:prstGeom prst="rect">
            <a:avLst/>
          </a:prstGeom>
        </p:spPr>
      </p:pic>
      <p:pic>
        <p:nvPicPr>
          <p:cNvPr id="50" name="Grafik 49">
            <a:extLst>
              <a:ext uri="{FF2B5EF4-FFF2-40B4-BE49-F238E27FC236}">
                <a16:creationId xmlns:a16="http://schemas.microsoft.com/office/drawing/2014/main" id="{05F56215-E3E4-CC46-B150-E46AC4A08BD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199808" y="4149676"/>
            <a:ext cx="206997" cy="431452"/>
          </a:xfrm>
          <a:prstGeom prst="rect">
            <a:avLst/>
          </a:prstGeom>
        </p:spPr>
      </p:pic>
      <p:pic>
        <p:nvPicPr>
          <p:cNvPr id="51" name="Grafik 50">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16760" y="1703192"/>
            <a:ext cx="172498" cy="359543"/>
          </a:xfrm>
          <a:prstGeom prst="rect">
            <a:avLst/>
          </a:prstGeom>
        </p:spPr>
      </p:pic>
      <p:pic>
        <p:nvPicPr>
          <p:cNvPr id="52" name="Grafik 51">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68162" y="3653125"/>
            <a:ext cx="172498" cy="359543"/>
          </a:xfrm>
          <a:prstGeom prst="rect">
            <a:avLst/>
          </a:prstGeom>
        </p:spPr>
      </p:pic>
      <p:pic>
        <p:nvPicPr>
          <p:cNvPr id="53" name="Grafik 52">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04477" y="4149080"/>
            <a:ext cx="172498" cy="359543"/>
          </a:xfrm>
          <a:prstGeom prst="rect">
            <a:avLst/>
          </a:prstGeom>
        </p:spPr>
      </p:pic>
      <p:pic>
        <p:nvPicPr>
          <p:cNvPr id="54" name="Grafik 53">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10948" y="3581216"/>
            <a:ext cx="172498" cy="359543"/>
          </a:xfrm>
          <a:prstGeom prst="rect">
            <a:avLst/>
          </a:prstGeom>
        </p:spPr>
      </p:pic>
      <p:pic>
        <p:nvPicPr>
          <p:cNvPr id="57" name="Grafik 56">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85976" y="2752447"/>
            <a:ext cx="172498" cy="359543"/>
          </a:xfrm>
          <a:prstGeom prst="rect">
            <a:avLst/>
          </a:prstGeom>
        </p:spPr>
      </p:pic>
      <p:pic>
        <p:nvPicPr>
          <p:cNvPr id="60" name="Grafik 59">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93047" y="3625391"/>
            <a:ext cx="172498" cy="359543"/>
          </a:xfrm>
          <a:prstGeom prst="rect">
            <a:avLst/>
          </a:prstGeom>
        </p:spPr>
      </p:pic>
      <p:pic>
        <p:nvPicPr>
          <p:cNvPr id="58" name="Grafik 57">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66227" y="4572752"/>
            <a:ext cx="172498" cy="359543"/>
          </a:xfrm>
          <a:prstGeom prst="rect">
            <a:avLst/>
          </a:prstGeom>
        </p:spPr>
      </p:pic>
      <p:pic>
        <p:nvPicPr>
          <p:cNvPr id="59" name="Grafik 58">
            <a:extLst>
              <a:ext uri="{FF2B5EF4-FFF2-40B4-BE49-F238E27FC236}">
                <a16:creationId xmlns:a16="http://schemas.microsoft.com/office/drawing/2014/main" id="{C569C412-722C-F044-B1DE-68AD331C3A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85763" y="4825557"/>
            <a:ext cx="172498" cy="359543"/>
          </a:xfrm>
          <a:prstGeom prst="rect">
            <a:avLst/>
          </a:prstGeom>
        </p:spPr>
      </p:pic>
      <p:pic>
        <p:nvPicPr>
          <p:cNvPr id="14" name="Grafik 13">
            <a:extLst>
              <a:ext uri="{FF2B5EF4-FFF2-40B4-BE49-F238E27FC236}">
                <a16:creationId xmlns:a16="http://schemas.microsoft.com/office/drawing/2014/main" id="{C569C412-722C-F044-B1DE-68AD331C3A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21904" y="1006218"/>
            <a:ext cx="344400" cy="720000"/>
          </a:xfrm>
          <a:prstGeom prst="rect">
            <a:avLst/>
          </a:prstGeom>
        </p:spPr>
      </p:pic>
      <p:pic>
        <p:nvPicPr>
          <p:cNvPr id="55" name="Grafik 54">
            <a:extLst>
              <a:ext uri="{FF2B5EF4-FFF2-40B4-BE49-F238E27FC236}">
                <a16:creationId xmlns:a16="http://schemas.microsoft.com/office/drawing/2014/main" id="{F304B256-39F2-CB49-B9EE-8D98EE4CA18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1291958">
            <a:off x="7287656" y="6386226"/>
            <a:ext cx="120748" cy="251680"/>
          </a:xfrm>
          <a:prstGeom prst="rect">
            <a:avLst/>
          </a:prstGeom>
        </p:spPr>
      </p:pic>
      <p:sp>
        <p:nvSpPr>
          <p:cNvPr id="56" name="Textfeld 55">
            <a:extLst>
              <a:ext uri="{FF2B5EF4-FFF2-40B4-BE49-F238E27FC236}">
                <a16:creationId xmlns:a16="http://schemas.microsoft.com/office/drawing/2014/main" id="{22651C12-45C3-7643-8093-B40C6B899AC0}"/>
              </a:ext>
            </a:extLst>
          </p:cNvPr>
          <p:cNvSpPr txBox="1"/>
          <p:nvPr/>
        </p:nvSpPr>
        <p:spPr>
          <a:xfrm>
            <a:off x="7372747" y="5079213"/>
            <a:ext cx="3909647" cy="1708160"/>
          </a:xfrm>
          <a:prstGeom prst="rect">
            <a:avLst/>
          </a:prstGeom>
          <a:noFill/>
        </p:spPr>
        <p:txBody>
          <a:bodyPr wrap="square" rtlCol="0">
            <a:spAutoFit/>
          </a:bodyPr>
          <a:lstStyle/>
          <a:p>
            <a:pPr>
              <a:lnSpc>
                <a:spcPct val="90000"/>
              </a:lnSpc>
              <a:spcAft>
                <a:spcPts val="600"/>
              </a:spcAft>
            </a:pPr>
            <a:r>
              <a:rPr lang="de-DE" altLang="de-DE" sz="2000" dirty="0" smtClean="0">
                <a:solidFill>
                  <a:srgbClr val="000000"/>
                </a:solidFill>
                <a:latin typeface="TheSansOffice" panose="020B0503040302090204" pitchFamily="34" charset="0"/>
              </a:rPr>
              <a:t>Verantwortliche(r) Betriebsführung KITAS (MA in KITAs)</a:t>
            </a:r>
          </a:p>
          <a:p>
            <a:pPr>
              <a:lnSpc>
                <a:spcPct val="90000"/>
              </a:lnSpc>
              <a:spcAft>
                <a:spcPts val="600"/>
              </a:spcAft>
            </a:pPr>
            <a:r>
              <a:rPr lang="de-DE" altLang="de-DE" sz="2000" dirty="0" smtClean="0">
                <a:solidFill>
                  <a:srgbClr val="000000"/>
                </a:solidFill>
                <a:latin typeface="TheSansOffice" panose="020B0503040302090204" pitchFamily="34" charset="0"/>
              </a:rPr>
              <a:t>Pfarr(-Gemeinde-)Sekretär/innen</a:t>
            </a:r>
          </a:p>
          <a:p>
            <a:pPr>
              <a:lnSpc>
                <a:spcPct val="90000"/>
              </a:lnSpc>
              <a:spcAft>
                <a:spcPts val="600"/>
              </a:spcAft>
            </a:pPr>
            <a:r>
              <a:rPr lang="de-DE" altLang="de-DE" sz="2000" dirty="0" smtClean="0">
                <a:solidFill>
                  <a:srgbClr val="000000"/>
                </a:solidFill>
                <a:latin typeface="TheSansOffice" panose="020B0503040302090204" pitchFamily="34" charset="0"/>
              </a:rPr>
              <a:t>Mesner/innen</a:t>
            </a:r>
          </a:p>
          <a:p>
            <a:pPr>
              <a:lnSpc>
                <a:spcPct val="90000"/>
              </a:lnSpc>
              <a:spcAft>
                <a:spcPts val="600"/>
              </a:spcAft>
            </a:pPr>
            <a:r>
              <a:rPr lang="de-DE" altLang="de-DE" sz="2000" dirty="0" smtClean="0">
                <a:solidFill>
                  <a:srgbClr val="000000"/>
                </a:solidFill>
                <a:latin typeface="TheSansOffice" panose="020B0503040302090204" pitchFamily="34" charset="0"/>
              </a:rPr>
              <a:t>Reinigungspersonal</a:t>
            </a:r>
            <a:endParaRPr lang="de-DE" sz="2000" dirty="0">
              <a:solidFill>
                <a:srgbClr val="000000"/>
              </a:solidFill>
              <a:latin typeface="TheSansOffice" panose="020B0503040302090204" pitchFamily="34" charset="0"/>
            </a:endParaRPr>
          </a:p>
        </p:txBody>
      </p:sp>
      <p:pic>
        <p:nvPicPr>
          <p:cNvPr id="65" name="Grafik 64">
            <a:extLst>
              <a:ext uri="{FF2B5EF4-FFF2-40B4-BE49-F238E27FC236}">
                <a16:creationId xmlns:a16="http://schemas.microsoft.com/office/drawing/2014/main" id="{F304B256-39F2-CB49-B9EE-8D98EE4CA18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1900000">
            <a:off x="7289501" y="6052856"/>
            <a:ext cx="120748" cy="251680"/>
          </a:xfrm>
          <a:prstGeom prst="rect">
            <a:avLst/>
          </a:prstGeom>
        </p:spPr>
      </p:pic>
      <p:pic>
        <p:nvPicPr>
          <p:cNvPr id="66" name="Grafik 65">
            <a:extLst>
              <a:ext uri="{FF2B5EF4-FFF2-40B4-BE49-F238E27FC236}">
                <a16:creationId xmlns:a16="http://schemas.microsoft.com/office/drawing/2014/main" id="{F304B256-39F2-CB49-B9EE-8D98EE4CA18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1291958">
            <a:off x="7287654" y="5738154"/>
            <a:ext cx="120748" cy="251680"/>
          </a:xfrm>
          <a:prstGeom prst="rect">
            <a:avLst/>
          </a:prstGeom>
        </p:spPr>
      </p:pic>
      <p:pic>
        <p:nvPicPr>
          <p:cNvPr id="67" name="Grafik 66">
            <a:extLst>
              <a:ext uri="{FF2B5EF4-FFF2-40B4-BE49-F238E27FC236}">
                <a16:creationId xmlns:a16="http://schemas.microsoft.com/office/drawing/2014/main" id="{F304B256-39F2-CB49-B9EE-8D98EE4CA18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1900000">
            <a:off x="7258866" y="5188760"/>
            <a:ext cx="120748" cy="251680"/>
          </a:xfrm>
          <a:prstGeom prst="rect">
            <a:avLst/>
          </a:prstGeom>
        </p:spPr>
      </p:pic>
      <p:pic>
        <p:nvPicPr>
          <p:cNvPr id="49" name="Grafik 48">
            <a:extLst>
              <a:ext uri="{FF2B5EF4-FFF2-40B4-BE49-F238E27FC236}">
                <a16:creationId xmlns:a16="http://schemas.microsoft.com/office/drawing/2014/main" id="{05F56215-E3E4-CC46-B150-E46AC4A08BD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517101" y="3581215"/>
            <a:ext cx="206997" cy="431452"/>
          </a:xfrm>
          <a:prstGeom prst="rect">
            <a:avLst/>
          </a:prstGeom>
        </p:spPr>
      </p:pic>
      <p:sp>
        <p:nvSpPr>
          <p:cNvPr id="5" name="Foliennummernplatzhalter 4"/>
          <p:cNvSpPr>
            <a:spLocks noGrp="1"/>
          </p:cNvSpPr>
          <p:nvPr>
            <p:ph type="sldNum" sz="quarter" idx="12"/>
          </p:nvPr>
        </p:nvSpPr>
        <p:spPr/>
        <p:txBody>
          <a:bodyPr/>
          <a:lstStyle/>
          <a:p>
            <a:fld id="{63399D5D-559F-4ED5-B599-7EBFC418758C}" type="slidenum">
              <a:rPr lang="de-DE" altLang="de-DE" smtClean="0"/>
              <a:pPr/>
              <a:t>23</a:t>
            </a:fld>
            <a:endParaRPr lang="de-DE" altLang="de-DE"/>
          </a:p>
        </p:txBody>
      </p:sp>
    </p:spTree>
    <p:extLst>
      <p:ext uri="{BB962C8B-B14F-4D97-AF65-F5344CB8AC3E}">
        <p14:creationId xmlns:p14="http://schemas.microsoft.com/office/powerpoint/2010/main" val="34569132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33"/>
                                        </p:tgtEl>
                                      </p:cBhvr>
                                    </p:animEffect>
                                    <p:set>
                                      <p:cBhvr>
                                        <p:cTn id="43" dur="1" fill="hold">
                                          <p:stCondLst>
                                            <p:cond delay="499"/>
                                          </p:stCondLst>
                                        </p:cTn>
                                        <p:tgtEl>
                                          <p:spTgt spid="33"/>
                                        </p:tgtEl>
                                        <p:attrNameLst>
                                          <p:attrName>style.visibility</p:attrName>
                                        </p:attrNameLst>
                                      </p:cBhvr>
                                      <p:to>
                                        <p:strVal val="hidden"/>
                                      </p:to>
                                    </p:set>
                                  </p:childTnLst>
                                </p:cTn>
                              </p:par>
                              <p:par>
                                <p:cTn id="44" presetID="10" presetClass="entr" presetSubtype="0" fill="hold" nodeType="withEffect">
                                  <p:stCondLst>
                                    <p:cond delay="50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par>
                                <p:cTn id="47" presetID="10" presetClass="exit" presetSubtype="0" fill="hold" nodeType="withEffect">
                                  <p:stCondLst>
                                    <p:cond delay="0"/>
                                  </p:stCondLst>
                                  <p:childTnLst>
                                    <p:animEffect transition="out" filter="fade">
                                      <p:cBhvr>
                                        <p:cTn id="48" dur="500"/>
                                        <p:tgtEl>
                                          <p:spTgt spid="13"/>
                                        </p:tgtEl>
                                      </p:cBhvr>
                                    </p:animEffect>
                                    <p:set>
                                      <p:cBhvr>
                                        <p:cTn id="49" dur="1" fill="hold">
                                          <p:stCondLst>
                                            <p:cond delay="499"/>
                                          </p:stCondLst>
                                        </p:cTn>
                                        <p:tgtEl>
                                          <p:spTgt spid="13"/>
                                        </p:tgtEl>
                                        <p:attrNameLst>
                                          <p:attrName>style.visibility</p:attrName>
                                        </p:attrNameLst>
                                      </p:cBhvr>
                                      <p:to>
                                        <p:strVal val="hidden"/>
                                      </p:to>
                                    </p:set>
                                  </p:childTnLst>
                                </p:cTn>
                              </p:par>
                              <p:par>
                                <p:cTn id="50" presetID="10" presetClass="entr" presetSubtype="0" fill="hold" nodeType="withEffect">
                                  <p:stCondLst>
                                    <p:cond delay="50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par>
                                <p:cTn id="53" presetID="10" presetClass="entr" presetSubtype="0" fill="hold" nodeType="withEffect">
                                  <p:stCondLst>
                                    <p:cond delay="50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nodeType="withEffect">
                                  <p:stCondLst>
                                    <p:cond delay="50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childTnLst>
                                </p:cTn>
                              </p:par>
                              <p:par>
                                <p:cTn id="59" presetID="10" presetClass="entr" presetSubtype="0" fill="hold" nodeType="withEffect">
                                  <p:stCondLst>
                                    <p:cond delay="50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500"/>
                                        <p:tgtEl>
                                          <p:spTgt spid="26"/>
                                        </p:tgtEl>
                                      </p:cBhvr>
                                    </p:animEffect>
                                  </p:childTnLst>
                                </p:cTn>
                              </p:par>
                              <p:par>
                                <p:cTn id="62" presetID="10" presetClass="exit" presetSubtype="0" fill="hold" nodeType="withEffect">
                                  <p:stCondLst>
                                    <p:cond delay="0"/>
                                  </p:stCondLst>
                                  <p:childTnLst>
                                    <p:animEffect transition="out" filter="fade">
                                      <p:cBhvr>
                                        <p:cTn id="63" dur="500"/>
                                        <p:tgtEl>
                                          <p:spTgt spid="12"/>
                                        </p:tgtEl>
                                      </p:cBhvr>
                                    </p:animEffect>
                                    <p:set>
                                      <p:cBhvr>
                                        <p:cTn id="64" dur="1" fill="hold">
                                          <p:stCondLst>
                                            <p:cond delay="499"/>
                                          </p:stCondLst>
                                        </p:cTn>
                                        <p:tgtEl>
                                          <p:spTgt spid="12"/>
                                        </p:tgtEl>
                                        <p:attrNameLst>
                                          <p:attrName>style.visibility</p:attrName>
                                        </p:attrNameLst>
                                      </p:cBhvr>
                                      <p:to>
                                        <p:strVal val="hidden"/>
                                      </p:to>
                                    </p:set>
                                  </p:childTnLst>
                                </p:cTn>
                              </p:par>
                              <p:par>
                                <p:cTn id="65" presetID="10" presetClass="entr" presetSubtype="0" fill="hold" nodeType="withEffect">
                                  <p:stCondLst>
                                    <p:cond delay="50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500"/>
                                        <p:tgtEl>
                                          <p:spTgt spid="41"/>
                                        </p:tgtEl>
                                      </p:cBhvr>
                                    </p:animEffect>
                                  </p:childTnLst>
                                </p:cTn>
                              </p:par>
                              <p:par>
                                <p:cTn id="68" presetID="10" presetClass="entr" presetSubtype="0" fill="hold" nodeType="withEffect">
                                  <p:stCondLst>
                                    <p:cond delay="500"/>
                                  </p:stCondLst>
                                  <p:childTnLst>
                                    <p:set>
                                      <p:cBhvr>
                                        <p:cTn id="69" dur="1" fill="hold">
                                          <p:stCondLst>
                                            <p:cond delay="0"/>
                                          </p:stCondLst>
                                        </p:cTn>
                                        <p:tgtEl>
                                          <p:spTgt spid="42"/>
                                        </p:tgtEl>
                                        <p:attrNameLst>
                                          <p:attrName>style.visibility</p:attrName>
                                        </p:attrNameLst>
                                      </p:cBhvr>
                                      <p:to>
                                        <p:strVal val="visible"/>
                                      </p:to>
                                    </p:set>
                                    <p:animEffect transition="in" filter="fade">
                                      <p:cBhvr>
                                        <p:cTn id="70" dur="500"/>
                                        <p:tgtEl>
                                          <p:spTgt spid="42"/>
                                        </p:tgtEl>
                                      </p:cBhvr>
                                    </p:animEffect>
                                  </p:childTnLst>
                                </p:cTn>
                              </p:par>
                              <p:par>
                                <p:cTn id="71" presetID="10" presetClass="exit" presetSubtype="0" fill="hold" nodeType="withEffect">
                                  <p:stCondLst>
                                    <p:cond delay="0"/>
                                  </p:stCondLst>
                                  <p:childTnLst>
                                    <p:animEffect transition="out" filter="fade">
                                      <p:cBhvr>
                                        <p:cTn id="72" dur="500"/>
                                        <p:tgtEl>
                                          <p:spTgt spid="11"/>
                                        </p:tgtEl>
                                      </p:cBhvr>
                                    </p:animEffect>
                                    <p:set>
                                      <p:cBhvr>
                                        <p:cTn id="73" dur="1" fill="hold">
                                          <p:stCondLst>
                                            <p:cond delay="499"/>
                                          </p:stCondLst>
                                        </p:cTn>
                                        <p:tgtEl>
                                          <p:spTgt spid="11"/>
                                        </p:tgtEl>
                                        <p:attrNameLst>
                                          <p:attrName>style.visibility</p:attrName>
                                        </p:attrNameLst>
                                      </p:cBhvr>
                                      <p:to>
                                        <p:strVal val="hidden"/>
                                      </p:to>
                                    </p:set>
                                  </p:childTnLst>
                                </p:cTn>
                              </p:par>
                              <p:par>
                                <p:cTn id="74" presetID="10" presetClass="exit" presetSubtype="0" fill="hold" nodeType="withEffect">
                                  <p:stCondLst>
                                    <p:cond delay="0"/>
                                  </p:stCondLst>
                                  <p:childTnLst>
                                    <p:animEffect transition="out" filter="fade">
                                      <p:cBhvr>
                                        <p:cTn id="75" dur="500"/>
                                        <p:tgtEl>
                                          <p:spTgt spid="18"/>
                                        </p:tgtEl>
                                      </p:cBhvr>
                                    </p:animEffect>
                                    <p:set>
                                      <p:cBhvr>
                                        <p:cTn id="76" dur="1" fill="hold">
                                          <p:stCondLst>
                                            <p:cond delay="499"/>
                                          </p:stCondLst>
                                        </p:cTn>
                                        <p:tgtEl>
                                          <p:spTgt spid="18"/>
                                        </p:tgtEl>
                                        <p:attrNameLst>
                                          <p:attrName>style.visibility</p:attrName>
                                        </p:attrNameLst>
                                      </p:cBhvr>
                                      <p:to>
                                        <p:strVal val="hidden"/>
                                      </p:to>
                                    </p:set>
                                  </p:childTnLst>
                                </p:cTn>
                              </p:par>
                              <p:par>
                                <p:cTn id="77" presetID="10" presetClass="entr" presetSubtype="0" fill="hold" nodeType="withEffect">
                                  <p:stCondLst>
                                    <p:cond delay="50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500"/>
                                        <p:tgtEl>
                                          <p:spTgt spid="44"/>
                                        </p:tgtEl>
                                      </p:cBhvr>
                                    </p:animEffect>
                                  </p:childTnLst>
                                </p:cTn>
                              </p:par>
                              <p:par>
                                <p:cTn id="80" presetID="10" presetClass="entr" presetSubtype="0" fill="hold" nodeType="withEffect">
                                  <p:stCondLst>
                                    <p:cond delay="50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500"/>
                                        <p:tgtEl>
                                          <p:spTgt spid="43"/>
                                        </p:tgtEl>
                                      </p:cBhvr>
                                    </p:animEffect>
                                  </p:childTnLst>
                                </p:cTn>
                              </p:par>
                              <p:par>
                                <p:cTn id="83" presetID="10" presetClass="entr" presetSubtype="0" fill="hold" nodeType="withEffect">
                                  <p:stCondLst>
                                    <p:cond delay="50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par>
                                <p:cTn id="86" presetID="10" presetClass="entr" presetSubtype="0" fill="hold" nodeType="withEffect">
                                  <p:stCondLst>
                                    <p:cond delay="500"/>
                                  </p:stCondLst>
                                  <p:childTnLst>
                                    <p:set>
                                      <p:cBhvr>
                                        <p:cTn id="87" dur="1" fill="hold">
                                          <p:stCondLst>
                                            <p:cond delay="0"/>
                                          </p:stCondLst>
                                        </p:cTn>
                                        <p:tgtEl>
                                          <p:spTgt spid="45"/>
                                        </p:tgtEl>
                                        <p:attrNameLst>
                                          <p:attrName>style.visibility</p:attrName>
                                        </p:attrNameLst>
                                      </p:cBhvr>
                                      <p:to>
                                        <p:strVal val="visible"/>
                                      </p:to>
                                    </p:set>
                                    <p:animEffect transition="in" filter="fade">
                                      <p:cBhvr>
                                        <p:cTn id="88" dur="500"/>
                                        <p:tgtEl>
                                          <p:spTgt spid="45"/>
                                        </p:tgtEl>
                                      </p:cBhvr>
                                    </p:animEffect>
                                  </p:childTnLst>
                                </p:cTn>
                              </p:par>
                              <p:par>
                                <p:cTn id="89" presetID="10" presetClass="entr" presetSubtype="0" fill="hold" nodeType="withEffect">
                                  <p:stCondLst>
                                    <p:cond delay="500"/>
                                  </p:stCondLst>
                                  <p:childTnLst>
                                    <p:set>
                                      <p:cBhvr>
                                        <p:cTn id="90" dur="1" fill="hold">
                                          <p:stCondLst>
                                            <p:cond delay="0"/>
                                          </p:stCondLst>
                                        </p:cTn>
                                        <p:tgtEl>
                                          <p:spTgt spid="46"/>
                                        </p:tgtEl>
                                        <p:attrNameLst>
                                          <p:attrName>style.visibility</p:attrName>
                                        </p:attrNameLst>
                                      </p:cBhvr>
                                      <p:to>
                                        <p:strVal val="visible"/>
                                      </p:to>
                                    </p:set>
                                    <p:animEffect transition="in" filter="fade">
                                      <p:cBhvr>
                                        <p:cTn id="91" dur="500"/>
                                        <p:tgtEl>
                                          <p:spTgt spid="46"/>
                                        </p:tgtEl>
                                      </p:cBhvr>
                                    </p:animEffect>
                                  </p:childTnLst>
                                </p:cTn>
                              </p:par>
                              <p:par>
                                <p:cTn id="92" presetID="10" presetClass="exit" presetSubtype="0" fill="hold" nodeType="withEffect">
                                  <p:stCondLst>
                                    <p:cond delay="0"/>
                                  </p:stCondLst>
                                  <p:childTnLst>
                                    <p:animEffect transition="out" filter="fade">
                                      <p:cBhvr>
                                        <p:cTn id="93" dur="500"/>
                                        <p:tgtEl>
                                          <p:spTgt spid="17"/>
                                        </p:tgtEl>
                                      </p:cBhvr>
                                    </p:animEffect>
                                    <p:set>
                                      <p:cBhvr>
                                        <p:cTn id="94" dur="1" fill="hold">
                                          <p:stCondLst>
                                            <p:cond delay="499"/>
                                          </p:stCondLst>
                                        </p:cTn>
                                        <p:tgtEl>
                                          <p:spTgt spid="17"/>
                                        </p:tgtEl>
                                        <p:attrNameLst>
                                          <p:attrName>style.visibility</p:attrName>
                                        </p:attrNameLst>
                                      </p:cBhvr>
                                      <p:to>
                                        <p:strVal val="hidden"/>
                                      </p:to>
                                    </p:set>
                                  </p:childTnLst>
                                </p:cTn>
                              </p:par>
                              <p:par>
                                <p:cTn id="95" presetID="10" presetClass="entr" presetSubtype="0" fill="hold" nodeType="withEffect">
                                  <p:stCondLst>
                                    <p:cond delay="50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par>
                                <p:cTn id="98" presetID="10" presetClass="entr" presetSubtype="0" fill="hold" nodeType="withEffect">
                                  <p:stCondLst>
                                    <p:cond delay="500"/>
                                  </p:stCondLst>
                                  <p:childTnLst>
                                    <p:set>
                                      <p:cBhvr>
                                        <p:cTn id="99" dur="1" fill="hold">
                                          <p:stCondLst>
                                            <p:cond delay="0"/>
                                          </p:stCondLst>
                                        </p:cTn>
                                        <p:tgtEl>
                                          <p:spTgt spid="48"/>
                                        </p:tgtEl>
                                        <p:attrNameLst>
                                          <p:attrName>style.visibility</p:attrName>
                                        </p:attrNameLst>
                                      </p:cBhvr>
                                      <p:to>
                                        <p:strVal val="visible"/>
                                      </p:to>
                                    </p:set>
                                    <p:animEffect transition="in" filter="fade">
                                      <p:cBhvr>
                                        <p:cTn id="100" dur="500"/>
                                        <p:tgtEl>
                                          <p:spTgt spid="48"/>
                                        </p:tgtEl>
                                      </p:cBhvr>
                                    </p:animEffect>
                                  </p:childTnLst>
                                </p:cTn>
                              </p:par>
                              <p:par>
                                <p:cTn id="101" presetID="10" presetClass="exit" presetSubtype="0" fill="hold" nodeType="withEffect">
                                  <p:stCondLst>
                                    <p:cond delay="0"/>
                                  </p:stCondLst>
                                  <p:childTnLst>
                                    <p:animEffect transition="out" filter="fade">
                                      <p:cBhvr>
                                        <p:cTn id="102" dur="500"/>
                                        <p:tgtEl>
                                          <p:spTgt spid="16"/>
                                        </p:tgtEl>
                                      </p:cBhvr>
                                    </p:animEffect>
                                    <p:set>
                                      <p:cBhvr>
                                        <p:cTn id="103" dur="1" fill="hold">
                                          <p:stCondLst>
                                            <p:cond delay="499"/>
                                          </p:stCondLst>
                                        </p:cTn>
                                        <p:tgtEl>
                                          <p:spTgt spid="16"/>
                                        </p:tgtEl>
                                        <p:attrNameLst>
                                          <p:attrName>style.visibility</p:attrName>
                                        </p:attrNameLst>
                                      </p:cBhvr>
                                      <p:to>
                                        <p:strVal val="hidden"/>
                                      </p:to>
                                    </p:set>
                                  </p:childTnLst>
                                </p:cTn>
                              </p:par>
                              <p:par>
                                <p:cTn id="104" presetID="10" presetClass="entr" presetSubtype="0" fill="hold" nodeType="withEffect">
                                  <p:stCondLst>
                                    <p:cond delay="500"/>
                                  </p:stCondLst>
                                  <p:childTnLst>
                                    <p:set>
                                      <p:cBhvr>
                                        <p:cTn id="105" dur="1" fill="hold">
                                          <p:stCondLst>
                                            <p:cond delay="0"/>
                                          </p:stCondLst>
                                        </p:cTn>
                                        <p:tgtEl>
                                          <p:spTgt spid="49"/>
                                        </p:tgtEl>
                                        <p:attrNameLst>
                                          <p:attrName>style.visibility</p:attrName>
                                        </p:attrNameLst>
                                      </p:cBhvr>
                                      <p:to>
                                        <p:strVal val="visible"/>
                                      </p:to>
                                    </p:set>
                                    <p:animEffect transition="in" filter="fade">
                                      <p:cBhvr>
                                        <p:cTn id="106" dur="500"/>
                                        <p:tgtEl>
                                          <p:spTgt spid="49"/>
                                        </p:tgtEl>
                                      </p:cBhvr>
                                    </p:animEffect>
                                  </p:childTnLst>
                                </p:cTn>
                              </p:par>
                              <p:par>
                                <p:cTn id="107" presetID="10" presetClass="entr" presetSubtype="0" fill="hold" nodeType="withEffect">
                                  <p:stCondLst>
                                    <p:cond delay="500"/>
                                  </p:stCondLst>
                                  <p:childTnLst>
                                    <p:set>
                                      <p:cBhvr>
                                        <p:cTn id="108" dur="1" fill="hold">
                                          <p:stCondLst>
                                            <p:cond delay="0"/>
                                          </p:stCondLst>
                                        </p:cTn>
                                        <p:tgtEl>
                                          <p:spTgt spid="50"/>
                                        </p:tgtEl>
                                        <p:attrNameLst>
                                          <p:attrName>style.visibility</p:attrName>
                                        </p:attrNameLst>
                                      </p:cBhvr>
                                      <p:to>
                                        <p:strVal val="visible"/>
                                      </p:to>
                                    </p:set>
                                    <p:animEffect transition="in" filter="fade">
                                      <p:cBhvr>
                                        <p:cTn id="109" dur="500"/>
                                        <p:tgtEl>
                                          <p:spTgt spid="50"/>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xit" presetSubtype="0" fill="hold" nodeType="clickEffect">
                                  <p:stCondLst>
                                    <p:cond delay="0"/>
                                  </p:stCondLst>
                                  <p:childTnLst>
                                    <p:animEffect transition="out" filter="fade">
                                      <p:cBhvr>
                                        <p:cTn id="113" dur="500"/>
                                        <p:tgtEl>
                                          <p:spTgt spid="10"/>
                                        </p:tgtEl>
                                      </p:cBhvr>
                                    </p:animEffect>
                                    <p:set>
                                      <p:cBhvr>
                                        <p:cTn id="114" dur="1" fill="hold">
                                          <p:stCondLst>
                                            <p:cond delay="499"/>
                                          </p:stCondLst>
                                        </p:cTn>
                                        <p:tgtEl>
                                          <p:spTgt spid="10"/>
                                        </p:tgtEl>
                                        <p:attrNameLst>
                                          <p:attrName>style.visibility</p:attrName>
                                        </p:attrNameLst>
                                      </p:cBhvr>
                                      <p:to>
                                        <p:strVal val="hidden"/>
                                      </p:to>
                                    </p:set>
                                  </p:childTnLst>
                                </p:cTn>
                              </p:par>
                              <p:par>
                                <p:cTn id="115" presetID="10" presetClass="exit" presetSubtype="0" fill="hold" nodeType="withEffect">
                                  <p:stCondLst>
                                    <p:cond delay="0"/>
                                  </p:stCondLst>
                                  <p:childTnLst>
                                    <p:animEffect transition="out" filter="fade">
                                      <p:cBhvr>
                                        <p:cTn id="116" dur="500"/>
                                        <p:tgtEl>
                                          <p:spTgt spid="4"/>
                                        </p:tgtEl>
                                      </p:cBhvr>
                                    </p:animEffect>
                                    <p:set>
                                      <p:cBhvr>
                                        <p:cTn id="117" dur="1" fill="hold">
                                          <p:stCondLst>
                                            <p:cond delay="499"/>
                                          </p:stCondLst>
                                        </p:cTn>
                                        <p:tgtEl>
                                          <p:spTgt spid="4"/>
                                        </p:tgtEl>
                                        <p:attrNameLst>
                                          <p:attrName>style.visibility</p:attrName>
                                        </p:attrNameLst>
                                      </p:cBhvr>
                                      <p:to>
                                        <p:strVal val="hidden"/>
                                      </p:to>
                                    </p:set>
                                  </p:childTnLst>
                                </p:cTn>
                              </p:par>
                              <p:par>
                                <p:cTn id="118" presetID="10" presetClass="entr" presetSubtype="0" fill="hold" nodeType="withEffect">
                                  <p:stCondLst>
                                    <p:cond delay="500"/>
                                  </p:stCondLst>
                                  <p:childTnLst>
                                    <p:set>
                                      <p:cBhvr>
                                        <p:cTn id="119" dur="1" fill="hold">
                                          <p:stCondLst>
                                            <p:cond delay="0"/>
                                          </p:stCondLst>
                                        </p:cTn>
                                        <p:tgtEl>
                                          <p:spTgt spid="51"/>
                                        </p:tgtEl>
                                        <p:attrNameLst>
                                          <p:attrName>style.visibility</p:attrName>
                                        </p:attrNameLst>
                                      </p:cBhvr>
                                      <p:to>
                                        <p:strVal val="visible"/>
                                      </p:to>
                                    </p:set>
                                    <p:animEffect transition="in" filter="fade">
                                      <p:cBhvr>
                                        <p:cTn id="120" dur="500"/>
                                        <p:tgtEl>
                                          <p:spTgt spid="51"/>
                                        </p:tgtEl>
                                      </p:cBhvr>
                                    </p:animEffect>
                                  </p:childTnLst>
                                </p:cTn>
                              </p:par>
                              <p:par>
                                <p:cTn id="121" presetID="10" presetClass="entr" presetSubtype="0" fill="hold" nodeType="withEffect">
                                  <p:stCondLst>
                                    <p:cond delay="50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500"/>
                                        <p:tgtEl>
                                          <p:spTgt spid="52"/>
                                        </p:tgtEl>
                                      </p:cBhvr>
                                    </p:animEffect>
                                  </p:childTnLst>
                                </p:cTn>
                              </p:par>
                              <p:par>
                                <p:cTn id="124" presetID="10" presetClass="entr" presetSubtype="0" fill="hold" nodeType="withEffect">
                                  <p:stCondLst>
                                    <p:cond delay="500"/>
                                  </p:stCondLst>
                                  <p:childTnLst>
                                    <p:set>
                                      <p:cBhvr>
                                        <p:cTn id="125" dur="1" fill="hold">
                                          <p:stCondLst>
                                            <p:cond delay="0"/>
                                          </p:stCondLst>
                                        </p:cTn>
                                        <p:tgtEl>
                                          <p:spTgt spid="53"/>
                                        </p:tgtEl>
                                        <p:attrNameLst>
                                          <p:attrName>style.visibility</p:attrName>
                                        </p:attrNameLst>
                                      </p:cBhvr>
                                      <p:to>
                                        <p:strVal val="visible"/>
                                      </p:to>
                                    </p:set>
                                    <p:animEffect transition="in" filter="fade">
                                      <p:cBhvr>
                                        <p:cTn id="126" dur="500"/>
                                        <p:tgtEl>
                                          <p:spTgt spid="53"/>
                                        </p:tgtEl>
                                      </p:cBhvr>
                                    </p:animEffect>
                                  </p:childTnLst>
                                </p:cTn>
                              </p:par>
                              <p:par>
                                <p:cTn id="127" presetID="10" presetClass="entr" presetSubtype="0" fill="hold" nodeType="withEffect">
                                  <p:stCondLst>
                                    <p:cond delay="500"/>
                                  </p:stCondLst>
                                  <p:childTnLst>
                                    <p:set>
                                      <p:cBhvr>
                                        <p:cTn id="128" dur="1" fill="hold">
                                          <p:stCondLst>
                                            <p:cond delay="0"/>
                                          </p:stCondLst>
                                        </p:cTn>
                                        <p:tgtEl>
                                          <p:spTgt spid="54"/>
                                        </p:tgtEl>
                                        <p:attrNameLst>
                                          <p:attrName>style.visibility</p:attrName>
                                        </p:attrNameLst>
                                      </p:cBhvr>
                                      <p:to>
                                        <p:strVal val="visible"/>
                                      </p:to>
                                    </p:set>
                                    <p:animEffect transition="in" filter="fade">
                                      <p:cBhvr>
                                        <p:cTn id="129" dur="500"/>
                                        <p:tgtEl>
                                          <p:spTgt spid="54"/>
                                        </p:tgtEl>
                                      </p:cBhvr>
                                    </p:animEffect>
                                  </p:childTnLst>
                                </p:cTn>
                              </p:par>
                              <p:par>
                                <p:cTn id="130" presetID="10" presetClass="entr" presetSubtype="0" fill="hold" nodeType="withEffect">
                                  <p:stCondLst>
                                    <p:cond delay="500"/>
                                  </p:stCondLst>
                                  <p:childTnLst>
                                    <p:set>
                                      <p:cBhvr>
                                        <p:cTn id="131" dur="1" fill="hold">
                                          <p:stCondLst>
                                            <p:cond delay="0"/>
                                          </p:stCondLst>
                                        </p:cTn>
                                        <p:tgtEl>
                                          <p:spTgt spid="57"/>
                                        </p:tgtEl>
                                        <p:attrNameLst>
                                          <p:attrName>style.visibility</p:attrName>
                                        </p:attrNameLst>
                                      </p:cBhvr>
                                      <p:to>
                                        <p:strVal val="visible"/>
                                      </p:to>
                                    </p:set>
                                    <p:animEffect transition="in" filter="fade">
                                      <p:cBhvr>
                                        <p:cTn id="132" dur="500"/>
                                        <p:tgtEl>
                                          <p:spTgt spid="57"/>
                                        </p:tgtEl>
                                      </p:cBhvr>
                                    </p:animEffect>
                                  </p:childTnLst>
                                </p:cTn>
                              </p:par>
                              <p:par>
                                <p:cTn id="133" presetID="10" presetClass="entr" presetSubtype="0" fill="hold" nodeType="withEffect">
                                  <p:stCondLst>
                                    <p:cond delay="500"/>
                                  </p:stCondLst>
                                  <p:childTnLst>
                                    <p:set>
                                      <p:cBhvr>
                                        <p:cTn id="134" dur="1" fill="hold">
                                          <p:stCondLst>
                                            <p:cond delay="0"/>
                                          </p:stCondLst>
                                        </p:cTn>
                                        <p:tgtEl>
                                          <p:spTgt spid="58"/>
                                        </p:tgtEl>
                                        <p:attrNameLst>
                                          <p:attrName>style.visibility</p:attrName>
                                        </p:attrNameLst>
                                      </p:cBhvr>
                                      <p:to>
                                        <p:strVal val="visible"/>
                                      </p:to>
                                    </p:set>
                                    <p:animEffect transition="in" filter="fade">
                                      <p:cBhvr>
                                        <p:cTn id="135" dur="500"/>
                                        <p:tgtEl>
                                          <p:spTgt spid="58"/>
                                        </p:tgtEl>
                                      </p:cBhvr>
                                    </p:animEffect>
                                  </p:childTnLst>
                                </p:cTn>
                              </p:par>
                              <p:par>
                                <p:cTn id="136" presetID="10" presetClass="entr" presetSubtype="0" fill="hold" nodeType="withEffect">
                                  <p:stCondLst>
                                    <p:cond delay="500"/>
                                  </p:stCondLst>
                                  <p:childTnLst>
                                    <p:set>
                                      <p:cBhvr>
                                        <p:cTn id="137" dur="1" fill="hold">
                                          <p:stCondLst>
                                            <p:cond delay="0"/>
                                          </p:stCondLst>
                                        </p:cTn>
                                        <p:tgtEl>
                                          <p:spTgt spid="59"/>
                                        </p:tgtEl>
                                        <p:attrNameLst>
                                          <p:attrName>style.visibility</p:attrName>
                                        </p:attrNameLst>
                                      </p:cBhvr>
                                      <p:to>
                                        <p:strVal val="visible"/>
                                      </p:to>
                                    </p:set>
                                    <p:animEffect transition="in" filter="fade">
                                      <p:cBhvr>
                                        <p:cTn id="138" dur="500"/>
                                        <p:tgtEl>
                                          <p:spTgt spid="59"/>
                                        </p:tgtEl>
                                      </p:cBhvr>
                                    </p:animEffect>
                                  </p:childTnLst>
                                </p:cTn>
                              </p:par>
                              <p:par>
                                <p:cTn id="139" presetID="10" presetClass="entr" presetSubtype="0" fill="hold" nodeType="withEffect">
                                  <p:stCondLst>
                                    <p:cond delay="500"/>
                                  </p:stCondLst>
                                  <p:childTnLst>
                                    <p:set>
                                      <p:cBhvr>
                                        <p:cTn id="140" dur="1" fill="hold">
                                          <p:stCondLst>
                                            <p:cond delay="0"/>
                                          </p:stCondLst>
                                        </p:cTn>
                                        <p:tgtEl>
                                          <p:spTgt spid="60"/>
                                        </p:tgtEl>
                                        <p:attrNameLst>
                                          <p:attrName>style.visibility</p:attrName>
                                        </p:attrNameLst>
                                      </p:cBhvr>
                                      <p:to>
                                        <p:strVal val="visible"/>
                                      </p:to>
                                    </p:set>
                                    <p:animEffect transition="in" filter="fade">
                                      <p:cBhvr>
                                        <p:cTn id="141" dur="500"/>
                                        <p:tgtEl>
                                          <p:spTgt spid="60"/>
                                        </p:tgtEl>
                                      </p:cBhvr>
                                    </p:animEffect>
                                  </p:childTnLst>
                                </p:cTn>
                              </p:par>
                            </p:childTnLst>
                          </p:cTn>
                        </p:par>
                      </p:childTnLst>
                    </p:cTn>
                  </p:par>
                  <p:par>
                    <p:cTn id="142" fill="hold">
                      <p:stCondLst>
                        <p:cond delay="indefinite"/>
                      </p:stCondLst>
                      <p:childTnLst>
                        <p:par>
                          <p:cTn id="143" fill="hold">
                            <p:stCondLst>
                              <p:cond delay="0"/>
                            </p:stCondLst>
                            <p:childTnLst>
                              <p:par>
                                <p:cTn id="144" presetID="0" presetClass="path" presetSubtype="0" accel="50000" decel="50000" fill="hold" nodeType="clickEffect">
                                  <p:stCondLst>
                                    <p:cond delay="0"/>
                                  </p:stCondLst>
                                  <p:childTnLst>
                                    <p:animMotion origin="layout" path="M 1.45833E-6 4.07407E-6 L 1.45833E-6 0.00023 C -0.00443 0.00416 -0.0069 0.00787 -0.01172 0.00972 C -0.02656 0.01551 -0.01016 0.00717 -0.0224 0.0125 C -0.02422 0.01319 -0.02604 0.01412 -0.02774 0.01527 C -0.02878 0.01597 -0.02969 0.01736 -0.03086 0.01805 C -0.03229 0.01875 -0.03386 0.01875 -0.03542 0.01944 C -0.0362 0.01967 -0.03685 0.02037 -0.03776 0.02083 C -0.03867 0.02129 -0.03985 0.02176 -0.04076 0.02222 C -0.04727 0.03009 -0.03906 0.0206 -0.04544 0.02638 C -0.04623 0.02708 -0.04688 0.02824 -0.04766 0.02916 C -0.04961 0.03101 -0.05169 0.0331 -0.05378 0.03472 C -0.05638 0.03657 -0.05925 0.03726 -0.06146 0.04027 C -0.06602 0.04629 -0.06341 0.04305 -0.06914 0.05 C -0.07149 0.05277 -0.07175 0.05324 -0.07448 0.05555 C -0.07526 0.05601 -0.07604 0.05648 -0.07682 0.05694 C -0.07708 0.05717 -0.08138 0.06319 -0.08216 0.06388 C -0.08333 0.06458 -0.08477 0.06458 -0.08607 0.06527 C -0.08815 0.0662 -0.09011 0.06805 -0.09219 0.06944 C -0.0931 0.0699 -0.09427 0.07013 -0.09518 0.07083 C -0.10065 0.0743 -0.09623 0.07222 -0.10065 0.07638 C -0.1069 0.08194 -0.09857 0.07245 -0.10521 0.08055 C -0.1086 0.08981 -0.10456 0.08055 -0.10899 0.08611 C -0.11003 0.08703 -0.11042 0.08888 -0.11133 0.09027 C -0.11198 0.0912 -0.11289 0.09213 -0.11367 0.09305 C -0.11419 0.09444 -0.11445 0.09583 -0.11511 0.09722 C -0.12096 0.10763 -0.11315 0.08888 -0.12057 0.10555 L -0.12513 0.11805 C -0.12565 0.11944 -0.12591 0.12129 -0.12669 0.12222 L -0.12891 0.125 C -0.12956 0.12685 -0.12969 0.12893 -0.13047 0.13055 C -0.13112 0.13171 -0.13203 0.13194 -0.13281 0.13333 C -0.13373 0.13495 -0.13438 0.13703 -0.13516 0.13888 C -0.13542 0.14027 -0.13529 0.14189 -0.13581 0.14305 C -0.13659 0.14444 -0.13802 0.14467 -0.13893 0.14583 C -0.13998 0.14699 -0.14102 0.14814 -0.14206 0.15 C -0.14688 0.15879 -0.14141 0.15277 -0.1474 0.15833 C -0.15104 0.16828 -0.1461 0.15625 -0.15195 0.16527 C -0.15261 0.1662 -0.15287 0.16805 -0.15352 0.16944 C -0.15417 0.17083 -0.15508 0.17199 -0.15586 0.17361 C -0.1569 0.17615 -0.15794 0.17916 -0.15886 0.18194 C -0.15938 0.18333 -0.16003 0.18449 -0.16042 0.18611 C -0.16068 0.1875 -0.16081 0.18888 -0.1612 0.19027 C -0.16159 0.19213 -0.16224 0.19375 -0.16276 0.19583 C -0.16328 0.19838 -0.1638 0.20138 -0.16419 0.20416 C -0.16445 0.20555 -0.16485 0.20671 -0.16498 0.20833 C -0.16563 0.21365 -0.16628 0.22129 -0.16732 0.22638 C -0.1681 0.23055 -0.16914 0.23564 -0.16953 0.24027 C -0.17096 0.25347 -0.16992 0.24907 -0.1711 0.26527 C -0.17136 0.26713 -0.17175 0.26875 -0.17188 0.27083 C -0.17214 0.27291 -0.17214 0.27546 -0.17266 0.27777 C -0.17292 0.27963 -0.1737 0.28148 -0.17422 0.28333 C -0.17578 0.30879 -0.17409 0.28148 -0.17578 0.31527 C -0.17591 0.3199 -0.1763 0.3243 -0.17643 0.32916 C -0.17682 0.33657 -0.17721 0.35 -0.178 0.35833 C -0.17826 0.35972 -0.17865 0.36111 -0.17878 0.3625 C -0.17904 0.37083 -0.17943 0.37893 -0.17956 0.3875 C -0.18099 0.44259 -0.17904 0.40277 -0.18112 0.425 C -0.18138 0.42893 -0.18177 0.43588 -0.18268 0.44027 C -0.18307 0.44213 -0.18373 0.44398 -0.18412 0.44583 C -0.18451 0.44907 -0.18412 0.45231 -0.1849 0.45555 C -0.18555 0.45879 -0.19089 0.47106 -0.19258 0.47222 C -0.19818 0.47546 -0.19557 0.47407 -0.20026 0.47638 L -0.27227 0.475 C -0.2737 0.47476 -0.27487 0.47384 -0.27617 0.47361 C -0.28021 0.47245 -0.28841 0.47083 -0.28841 0.47106 C -0.29453 0.46689 -0.28763 0.47083 -0.30143 0.46805 C -0.30456 0.46736 -0.30755 0.46597 -0.31068 0.46527 C -0.31589 0.46388 -0.32682 0.46296 -0.33138 0.4625 C -0.33216 0.46203 -0.33281 0.46134 -0.33373 0.46111 C -0.33477 0.46041 -0.3362 0.46041 -0.3375 0.45972 C -0.33854 0.45902 -0.33945 0.45763 -0.34063 0.45694 C -0.34206 0.45578 -0.34388 0.45578 -0.34518 0.45416 C -0.34596 0.45324 -0.34662 0.45185 -0.34753 0.45138 C -0.34857 0.45046 -0.35 0.45046 -0.3513 0.45 C -0.35261 0.44907 -0.35391 0.44814 -0.35508 0.44722 C -0.35586 0.44629 -0.35651 0.4449 -0.35742 0.44444 C -0.3586 0.44351 -0.36003 0.44351 -0.36133 0.44305 C -0.36354 0.44213 -0.36576 0.44097 -0.36823 0.44027 C -0.38034 0.43634 -0.36966 0.44074 -0.37735 0.4375 C -0.37813 0.43657 -0.37891 0.43564 -0.37969 0.43472 C -0.38099 0.43287 -0.38216 0.43055 -0.38346 0.42916 C -0.38412 0.42824 -0.38503 0.42824 -0.38581 0.42777 C -0.38659 0.42638 -0.38737 0.425 -0.38815 0.42361 C -0.38919 0.42129 -0.38998 0.41875 -0.39115 0.41666 C -0.39258 0.41388 -0.39427 0.41226 -0.3957 0.40972 C -0.40039 0.40115 -0.39831 0.4037 -0.40117 0.39722 C -0.40208 0.39467 -0.403 0.39236 -0.40417 0.39027 C -0.40521 0.38819 -0.40625 0.38657 -0.40729 0.38472 C -0.40781 0.38333 -0.4082 0.38171 -0.40886 0.38055 C -0.41068 0.37662 -0.41498 0.36944 -0.41498 0.36967 C -0.41524 0.36759 -0.41537 0.36551 -0.41576 0.36388 C -0.41719 0.35625 -0.41953 0.34953 -0.42031 0.34166 C -0.42123 0.33125 -0.4207 0.33588 -0.42188 0.32777 C -0.42227 0.30625 -0.42409 0.30277 -0.42188 0.28888 C -0.42083 0.28263 -0.42057 0.27824 -0.41719 0.275 C -0.41615 0.27384 -0.41471 0.27407 -0.41341 0.27361 C -0.40677 0.27407 -0.4 0.27407 -0.39349 0.275 C -0.39258 0.275 -0.3918 0.27546 -0.39115 0.27638 C -0.38945 0.27801 -0.38711 0.28171 -0.38581 0.28472 C -0.38464 0.2868 -0.38412 0.28981 -0.38268 0.29166 C -0.38086 0.29398 -0.37813 0.29421 -0.37656 0.29722 C -0.37565 0.29907 -0.37474 0.30115 -0.37357 0.30277 C -0.37253 0.30393 -0.37149 0.30439 -0.37044 0.30555 C -0.36914 0.30671 -0.36784 0.3081 -0.36667 0.30972 C -0.3655 0.31088 -0.36458 0.3125 -0.36354 0.31388 C -0.36159 0.3162 -0.35938 0.31828 -0.35742 0.32083 C -0.35208 0.32708 -0.35846 0.31898 -0.35208 0.32916 C -0.3513 0.33009 -0.35039 0.33078 -0.34974 0.33194 C -0.34896 0.33287 -0.34557 0.33773 -0.3444 0.33888 C -0.34362 0.33935 -0.34271 0.33958 -0.34206 0.34027 C -0.34089 0.34097 -0.34011 0.34213 -0.33906 0.34305 C -0.33698 0.34421 -0.33555 0.34398 -0.33373 0.34583 C -0.32826 0.35046 -0.33477 0.34722 -0.32748 0.35 C -0.32682 0.35092 -0.32604 0.35185 -0.32526 0.35277 C -0.32422 0.3537 -0.32318 0.35439 -0.32214 0.35555 C -0.32096 0.35671 -0.32018 0.35856 -0.31914 0.35972 C -0.31758 0.36088 -0.31445 0.3625 -0.31445 0.36273 C -0.30625 0.37361 -0.31901 0.3574 -0.30065 0.37083 C -0.29284 0.37638 -0.29818 0.37338 -0.28386 0.375 C -0.28307 0.37546 -0.28229 0.37638 -0.28151 0.37638 C -0.27383 0.37638 -0.26615 0.37615 -0.2586 0.375 C -0.25716 0.37476 -0.25586 0.37314 -0.25469 0.37222 C -0.25117 0.36898 -0.24922 0.36574 -0.24623 0.36111 C -0.24544 0.35972 -0.24479 0.3581 -0.24401 0.35694 C -0.24297 0.35532 -0.24193 0.35416 -0.24089 0.35277 C -0.24076 0.35138 -0.24037 0.35 -0.24011 0.34861 C -0.23763 0.33263 -0.23932 0.32939 -0.24011 0.30416 C -0.24037 0.29791 -0.2405 0.29513 -0.24167 0.29027 C -0.24206 0.28773 -0.24258 0.28541 -0.24323 0.28333 C -0.24388 0.28078 -0.24466 0.27847 -0.24544 0.27638 C -0.24583 0.27476 -0.24649 0.27338 -0.24701 0.27222 C -0.24818 0.26921 -0.24935 0.26643 -0.25091 0.26388 C -0.25599 0.25439 -0.25235 0.26597 -0.2586 0.25138 C -0.26406 0.23796 -0.25781 0.25162 -0.26315 0.24305 C -0.27083 0.23009 -0.26615 0.23356 -0.27162 0.23055 C -0.27565 0.21967 -0.27044 0.23148 -0.27539 0.225 C -0.27682 0.22291 -0.27787 0.2199 -0.27917 0.21805 C -0.28073 0.21574 -0.28229 0.21435 -0.28386 0.2125 C -0.28464 0.21157 -0.28529 0.21018 -0.28607 0.20972 C -0.28685 0.20926 -0.28763 0.20879 -0.28841 0.20833 C -0.28919 0.2074 -0.28985 0.20625 -0.29076 0.20555 C -0.29141 0.20486 -0.29232 0.20463 -0.29297 0.20416 C -0.29518 0.20231 -0.29701 0.2 -0.29922 0.19861 C -0.30052 0.19768 -0.30169 0.19652 -0.303 0.19583 C -0.30365 0.19513 -0.30456 0.1949 -0.30534 0.19444 C -0.31471 0.18703 -0.30287 0.19583 -0.31068 0.18888 C -0.31133 0.18819 -0.31224 0.18796 -0.31302 0.1875 C -0.31367 0.18657 -0.31445 0.18541 -0.31524 0.18472 C -0.31693 0.18287 -0.3224 0.17847 -0.3237 0.17777 C -0.32513 0.17685 -0.32682 0.17685 -0.32826 0.17638 C -0.3293 0.17592 -0.33021 0.17523 -0.33138 0.175 C -0.33281 0.1743 -0.33438 0.17407 -0.33594 0.17361 C -0.33672 0.17314 -0.33737 0.17245 -0.33828 0.17222 C -0.33945 0.17152 -0.34089 0.17129 -0.34206 0.17083 C -0.3431 0.17037 -0.34401 0.16967 -0.34518 0.16944 C -0.35078 0.16713 -0.34714 0.16898 -0.3513 0.16666 C -0.35873 0.15648 -0.35156 0.16782 -0.35508 0.15833 C -0.35573 0.15648 -0.35664 0.15555 -0.35742 0.15416 C -0.3582 0.15231 -0.35899 0.15046 -0.35977 0.14861 C -0.35964 0.14699 -0.35951 0.13472 -0.3582 0.13055 C -0.35586 0.12314 -0.35586 0.12615 -0.35287 0.11944 C -0.35169 0.11666 -0.35078 0.11365 -0.34974 0.11111 C -0.34883 0.10856 -0.34766 0.10648 -0.34675 0.10416 C -0.34596 0.10231 -0.34089 0.08888 -0.33985 0.08472 C -0.33932 0.08287 -0.33841 0.07638 -0.33828 0.075 C -0.33763 0.07037 -0.3375 0.06551 -0.33672 0.06111 C -0.33659 0.05972 -0.3362 0.05833 -0.33594 0.05694 C -0.33581 0.05555 -0.33477 0.04328 -0.33438 0.04166 C -0.33399 0.04004 -0.33333 0.03888 -0.33294 0.0375 C -0.33229 0.03518 -0.3319 0.03287 -0.33138 0.03055 C -0.33112 0.02777 -0.33099 0.02476 -0.3306 0.02222 C -0.33021 0.02013 -0.32943 0.01851 -0.32904 0.01666 C -0.32865 0.01527 -0.32865 0.01365 -0.32826 0.0125 C -0.32774 0.01041 -0.32669 0.00879 -0.32604 0.00694 C -0.32539 0.00555 -0.325 0.00393 -0.32448 0.00277 C -0.3224 -0.00116 -0.32123 -0.00741 -0.31836 -0.00834 C -0.30951 -0.01158 -0.31315 -0.01019 -0.30755 -0.0125 C -0.30456 -0.01204 -0.30143 -0.01181 -0.29844 -0.01112 C -0.29688 -0.01088 -0.29297 -0.00926 -0.29154 -0.00834 C -0.28958 -0.00764 -0.28789 -0.00672 -0.28607 -0.00556 C -0.28529 -0.00533 -0.28451 -0.00487 -0.28386 -0.00417 C -0.28073 -0.00186 -0.27943 -0.00047 -0.27695 0.00277 C -0.27578 0.00393 -0.27487 0.00578 -0.27383 0.00694 C -0.27266 0.0081 -0.27123 0.00856 -0.27005 0.00972 C -0.26693 0.01226 -0.26367 0.01458 -0.26081 0.01805 C -0.26003 0.01898 -0.25925 0.02013 -0.2586 0.02083 C -0.25521 0.02338 -0.25169 0.02476 -0.24857 0.02777 C -0.24701 0.02916 -0.24544 0.03055 -0.24401 0.03194 C -0.24323 0.0324 -0.24232 0.03263 -0.24167 0.03333 C -0.2405 0.03402 -0.23971 0.03518 -0.23854 0.03611 C -0.23737 0.03703 -0.23594 0.0375 -0.23477 0.03888 C -0.2319 0.04189 -0.23125 0.04467 -0.22865 0.04722 C -0.22787 0.04768 -0.22695 0.04768 -0.2263 0.04861 C -0.22422 0.05069 -0.22214 0.05301 -0.22018 0.05555 C -0.2194 0.05648 -0.21862 0.0574 -0.21784 0.05833 C -0.21693 0.05926 -0.21589 0.06018 -0.21485 0.06111 C -0.21094 0.06412 -0.21172 0.06088 -0.20638 0.06805 C -0.20547 0.06944 -0.20443 0.07083 -0.20339 0.07222 C -0.20117 0.07453 -0.20013 0.075 -0.19792 0.07638 C -0.19701 0.07777 -0.19596 0.07939 -0.19492 0.08055 C -0.19362 0.08171 -0.19206 0.08171 -0.19102 0.08333 C -0.19024 0.08426 -0.19024 0.08634 -0.18958 0.0875 C -0.18841 0.08888 -0.18685 0.08912 -0.18568 0.09027 C -0.18047 0.09421 -0.18477 0.09189 -0.17956 0.09444 C -0.17708 0.09884 -0.1763 0.10069 -0.17266 0.10416 C -0.1707 0.10578 -0.16888 0.10717 -0.16732 0.10972 C -0.16641 0.11088 -0.16576 0.1125 -0.16498 0.11388 L -0.15807 0.12222 C -0.15729 0.12314 -0.15651 0.12384 -0.15586 0.125 C -0.15482 0.12638 -0.15378 0.12801 -0.15274 0.12916 C -0.15143 0.13032 -0.15 0.13078 -0.14896 0.13194 C -0.14805 0.13263 -0.1474 0.13379 -0.14662 0.13472 C -0.14583 0.13518 -0.14492 0.13541 -0.14427 0.13611 C -0.1431 0.1368 -0.14232 0.13796 -0.14128 0.13888 C -0.1405 0.13935 -0.13958 0.13958 -0.13893 0.14027 C -0.13776 0.14097 -0.13698 0.14213 -0.13581 0.14305 C -0.13438 0.14398 -0.13125 0.14583 -0.13125 0.14606 C -0.13047 0.14722 -0.12969 0.14838 -0.12891 0.15 C -0.12787 0.15254 -0.12591 0.15833 -0.12591 0.15856 C -0.12539 0.1618 -0.12435 0.16875 -0.12435 0.17222 C -0.12435 0.17685 -0.12461 0.18148 -0.12513 0.18611 C -0.12513 0.1875 -0.12526 0.18912 -0.12591 0.19027 C -0.128 0.19398 -0.13008 0.19583 -0.13281 0.19722 C -0.13477 0.19814 -0.13698 0.19861 -0.13893 0.2 C -0.14219 0.20185 -0.14037 0.20092 -0.14427 0.20277 L -0.15039 0.20138 L -0.1612 0.19861 C -0.16341 0.19791 -0.16576 0.19768 -0.1681 0.19722 C -0.16914 0.19629 -0.17018 0.19537 -0.1711 0.19444 C -0.17188 0.19351 -0.17253 0.19236 -0.17344 0.19166 C -0.17982 0.18588 -0.17136 0.19537 -0.178 0.1875 C -0.17904 0.18472 -0.18047 0.18217 -0.18112 0.17916 C -0.18138 0.17777 -0.18138 0.17615 -0.1819 0.175 C -0.18281 0.17199 -0.18399 0.16944 -0.1849 0.16666 C -0.18594 0.16365 -0.18685 0.1618 -0.18724 0.15833 C -0.18737 0.15648 -0.18724 0.15463 -0.18724 0.15277 L -0.18958 0.15555 " pathEditMode="relative" rAng="0" ptsTypes="AAAAAAAAAAAAAAAAAAAAAAAAAAAAAAAAAAAAAAAAAAAAAAAAAAAAAAAAAAAAAAAAAAAAAAAAAAAAAAAAAAAAAAAAAAAAAAAAAAAAAAAAAAAAAAAAAAAAAAAAAAAAAAAAAAAAAAAAAAAAAAAAAAAAAAAAAAAAAAAAAAAAAAAAAAAAAAAAAAAAAAAAAAAAAAAAAAAAAAAAAAAAAAAAAAAAAAAAAAAAAAAAAAAAAAAAAAAAAA">
                                      <p:cBhvr>
                                        <p:cTn id="145" dur="5000" fill="hold"/>
                                        <p:tgtEl>
                                          <p:spTgt spid="15"/>
                                        </p:tgtEl>
                                        <p:attrNameLst>
                                          <p:attrName>ppt_x</p:attrName>
                                          <p:attrName>ppt_y</p:attrName>
                                        </p:attrNameLst>
                                      </p:cBhvr>
                                      <p:rCtr x="-21146" y="23194"/>
                                    </p:animMotion>
                                  </p:childTnLst>
                                </p:cTn>
                              </p:par>
                            </p:childTnLst>
                          </p:cTn>
                        </p:par>
                      </p:childTnLst>
                    </p:cTn>
                  </p:par>
                  <p:par>
                    <p:cTn id="146" fill="hold">
                      <p:stCondLst>
                        <p:cond delay="indefinite"/>
                      </p:stCondLst>
                      <p:childTnLst>
                        <p:par>
                          <p:cTn id="147" fill="hold">
                            <p:stCondLst>
                              <p:cond delay="0"/>
                            </p:stCondLst>
                            <p:childTnLst>
                              <p:par>
                                <p:cTn id="148" presetID="10" presetClass="entr" presetSubtype="0" fill="hold" grpId="0" nodeType="click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fade">
                                      <p:cBhvr>
                                        <p:cTn id="150" dur="500"/>
                                        <p:tgtEl>
                                          <p:spTgt spid="6"/>
                                        </p:tgtEl>
                                      </p:cBhvr>
                                    </p:animEffect>
                                  </p:childTnLst>
                                </p:cTn>
                              </p:par>
                              <p:par>
                                <p:cTn id="151" presetID="42" presetClass="path" presetSubtype="0" accel="50000" decel="50000" fill="hold" nodeType="withEffect">
                                  <p:stCondLst>
                                    <p:cond delay="0"/>
                                  </p:stCondLst>
                                  <p:childTnLst>
                                    <p:animMotion origin="layout" path="M 2.22222E-6 -4.07407E-6 L -0.01875 0.37454 " pathEditMode="relative" rAng="0" ptsTypes="AA">
                                      <p:cBhvr>
                                        <p:cTn id="152" dur="2000" fill="hold"/>
                                        <p:tgtEl>
                                          <p:spTgt spid="14"/>
                                        </p:tgtEl>
                                        <p:attrNameLst>
                                          <p:attrName>ppt_x</p:attrName>
                                          <p:attrName>ppt_y</p:attrName>
                                        </p:attrNameLst>
                                      </p:cBhvr>
                                      <p:rCtr x="-938" y="18727"/>
                                    </p:animMotion>
                                  </p:childTnLst>
                                </p:cTn>
                              </p:par>
                              <p:par>
                                <p:cTn id="153" presetID="42" presetClass="path" presetSubtype="0" accel="50000" decel="50000" fill="hold" nodeType="withEffect">
                                  <p:stCondLst>
                                    <p:cond delay="0"/>
                                  </p:stCondLst>
                                  <p:childTnLst>
                                    <p:animMotion origin="layout" path="M 4.16667E-6 4.07407E-6 L 0.00872 0.23263 " pathEditMode="relative" rAng="0" ptsTypes="AA">
                                      <p:cBhvr>
                                        <p:cTn id="154" dur="2000" fill="hold"/>
                                        <p:tgtEl>
                                          <p:spTgt spid="20"/>
                                        </p:tgtEl>
                                        <p:attrNameLst>
                                          <p:attrName>ppt_x</p:attrName>
                                          <p:attrName>ppt_y</p:attrName>
                                        </p:attrNameLst>
                                      </p:cBhvr>
                                      <p:rCtr x="430" y="11620"/>
                                    </p:animMotion>
                                  </p:childTnLst>
                                </p:cTn>
                              </p:par>
                              <p:par>
                                <p:cTn id="155" presetID="42" presetClass="path" presetSubtype="0" accel="50000" decel="50000" fill="hold" nodeType="withEffect">
                                  <p:stCondLst>
                                    <p:cond delay="0"/>
                                  </p:stCondLst>
                                  <p:childTnLst>
                                    <p:animMotion origin="layout" path="M 3.54167E-6 3.7037E-6 L -0.12839 0.14606 " pathEditMode="relative" rAng="0" ptsTypes="AA">
                                      <p:cBhvr>
                                        <p:cTn id="156" dur="2000" fill="hold"/>
                                        <p:tgtEl>
                                          <p:spTgt spid="21"/>
                                        </p:tgtEl>
                                        <p:attrNameLst>
                                          <p:attrName>ppt_x</p:attrName>
                                          <p:attrName>ppt_y</p:attrName>
                                        </p:attrNameLst>
                                      </p:cBhvr>
                                      <p:rCtr x="-6419" y="7292"/>
                                    </p:animMotion>
                                  </p:childTnLst>
                                </p:cTn>
                              </p:par>
                            </p:childTnLst>
                          </p:cTn>
                        </p:par>
                      </p:childTnLst>
                    </p:cTn>
                  </p:par>
                  <p:par>
                    <p:cTn id="157" fill="hold">
                      <p:stCondLst>
                        <p:cond delay="indefinite"/>
                      </p:stCondLst>
                      <p:childTnLst>
                        <p:par>
                          <p:cTn id="158" fill="hold">
                            <p:stCondLst>
                              <p:cond delay="0"/>
                            </p:stCondLst>
                            <p:childTnLst>
                              <p:par>
                                <p:cTn id="159" presetID="0" presetClass="path" presetSubtype="0" accel="50000" decel="50000" fill="hold" nodeType="clickEffect">
                                  <p:stCondLst>
                                    <p:cond delay="0"/>
                                  </p:stCondLst>
                                  <p:childTnLst>
                                    <p:animMotion origin="layout" path="M -1.66667E-6 -2.96296E-6 L -1.66667E-6 0.00023 C -0.03594 -0.00509 -0.04492 0.00047 -0.07318 -0.02083 C -0.07799 -0.02453 -0.09127 -0.04259 -0.09544 -0.04722 C -0.10286 -0.05555 -0.11041 -0.06296 -0.11771 -0.07083 C -0.12122 -0.07453 -0.12435 -0.07893 -0.12799 -0.08194 C -0.13724 -0.09004 -0.14193 -0.09467 -0.15182 -0.10139 C -0.15768 -0.10555 -0.16367 -0.10856 -0.16927 -0.1125 C -0.17291 -0.11504 -0.19635 -0.13356 -0.20273 -0.13472 C -0.2125 -0.13703 -0.22226 -0.13565 -0.23203 -0.13611 C -0.24427 -0.13565 -0.25664 -0.13657 -0.26862 -0.13472 C -0.27213 -0.13426 -0.27552 -0.13287 -0.27812 -0.12916 C -0.28047 -0.12662 -0.28515 -0.11088 -0.28685 -0.10555 C -0.28528 -0.0493 -0.28854 -0.06481 -0.28138 -0.02777 C -0.2806 -0.02407 -0.28021 -0.02014 -0.2789 -0.01666 C -0.27265 -2.96296E-6 -0.26836 0.00579 -0.25755 0.01389 C -0.25456 0.01598 -0.25117 0.01621 -0.24791 0.01806 C -0.23893 0.02315 -0.23086 0.03033 -0.22252 0.03889 C -0.21849 0.04306 -0.21484 0.04861 -0.21068 0.05278 C -0.19245 0.07037 -0.17734 0.08264 -0.16211 0.10973 C -0.1543 0.12361 -0.14896 0.14121 -0.14232 0.15695 C -0.14023 0.18241 -0.13789 0.20787 -0.13594 0.23334 C -0.13555 0.23935 -0.13528 0.24537 -0.13515 0.25139 C -0.13476 0.27454 -0.13463 0.29769 -0.13437 0.32084 C -0.1431 0.33426 -0.15104 0.34977 -0.16055 0.36111 C -0.18932 0.39514 -0.26172 0.36621 -0.27265 0.36528 C -0.32903 0.34375 -0.30963 0.36435 -0.33698 0.32778 C -0.33893 0.31783 -0.3362 0.3294 -0.34258 0.31389 C -0.38151 0.21598 -0.33893 0.31389 -0.3918 0.19723 C -0.3944 0.16389 -0.39974 0.12848 -0.39492 0.09445 C -0.39219 0.07315 -0.39101 0.07454 -0.38385 0.07223 C -0.35794 0.0801 -0.32825 0.07755 -0.30755 0.1125 C -0.30443 0.11806 -0.30482 0.12755 -0.30273 0.13473 C -0.29609 0.15741 -0.28594 0.17709 -0.28138 0.20139 C -0.27969 0.20973 -0.27851 0.21806 -0.27656 0.22639 C -0.27461 0.23611 -0.26836 0.24977 -0.26549 0.25556 C -0.2638 0.25926 -0.26159 0.26273 -0.25911 0.26528 C -0.25208 0.27223 -0.24401 0.27523 -0.23607 0.27778 C -0.23372 0.27848 -0.23125 0.27871 -0.2289 0.27917 L -0.20508 0.27778 C -0.18568 0.27223 -0.1944 0.27153 -0.18437 0.2625 C -0.18047 0.2588 -0.17643 0.25625 -0.17252 0.25278 C -0.16901 0.24977 -0.16562 0.24653 -0.16211 0.24306 C -0.16055 0.24144 -0.15885 0.23982 -0.15742 0.2375 C -0.15625 0.23565 -0.15534 0.23357 -0.15416 0.23195 C -0.15195 0.22871 -0.14935 0.22639 -0.14622 0.22639 C -0.1457 0.22639 -0.14518 0.22732 -0.14466 0.22778 L -0.147 0.22639 L -0.147 0.22778 " pathEditMode="relative" rAng="0" ptsTypes="AAAAAAAAAAAAAAAAAAAAAAAAAAAAAAAAAAAAAAAAAAAAAAAAA">
                                      <p:cBhvr>
                                        <p:cTn id="160" dur="3000" fill="hold"/>
                                        <p:tgtEl>
                                          <p:spTgt spid="36"/>
                                        </p:tgtEl>
                                        <p:attrNameLst>
                                          <p:attrName>ppt_x</p:attrName>
                                          <p:attrName>ppt_y</p:attrName>
                                        </p:attrNameLst>
                                      </p:cBhvr>
                                      <p:rCtr x="-19844" y="12060"/>
                                    </p:animMotion>
                                  </p:childTnLst>
                                </p:cTn>
                              </p:par>
                            </p:childTnLst>
                          </p:cTn>
                        </p:par>
                      </p:childTnLst>
                    </p:cTn>
                  </p:par>
                  <p:par>
                    <p:cTn id="161" fill="hold">
                      <p:stCondLst>
                        <p:cond delay="indefinite"/>
                      </p:stCondLst>
                      <p:childTnLst>
                        <p:par>
                          <p:cTn id="162" fill="hold">
                            <p:stCondLst>
                              <p:cond delay="0"/>
                            </p:stCondLst>
                            <p:childTnLst>
                              <p:par>
                                <p:cTn id="163" presetID="42" presetClass="path" presetSubtype="0" accel="50000" decel="50000" fill="hold" nodeType="clickEffect">
                                  <p:stCondLst>
                                    <p:cond delay="0"/>
                                  </p:stCondLst>
                                  <p:childTnLst>
                                    <p:animMotion origin="layout" path="M -2.08333E-6 2.96296E-6 L -0.26276 0.11319 " pathEditMode="relative" rAng="0" ptsTypes="AA">
                                      <p:cBhvr>
                                        <p:cTn id="164" dur="2000" fill="hold"/>
                                        <p:tgtEl>
                                          <p:spTgt spid="37"/>
                                        </p:tgtEl>
                                        <p:attrNameLst>
                                          <p:attrName>ppt_x</p:attrName>
                                          <p:attrName>ppt_y</p:attrName>
                                        </p:attrNameLst>
                                      </p:cBhvr>
                                      <p:rCtr x="-13138" y="5648"/>
                                    </p:animMotion>
                                  </p:childTnLst>
                                </p:cTn>
                              </p:par>
                            </p:childTnLst>
                          </p:cTn>
                        </p:par>
                      </p:childTnLst>
                    </p:cTn>
                  </p:par>
                  <p:par>
                    <p:cTn id="165" fill="hold">
                      <p:stCondLst>
                        <p:cond delay="indefinite"/>
                      </p:stCondLst>
                      <p:childTnLst>
                        <p:par>
                          <p:cTn id="166" fill="hold">
                            <p:stCondLst>
                              <p:cond delay="0"/>
                            </p:stCondLst>
                            <p:childTnLst>
                              <p:par>
                                <p:cTn id="167" presetID="10" presetClass="entr" presetSubtype="0" fill="hold" grpId="0" nodeType="clickEffect">
                                  <p:stCondLst>
                                    <p:cond delay="0"/>
                                  </p:stCondLst>
                                  <p:childTnLst>
                                    <p:set>
                                      <p:cBhvr>
                                        <p:cTn id="168" dur="1" fill="hold">
                                          <p:stCondLst>
                                            <p:cond delay="0"/>
                                          </p:stCondLst>
                                        </p:cTn>
                                        <p:tgtEl>
                                          <p:spTgt spid="7"/>
                                        </p:tgtEl>
                                        <p:attrNameLst>
                                          <p:attrName>style.visibility</p:attrName>
                                        </p:attrNameLst>
                                      </p:cBhvr>
                                      <p:to>
                                        <p:strVal val="visible"/>
                                      </p:to>
                                    </p:set>
                                    <p:animEffect transition="in" filter="fade">
                                      <p:cBhvr>
                                        <p:cTn id="169" dur="500"/>
                                        <p:tgtEl>
                                          <p:spTgt spid="7"/>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56"/>
                                        </p:tgtEl>
                                        <p:attrNameLst>
                                          <p:attrName>style.visibility</p:attrName>
                                        </p:attrNameLst>
                                      </p:cBhvr>
                                      <p:to>
                                        <p:strVal val="visible"/>
                                      </p:to>
                                    </p:set>
                                    <p:animEffect transition="in" filter="fade">
                                      <p:cBhvr>
                                        <p:cTn id="172" dur="500"/>
                                        <p:tgtEl>
                                          <p:spTgt spid="56"/>
                                        </p:tgtEl>
                                      </p:cBhvr>
                                    </p:animEffect>
                                  </p:childTnLst>
                                </p:cTn>
                              </p:par>
                            </p:childTnLst>
                          </p:cTn>
                        </p:par>
                      </p:childTnLst>
                    </p:cTn>
                  </p:par>
                  <p:par>
                    <p:cTn id="173" fill="hold">
                      <p:stCondLst>
                        <p:cond delay="indefinite"/>
                      </p:stCondLst>
                      <p:childTnLst>
                        <p:par>
                          <p:cTn id="174" fill="hold">
                            <p:stCondLst>
                              <p:cond delay="0"/>
                            </p:stCondLst>
                            <p:childTnLst>
                              <p:par>
                                <p:cTn id="175" presetID="10" presetClass="entr" presetSubtype="0" fill="hold" nodeType="clickEffect">
                                  <p:stCondLst>
                                    <p:cond delay="0"/>
                                  </p:stCondLst>
                                  <p:childTnLst>
                                    <p:set>
                                      <p:cBhvr>
                                        <p:cTn id="176" dur="1" fill="hold">
                                          <p:stCondLst>
                                            <p:cond delay="0"/>
                                          </p:stCondLst>
                                        </p:cTn>
                                        <p:tgtEl>
                                          <p:spTgt spid="56">
                                            <p:txEl>
                                              <p:pRg st="0" end="0"/>
                                            </p:txEl>
                                          </p:spTgt>
                                        </p:tgtEl>
                                        <p:attrNameLst>
                                          <p:attrName>style.visibility</p:attrName>
                                        </p:attrNameLst>
                                      </p:cBhvr>
                                      <p:to>
                                        <p:strVal val="visible"/>
                                      </p:to>
                                    </p:set>
                                    <p:animEffect transition="in" filter="fade">
                                      <p:cBhvr>
                                        <p:cTn id="177" dur="500"/>
                                        <p:tgtEl>
                                          <p:spTgt spid="56">
                                            <p:txEl>
                                              <p:pRg st="0" end="0"/>
                                            </p:txEl>
                                          </p:spTgt>
                                        </p:tgtEl>
                                      </p:cBhvr>
                                    </p:animEffect>
                                  </p:childTnLst>
                                </p:cTn>
                              </p:par>
                              <p:par>
                                <p:cTn id="178" presetID="10" presetClass="entr" presetSubtype="0" fill="hold" nodeType="withEffect">
                                  <p:stCondLst>
                                    <p:cond delay="0"/>
                                  </p:stCondLst>
                                  <p:childTnLst>
                                    <p:set>
                                      <p:cBhvr>
                                        <p:cTn id="179" dur="1" fill="hold">
                                          <p:stCondLst>
                                            <p:cond delay="0"/>
                                          </p:stCondLst>
                                        </p:cTn>
                                        <p:tgtEl>
                                          <p:spTgt spid="67"/>
                                        </p:tgtEl>
                                        <p:attrNameLst>
                                          <p:attrName>style.visibility</p:attrName>
                                        </p:attrNameLst>
                                      </p:cBhvr>
                                      <p:to>
                                        <p:strVal val="visible"/>
                                      </p:to>
                                    </p:set>
                                    <p:animEffect transition="in" filter="fade">
                                      <p:cBhvr>
                                        <p:cTn id="180" dur="500"/>
                                        <p:tgtEl>
                                          <p:spTgt spid="67"/>
                                        </p:tgtEl>
                                      </p:cBhvr>
                                    </p:animEffect>
                                  </p:childTnLst>
                                </p:cTn>
                              </p:par>
                            </p:childTnLst>
                          </p:cTn>
                        </p:par>
                      </p:childTnLst>
                    </p:cTn>
                  </p:par>
                  <p:par>
                    <p:cTn id="181" fill="hold">
                      <p:stCondLst>
                        <p:cond delay="indefinite"/>
                      </p:stCondLst>
                      <p:childTnLst>
                        <p:par>
                          <p:cTn id="182" fill="hold">
                            <p:stCondLst>
                              <p:cond delay="0"/>
                            </p:stCondLst>
                            <p:childTnLst>
                              <p:par>
                                <p:cTn id="183" presetID="10" presetClass="entr" presetSubtype="0" fill="hold" nodeType="clickEffect">
                                  <p:stCondLst>
                                    <p:cond delay="0"/>
                                  </p:stCondLst>
                                  <p:childTnLst>
                                    <p:set>
                                      <p:cBhvr>
                                        <p:cTn id="184" dur="1" fill="hold">
                                          <p:stCondLst>
                                            <p:cond delay="0"/>
                                          </p:stCondLst>
                                        </p:cTn>
                                        <p:tgtEl>
                                          <p:spTgt spid="56">
                                            <p:txEl>
                                              <p:pRg st="1" end="1"/>
                                            </p:txEl>
                                          </p:spTgt>
                                        </p:tgtEl>
                                        <p:attrNameLst>
                                          <p:attrName>style.visibility</p:attrName>
                                        </p:attrNameLst>
                                      </p:cBhvr>
                                      <p:to>
                                        <p:strVal val="visible"/>
                                      </p:to>
                                    </p:set>
                                    <p:animEffect transition="in" filter="fade">
                                      <p:cBhvr>
                                        <p:cTn id="185" dur="500"/>
                                        <p:tgtEl>
                                          <p:spTgt spid="56">
                                            <p:txEl>
                                              <p:pRg st="1" end="1"/>
                                            </p:txEl>
                                          </p:spTgt>
                                        </p:tgtEl>
                                      </p:cBhvr>
                                    </p:animEffect>
                                  </p:childTnLst>
                                </p:cTn>
                              </p:par>
                              <p:par>
                                <p:cTn id="186" presetID="10" presetClass="entr" presetSubtype="0" fill="hold" nodeType="withEffect">
                                  <p:stCondLst>
                                    <p:cond delay="0"/>
                                  </p:stCondLst>
                                  <p:childTnLst>
                                    <p:set>
                                      <p:cBhvr>
                                        <p:cTn id="187" dur="1" fill="hold">
                                          <p:stCondLst>
                                            <p:cond delay="0"/>
                                          </p:stCondLst>
                                        </p:cTn>
                                        <p:tgtEl>
                                          <p:spTgt spid="66"/>
                                        </p:tgtEl>
                                        <p:attrNameLst>
                                          <p:attrName>style.visibility</p:attrName>
                                        </p:attrNameLst>
                                      </p:cBhvr>
                                      <p:to>
                                        <p:strVal val="visible"/>
                                      </p:to>
                                    </p:set>
                                    <p:animEffect transition="in" filter="fade">
                                      <p:cBhvr>
                                        <p:cTn id="188" dur="500"/>
                                        <p:tgtEl>
                                          <p:spTgt spid="66"/>
                                        </p:tgtEl>
                                      </p:cBhvr>
                                    </p:animEffect>
                                  </p:childTnLst>
                                </p:cTn>
                              </p:par>
                            </p:childTnLst>
                          </p:cTn>
                        </p:par>
                      </p:childTnLst>
                    </p:cTn>
                  </p:par>
                  <p:par>
                    <p:cTn id="189" fill="hold">
                      <p:stCondLst>
                        <p:cond delay="indefinite"/>
                      </p:stCondLst>
                      <p:childTnLst>
                        <p:par>
                          <p:cTn id="190" fill="hold">
                            <p:stCondLst>
                              <p:cond delay="0"/>
                            </p:stCondLst>
                            <p:childTnLst>
                              <p:par>
                                <p:cTn id="191" presetID="10" presetClass="entr" presetSubtype="0" fill="hold" nodeType="clickEffect">
                                  <p:stCondLst>
                                    <p:cond delay="0"/>
                                  </p:stCondLst>
                                  <p:childTnLst>
                                    <p:set>
                                      <p:cBhvr>
                                        <p:cTn id="192" dur="1" fill="hold">
                                          <p:stCondLst>
                                            <p:cond delay="0"/>
                                          </p:stCondLst>
                                        </p:cTn>
                                        <p:tgtEl>
                                          <p:spTgt spid="56">
                                            <p:txEl>
                                              <p:pRg st="2" end="2"/>
                                            </p:txEl>
                                          </p:spTgt>
                                        </p:tgtEl>
                                        <p:attrNameLst>
                                          <p:attrName>style.visibility</p:attrName>
                                        </p:attrNameLst>
                                      </p:cBhvr>
                                      <p:to>
                                        <p:strVal val="visible"/>
                                      </p:to>
                                    </p:set>
                                    <p:animEffect transition="in" filter="fade">
                                      <p:cBhvr>
                                        <p:cTn id="193" dur="500"/>
                                        <p:tgtEl>
                                          <p:spTgt spid="56">
                                            <p:txEl>
                                              <p:pRg st="2" end="2"/>
                                            </p:txEl>
                                          </p:spTgt>
                                        </p:tgtEl>
                                      </p:cBhvr>
                                    </p:animEffect>
                                  </p:childTnLst>
                                </p:cTn>
                              </p:par>
                              <p:par>
                                <p:cTn id="194" presetID="10" presetClass="entr" presetSubtype="0" fill="hold" nodeType="withEffect">
                                  <p:stCondLst>
                                    <p:cond delay="0"/>
                                  </p:stCondLst>
                                  <p:childTnLst>
                                    <p:set>
                                      <p:cBhvr>
                                        <p:cTn id="195" dur="1" fill="hold">
                                          <p:stCondLst>
                                            <p:cond delay="0"/>
                                          </p:stCondLst>
                                        </p:cTn>
                                        <p:tgtEl>
                                          <p:spTgt spid="65"/>
                                        </p:tgtEl>
                                        <p:attrNameLst>
                                          <p:attrName>style.visibility</p:attrName>
                                        </p:attrNameLst>
                                      </p:cBhvr>
                                      <p:to>
                                        <p:strVal val="visible"/>
                                      </p:to>
                                    </p:set>
                                    <p:animEffect transition="in" filter="fade">
                                      <p:cBhvr>
                                        <p:cTn id="196" dur="500"/>
                                        <p:tgtEl>
                                          <p:spTgt spid="65"/>
                                        </p:tgtEl>
                                      </p:cBhvr>
                                    </p:animEffect>
                                  </p:childTnLst>
                                </p:cTn>
                              </p:par>
                            </p:childTnLst>
                          </p:cTn>
                        </p:par>
                      </p:childTnLst>
                    </p:cTn>
                  </p:par>
                  <p:par>
                    <p:cTn id="197" fill="hold">
                      <p:stCondLst>
                        <p:cond delay="indefinite"/>
                      </p:stCondLst>
                      <p:childTnLst>
                        <p:par>
                          <p:cTn id="198" fill="hold">
                            <p:stCondLst>
                              <p:cond delay="0"/>
                            </p:stCondLst>
                            <p:childTnLst>
                              <p:par>
                                <p:cTn id="199" presetID="10" presetClass="entr" presetSubtype="0" fill="hold" nodeType="clickEffect">
                                  <p:stCondLst>
                                    <p:cond delay="0"/>
                                  </p:stCondLst>
                                  <p:childTnLst>
                                    <p:set>
                                      <p:cBhvr>
                                        <p:cTn id="200" dur="1" fill="hold">
                                          <p:stCondLst>
                                            <p:cond delay="0"/>
                                          </p:stCondLst>
                                        </p:cTn>
                                        <p:tgtEl>
                                          <p:spTgt spid="56">
                                            <p:txEl>
                                              <p:pRg st="3" end="3"/>
                                            </p:txEl>
                                          </p:spTgt>
                                        </p:tgtEl>
                                        <p:attrNameLst>
                                          <p:attrName>style.visibility</p:attrName>
                                        </p:attrNameLst>
                                      </p:cBhvr>
                                      <p:to>
                                        <p:strVal val="visible"/>
                                      </p:to>
                                    </p:set>
                                    <p:animEffect transition="in" filter="fade">
                                      <p:cBhvr>
                                        <p:cTn id="201" dur="500"/>
                                        <p:tgtEl>
                                          <p:spTgt spid="56">
                                            <p:txEl>
                                              <p:pRg st="3" end="3"/>
                                            </p:txEl>
                                          </p:spTgt>
                                        </p:tgtEl>
                                      </p:cBhvr>
                                    </p:animEffect>
                                  </p:childTnLst>
                                </p:cTn>
                              </p:par>
                              <p:par>
                                <p:cTn id="202" presetID="10" presetClass="entr" presetSubtype="0" fill="hold" nodeType="withEffect">
                                  <p:stCondLst>
                                    <p:cond delay="0"/>
                                  </p:stCondLst>
                                  <p:childTnLst>
                                    <p:set>
                                      <p:cBhvr>
                                        <p:cTn id="203" dur="1" fill="hold">
                                          <p:stCondLst>
                                            <p:cond delay="0"/>
                                          </p:stCondLst>
                                        </p:cTn>
                                        <p:tgtEl>
                                          <p:spTgt spid="55"/>
                                        </p:tgtEl>
                                        <p:attrNameLst>
                                          <p:attrName>style.visibility</p:attrName>
                                        </p:attrNameLst>
                                      </p:cBhvr>
                                      <p:to>
                                        <p:strVal val="visible"/>
                                      </p:to>
                                    </p:set>
                                    <p:animEffect transition="in" filter="fade">
                                      <p:cBhvr>
                                        <p:cTn id="20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7021">
            <a:off x="10800000" y="4843855"/>
            <a:ext cx="707402" cy="1478889"/>
          </a:xfrm>
          <a:prstGeom prst="rect">
            <a:avLst/>
          </a:prstGeom>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Rollenprofile:</a:t>
            </a:r>
            <a:br>
              <a:rPr lang="de-DE" altLang="de-DE" sz="3200" b="1" dirty="0">
                <a:latin typeface="TheSansOffice" panose="020B0503040302090204" pitchFamily="34" charset="0"/>
              </a:rPr>
            </a:br>
            <a:r>
              <a:rPr lang="de-DE" altLang="de-DE" sz="3200" b="1" dirty="0">
                <a:latin typeface="TheSansOffice" panose="020B0503040302090204" pitchFamily="34" charset="0"/>
              </a:rPr>
              <a:t>Priester</a:t>
            </a: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b="1" dirty="0">
                <a:effectLst/>
                <a:latin typeface="TheSansOffice" panose="020B0503040302090204" pitchFamily="34" charset="0"/>
              </a:rPr>
              <a:t>Pfarrer</a:t>
            </a:r>
          </a:p>
          <a:p>
            <a:pPr>
              <a:lnSpc>
                <a:spcPct val="90000"/>
              </a:lnSpc>
              <a:spcAft>
                <a:spcPts val="600"/>
              </a:spcAft>
            </a:pPr>
            <a:r>
              <a:rPr lang="de-DE" altLang="de-DE" b="1" dirty="0" smtClean="0">
                <a:effectLst/>
                <a:latin typeface="TheSansOffice" panose="020B0503040302090204" pitchFamily="34" charset="0"/>
              </a:rPr>
              <a:t>Titularpfarrer </a:t>
            </a:r>
            <a:r>
              <a:rPr lang="de-DE" altLang="de-DE" dirty="0" smtClean="0">
                <a:effectLst/>
                <a:latin typeface="TheSansOffice" panose="020B0503040302090204" pitchFamily="34" charset="0"/>
              </a:rPr>
              <a:t>(Priester mit </a:t>
            </a:r>
            <a:r>
              <a:rPr lang="de-DE" altLang="de-DE" dirty="0">
                <a:effectLst/>
                <a:latin typeface="TheSansOffice" panose="020B0503040302090204" pitchFamily="34" charset="0"/>
              </a:rPr>
              <a:t>Leitungsaufgaben in </a:t>
            </a:r>
            <a:r>
              <a:rPr lang="de-DE" altLang="de-DE" dirty="0" smtClean="0">
                <a:effectLst/>
                <a:latin typeface="TheSansOffice" panose="020B0503040302090204" pitchFamily="34" charset="0"/>
              </a:rPr>
              <a:t>einer</a:t>
            </a:r>
            <a:br>
              <a:rPr lang="de-DE" altLang="de-DE" dirty="0" smtClean="0">
                <a:effectLst/>
                <a:latin typeface="TheSansOffice" panose="020B0503040302090204" pitchFamily="34" charset="0"/>
              </a:rPr>
            </a:br>
            <a:r>
              <a:rPr lang="de-DE" altLang="de-DE" dirty="0" smtClean="0">
                <a:effectLst/>
                <a:latin typeface="TheSansOffice" panose="020B0503040302090204" pitchFamily="34" charset="0"/>
              </a:rPr>
              <a:t>Pfarr-Gemeinde)</a:t>
            </a:r>
            <a:endParaRPr lang="de-DE" altLang="de-DE" dirty="0">
              <a:effectLst/>
              <a:latin typeface="TheSansOffice" panose="020B0503040302090204" pitchFamily="34" charset="0"/>
            </a:endParaRPr>
          </a:p>
          <a:p>
            <a:pPr>
              <a:lnSpc>
                <a:spcPct val="90000"/>
              </a:lnSpc>
              <a:spcAft>
                <a:spcPts val="600"/>
              </a:spcAft>
            </a:pPr>
            <a:r>
              <a:rPr lang="de-DE" altLang="de-DE" b="1" dirty="0">
                <a:effectLst/>
                <a:latin typeface="TheSansOffice" panose="020B0503040302090204" pitchFamily="34" charset="0"/>
              </a:rPr>
              <a:t>Kurat mit spezieller seelsorglicher Beauftragung</a:t>
            </a:r>
          </a:p>
          <a:p>
            <a:pPr>
              <a:lnSpc>
                <a:spcPct val="90000"/>
              </a:lnSpc>
              <a:spcAft>
                <a:spcPts val="600"/>
              </a:spcAft>
            </a:pPr>
            <a:r>
              <a:rPr lang="de-DE" altLang="de-DE" b="1" dirty="0">
                <a:effectLst/>
                <a:latin typeface="TheSansOffice" panose="020B0503040302090204" pitchFamily="34" charset="0"/>
              </a:rPr>
              <a:t>Kurat</a:t>
            </a:r>
          </a:p>
          <a:p>
            <a:pPr>
              <a:lnSpc>
                <a:spcPct val="90000"/>
              </a:lnSpc>
              <a:spcAft>
                <a:spcPts val="600"/>
              </a:spcAft>
            </a:pPr>
            <a:r>
              <a:rPr lang="de-DE" altLang="de-DE" b="1" dirty="0" smtClean="0">
                <a:effectLst/>
                <a:latin typeface="TheSansOffice" panose="020B0503040302090204" pitchFamily="34" charset="0"/>
              </a:rPr>
              <a:t>Kooperator </a:t>
            </a:r>
            <a:r>
              <a:rPr lang="de-DE" altLang="de-DE" dirty="0" smtClean="0">
                <a:effectLst/>
                <a:latin typeface="TheSansOffice" panose="020B0503040302090204" pitchFamily="34" charset="0"/>
              </a:rPr>
              <a:t>(Priester </a:t>
            </a:r>
            <a:r>
              <a:rPr lang="de-DE" altLang="de-DE" dirty="0">
                <a:effectLst/>
                <a:latin typeface="TheSansOffice" panose="020B0503040302090204" pitchFamily="34" charset="0"/>
              </a:rPr>
              <a:t>in </a:t>
            </a:r>
            <a:r>
              <a:rPr lang="de-DE" altLang="de-DE" dirty="0" smtClean="0">
                <a:effectLst/>
                <a:latin typeface="TheSansOffice" panose="020B0503040302090204" pitchFamily="34" charset="0"/>
              </a:rPr>
              <a:t>Ausbildung)</a:t>
            </a:r>
            <a:endParaRPr lang="de-DE" altLang="de-DE" dirty="0">
              <a:effectLst/>
              <a:latin typeface="TheSansOffice" panose="020B0503040302090204" pitchFamily="34" charset="0"/>
            </a:endParaRPr>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24</a:t>
            </a:fld>
            <a:endParaRPr lang="de-DE" altLang="de-DE"/>
          </a:p>
        </p:txBody>
      </p:sp>
    </p:spTree>
    <p:extLst>
      <p:ext uri="{BB962C8B-B14F-4D97-AF65-F5344CB8AC3E}">
        <p14:creationId xmlns:p14="http://schemas.microsoft.com/office/powerpoint/2010/main" val="40918875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7021">
            <a:off x="10800000" y="4843855"/>
            <a:ext cx="707401" cy="1478889"/>
          </a:xfrm>
          <a:prstGeom prst="rect">
            <a:avLst/>
          </a:prstGeom>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Rollenprofile:</a:t>
            </a:r>
            <a:br>
              <a:rPr lang="de-DE" altLang="de-DE" sz="3200" b="1" dirty="0">
                <a:latin typeface="TheSansOffice" panose="020B0503040302090204" pitchFamily="34" charset="0"/>
              </a:rPr>
            </a:br>
            <a:r>
              <a:rPr lang="de-DE" altLang="de-DE" sz="3200" b="1" dirty="0">
                <a:latin typeface="TheSansOffice" panose="020B0503040302090204" pitchFamily="34" charset="0"/>
              </a:rPr>
              <a:t>Weitere hauptamtliche Seelsorger/innen</a:t>
            </a: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b="1" dirty="0" smtClean="0">
                <a:effectLst/>
                <a:latin typeface="TheSansOffice" panose="020B0503040302090204" pitchFamily="34" charset="0"/>
              </a:rPr>
              <a:t>Pfarrvorstand/-</a:t>
            </a:r>
            <a:r>
              <a:rPr lang="de-DE" altLang="de-DE" b="1" dirty="0" err="1" smtClean="0">
                <a:effectLst/>
                <a:latin typeface="TheSansOffice" panose="020B0503040302090204" pitchFamily="34" charset="0"/>
              </a:rPr>
              <a:t>vorständin</a:t>
            </a:r>
            <a:endParaRPr lang="de-DE" altLang="de-DE" b="1" dirty="0">
              <a:effectLst/>
              <a:latin typeface="TheSansOffice" panose="020B0503040302090204" pitchFamily="34" charset="0"/>
            </a:endParaRPr>
          </a:p>
          <a:p>
            <a:pPr>
              <a:spcAft>
                <a:spcPts val="600"/>
              </a:spcAft>
            </a:pPr>
            <a:r>
              <a:rPr lang="de-DE" altLang="de-DE" b="1" dirty="0" smtClean="0">
                <a:effectLst/>
                <a:latin typeface="TheSansOffice" panose="020B0503040302090204" pitchFamily="34" charset="0"/>
              </a:rPr>
              <a:t>Pfarr-Gemeinde-Leiter/in </a:t>
            </a:r>
            <a:r>
              <a:rPr lang="de-DE" altLang="de-DE" dirty="0" smtClean="0">
                <a:effectLst/>
                <a:latin typeface="TheSansOffice" panose="020B0503040302090204" pitchFamily="34" charset="0"/>
              </a:rPr>
              <a:t>(Seelsorger/in </a:t>
            </a:r>
            <a:r>
              <a:rPr lang="de-DE" altLang="de-DE" dirty="0">
                <a:effectLst/>
                <a:latin typeface="TheSansOffice" panose="020B0503040302090204" pitchFamily="34" charset="0"/>
              </a:rPr>
              <a:t>mit Leitungsaufgaben in einer Pfarr-Gemeinde)</a:t>
            </a:r>
            <a:endParaRPr lang="de-DE" altLang="de-DE" b="1" dirty="0">
              <a:effectLst/>
              <a:latin typeface="TheSansOffice" panose="020B0503040302090204" pitchFamily="34" charset="0"/>
            </a:endParaRPr>
          </a:p>
          <a:p>
            <a:pPr>
              <a:lnSpc>
                <a:spcPct val="90000"/>
              </a:lnSpc>
              <a:spcAft>
                <a:spcPts val="600"/>
              </a:spcAft>
            </a:pPr>
            <a:r>
              <a:rPr lang="de-DE" altLang="de-DE" b="1" dirty="0">
                <a:effectLst/>
                <a:latin typeface="TheSansOffice" panose="020B0503040302090204" pitchFamily="34" charset="0"/>
              </a:rPr>
              <a:t>Seelsorger/in mit spezieller seelsorglicher Beauftragung</a:t>
            </a:r>
          </a:p>
          <a:p>
            <a:pPr>
              <a:lnSpc>
                <a:spcPct val="90000"/>
              </a:lnSpc>
              <a:spcAft>
                <a:spcPts val="600"/>
              </a:spcAft>
            </a:pPr>
            <a:r>
              <a:rPr lang="de-DE" altLang="de-DE" b="1" dirty="0">
                <a:effectLst/>
                <a:latin typeface="TheSansOffice" panose="020B0503040302090204" pitchFamily="34" charset="0"/>
              </a:rPr>
              <a:t>Seelsorger/in </a:t>
            </a:r>
            <a:r>
              <a:rPr lang="de-DE" altLang="de-DE" b="1" dirty="0" err="1">
                <a:effectLst/>
                <a:latin typeface="TheSansOffice" panose="020B0503040302090204" pitchFamily="34" charset="0"/>
              </a:rPr>
              <a:t>in</a:t>
            </a:r>
            <a:r>
              <a:rPr lang="de-DE" altLang="de-DE" b="1" dirty="0">
                <a:effectLst/>
                <a:latin typeface="TheSansOffice" panose="020B0503040302090204" pitchFamily="34" charset="0"/>
              </a:rPr>
              <a:t> der kategorialen </a:t>
            </a:r>
            <a:r>
              <a:rPr lang="de-DE" altLang="de-DE" b="1" dirty="0" smtClean="0">
                <a:effectLst/>
                <a:latin typeface="TheSansOffice" panose="020B0503040302090204" pitchFamily="34" charset="0"/>
              </a:rPr>
              <a:t>Pastoral</a:t>
            </a:r>
          </a:p>
          <a:p>
            <a:pPr>
              <a:lnSpc>
                <a:spcPct val="90000"/>
              </a:lnSpc>
              <a:spcAft>
                <a:spcPts val="600"/>
              </a:spcAft>
            </a:pPr>
            <a:r>
              <a:rPr lang="de-DE" altLang="de-DE" b="1" dirty="0" smtClean="0">
                <a:effectLst/>
                <a:latin typeface="TheSansOffice" panose="020B0503040302090204" pitchFamily="34" charset="0"/>
              </a:rPr>
              <a:t>Seelsorger/in </a:t>
            </a:r>
            <a:r>
              <a:rPr lang="de-DE" altLang="de-DE" b="1" dirty="0" err="1" smtClean="0">
                <a:effectLst/>
                <a:latin typeface="TheSansOffice" panose="020B0503040302090204" pitchFamily="34" charset="0"/>
              </a:rPr>
              <a:t>in</a:t>
            </a:r>
            <a:r>
              <a:rPr lang="de-DE" altLang="de-DE" b="1" dirty="0" smtClean="0">
                <a:effectLst/>
                <a:latin typeface="TheSansOffice" panose="020B0503040302090204" pitchFamily="34" charset="0"/>
              </a:rPr>
              <a:t> Ausbildung</a:t>
            </a:r>
            <a:endParaRPr lang="de-DE" altLang="de-DE" b="1"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25</a:t>
            </a:fld>
            <a:endParaRPr lang="de-DE" altLang="de-DE"/>
          </a:p>
        </p:txBody>
      </p:sp>
    </p:spTree>
    <p:extLst>
      <p:ext uri="{BB962C8B-B14F-4D97-AF65-F5344CB8AC3E}">
        <p14:creationId xmlns:p14="http://schemas.microsoft.com/office/powerpoint/2010/main" val="32124462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7021">
            <a:off x="10800000" y="4843855"/>
            <a:ext cx="707401" cy="1478889"/>
          </a:xfrm>
          <a:prstGeom prst="rect">
            <a:avLst/>
          </a:prstGeom>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Rollenprofile:</a:t>
            </a:r>
            <a:br>
              <a:rPr lang="de-DE" altLang="de-DE" sz="3200" b="1" dirty="0">
                <a:latin typeface="TheSansOffice" panose="020B0503040302090204" pitchFamily="34" charset="0"/>
              </a:rPr>
            </a:br>
            <a:r>
              <a:rPr lang="de-DE" altLang="de-DE" sz="3200" b="1" dirty="0">
                <a:latin typeface="TheSansOffice" panose="020B0503040302090204" pitchFamily="34" charset="0"/>
              </a:rPr>
              <a:t>Ehrenamtliche in Leitungsfunktionen </a:t>
            </a:r>
            <a:r>
              <a:rPr lang="de-DE" altLang="de-DE" sz="3200" dirty="0" smtClean="0">
                <a:latin typeface="TheSansOffice" panose="020B0503040302090204" pitchFamily="34" charset="0"/>
              </a:rPr>
              <a:t>– </a:t>
            </a:r>
            <a:r>
              <a:rPr lang="de-DE" altLang="de-DE" sz="3200" b="1" dirty="0">
                <a:latin typeface="TheSansOffice" panose="020B0503040302090204" pitchFamily="34" charset="0"/>
              </a:rPr>
              <a:t>Pfarre</a:t>
            </a: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b="1" dirty="0" smtClean="0">
                <a:effectLst/>
                <a:latin typeface="TheSansOffice" panose="020B0503040302090204" pitchFamily="34" charset="0"/>
              </a:rPr>
              <a:t>Obmann </a:t>
            </a:r>
            <a:r>
              <a:rPr lang="de-DE" altLang="de-DE" b="1" dirty="0">
                <a:effectLst/>
                <a:latin typeface="TheSansOffice" panose="020B0503040302090204" pitchFamily="34" charset="0"/>
              </a:rPr>
              <a:t>/ Obfrau oder Mitglied des </a:t>
            </a:r>
            <a:r>
              <a:rPr lang="de-DE" altLang="de-DE" b="1" dirty="0" err="1" smtClean="0">
                <a:effectLst/>
                <a:latin typeface="TheSansOffice" panose="020B0503040302090204" pitchFamily="34" charset="0"/>
              </a:rPr>
              <a:t>Pfarrlichen</a:t>
            </a:r>
            <a:r>
              <a:rPr lang="de-DE" altLang="de-DE" b="1" dirty="0" smtClean="0">
                <a:effectLst/>
                <a:latin typeface="TheSansOffice" panose="020B0503040302090204" pitchFamily="34" charset="0"/>
              </a:rPr>
              <a:t> </a:t>
            </a:r>
            <a:r>
              <a:rPr lang="de-DE" altLang="de-DE" b="1" dirty="0">
                <a:effectLst/>
                <a:latin typeface="TheSansOffice" panose="020B0503040302090204" pitchFamily="34" charset="0"/>
              </a:rPr>
              <a:t>Pastoralrates</a:t>
            </a:r>
          </a:p>
          <a:p>
            <a:pPr>
              <a:lnSpc>
                <a:spcPct val="90000"/>
              </a:lnSpc>
              <a:spcAft>
                <a:spcPts val="600"/>
              </a:spcAft>
            </a:pPr>
            <a:r>
              <a:rPr lang="de-DE" altLang="de-DE" b="1" dirty="0">
                <a:effectLst/>
                <a:latin typeface="TheSansOffice" panose="020B0503040302090204" pitchFamily="34" charset="0"/>
              </a:rPr>
              <a:t>Leiter/in oder Mitglied eines Fachausschusses / Arbeitskreises des </a:t>
            </a:r>
            <a:r>
              <a:rPr lang="de-DE" altLang="de-DE" b="1" dirty="0" err="1" smtClean="0">
                <a:effectLst/>
                <a:latin typeface="TheSansOffice" panose="020B0503040302090204" pitchFamily="34" charset="0"/>
              </a:rPr>
              <a:t>Pfarrlichen</a:t>
            </a:r>
            <a:r>
              <a:rPr lang="de-DE" altLang="de-DE" b="1" dirty="0" smtClean="0">
                <a:effectLst/>
                <a:latin typeface="TheSansOffice" panose="020B0503040302090204" pitchFamily="34" charset="0"/>
              </a:rPr>
              <a:t> </a:t>
            </a:r>
            <a:r>
              <a:rPr lang="de-DE" altLang="de-DE" b="1" dirty="0">
                <a:effectLst/>
                <a:latin typeface="TheSansOffice" panose="020B0503040302090204" pitchFamily="34" charset="0"/>
              </a:rPr>
              <a:t>Pastoralrates</a:t>
            </a:r>
          </a:p>
          <a:p>
            <a:pPr>
              <a:lnSpc>
                <a:spcPct val="90000"/>
              </a:lnSpc>
              <a:spcAft>
                <a:spcPts val="600"/>
              </a:spcAft>
            </a:pPr>
            <a:r>
              <a:rPr lang="de-DE" altLang="de-DE" b="1" dirty="0">
                <a:effectLst/>
                <a:latin typeface="TheSansOffice" panose="020B0503040302090204" pitchFamily="34" charset="0"/>
              </a:rPr>
              <a:t>Obmann / Obfrau oder Mitglied des </a:t>
            </a:r>
            <a:r>
              <a:rPr lang="de-DE" altLang="de-DE" b="1" dirty="0" err="1" smtClean="0">
                <a:effectLst/>
                <a:latin typeface="TheSansOffice" panose="020B0503040302090204" pitchFamily="34" charset="0"/>
              </a:rPr>
              <a:t>Pfarrlichen</a:t>
            </a:r>
            <a:r>
              <a:rPr lang="de-DE" altLang="de-DE" b="1" dirty="0" smtClean="0">
                <a:effectLst/>
                <a:latin typeface="TheSansOffice" panose="020B0503040302090204" pitchFamily="34" charset="0"/>
              </a:rPr>
              <a:t> </a:t>
            </a:r>
            <a:r>
              <a:rPr lang="de-DE" altLang="de-DE" b="1" dirty="0">
                <a:effectLst/>
                <a:latin typeface="TheSansOffice" panose="020B0503040302090204" pitchFamily="34" charset="0"/>
              </a:rPr>
              <a:t>Wirtschaftsrates</a:t>
            </a: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26</a:t>
            </a:fld>
            <a:endParaRPr lang="de-DE" altLang="de-DE"/>
          </a:p>
        </p:txBody>
      </p:sp>
    </p:spTree>
    <p:extLst>
      <p:ext uri="{BB962C8B-B14F-4D97-AF65-F5344CB8AC3E}">
        <p14:creationId xmlns:p14="http://schemas.microsoft.com/office/powerpoint/2010/main" val="10596529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3"/>
            <a:ext cx="3314892" cy="3217292"/>
          </a:xfrm>
          <a:prstGeom prst="rect">
            <a:avLst/>
          </a:prstGeom>
          <a:ln>
            <a:noFill/>
          </a:ln>
          <a:effectLst/>
        </p:spPr>
      </p:pic>
      <p:sp>
        <p:nvSpPr>
          <p:cNvPr id="247810" name="AutoShape 2"/>
          <p:cNvSpPr>
            <a:spLocks noGrp="1" noChangeArrowheads="1"/>
          </p:cNvSpPr>
          <p:nvPr>
            <p:ph type="title"/>
          </p:nvPr>
        </p:nvSpPr>
        <p:spPr/>
        <p:txBody>
          <a:bodyPr>
            <a:normAutofit/>
          </a:bodyPr>
          <a:lstStyle/>
          <a:p>
            <a:r>
              <a:rPr lang="de-DE" altLang="de-DE" sz="3200" b="1" dirty="0">
                <a:latin typeface="TheSansOffice" panose="020B0503040302090204" pitchFamily="34" charset="0"/>
              </a:rPr>
              <a:t>Rollenprofile:</a:t>
            </a:r>
            <a:br>
              <a:rPr lang="de-DE" altLang="de-DE" sz="3200" b="1" dirty="0">
                <a:latin typeface="TheSansOffice" panose="020B0503040302090204" pitchFamily="34" charset="0"/>
              </a:rPr>
            </a:br>
            <a:r>
              <a:rPr lang="de-DE" altLang="de-DE" sz="3200" b="1" dirty="0">
                <a:latin typeface="TheSansOffice" panose="020B0503040302090204" pitchFamily="34" charset="0"/>
              </a:rPr>
              <a:t>Ehrenamtliche in Leitungsfunktionen – </a:t>
            </a:r>
            <a:r>
              <a:rPr lang="de-DE" altLang="de-DE" sz="3200" b="1" dirty="0" smtClean="0">
                <a:latin typeface="TheSansOffice" panose="020B0503040302090204" pitchFamily="34" charset="0"/>
              </a:rPr>
              <a:t>Pfarr-Gemeinde</a:t>
            </a: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p:txBody>
          <a:bodyPr>
            <a:normAutofit/>
          </a:bodyPr>
          <a:lstStyle/>
          <a:p>
            <a:pPr>
              <a:lnSpc>
                <a:spcPct val="90000"/>
              </a:lnSpc>
              <a:spcAft>
                <a:spcPts val="600"/>
              </a:spcAft>
            </a:pPr>
            <a:r>
              <a:rPr lang="de-DE" altLang="de-DE" b="1" dirty="0">
                <a:effectLst/>
                <a:latin typeface="TheSansOffice" panose="020B0503040302090204" pitchFamily="34" charset="0"/>
              </a:rPr>
              <a:t>Mitglied oder Sprecher/in des </a:t>
            </a:r>
            <a:r>
              <a:rPr lang="de-DE" altLang="de-DE" b="1" dirty="0" smtClean="0">
                <a:effectLst/>
                <a:latin typeface="TheSansOffice" panose="020B0503040302090204" pitchFamily="34" charset="0"/>
              </a:rPr>
              <a:t>Seelsorgeteams</a:t>
            </a:r>
            <a:endParaRPr lang="de-DE" altLang="de-DE" b="1" dirty="0">
              <a:effectLst/>
              <a:latin typeface="TheSansOffice" panose="020B0503040302090204" pitchFamily="34" charset="0"/>
            </a:endParaRPr>
          </a:p>
          <a:p>
            <a:pPr>
              <a:lnSpc>
                <a:spcPct val="90000"/>
              </a:lnSpc>
              <a:spcAft>
                <a:spcPts val="600"/>
              </a:spcAft>
            </a:pPr>
            <a:r>
              <a:rPr lang="de-DE" altLang="de-DE" b="1" dirty="0">
                <a:effectLst/>
                <a:latin typeface="TheSansOffice" panose="020B0503040302090204" pitchFamily="34" charset="0"/>
              </a:rPr>
              <a:t>Obmann / Obfrau oder Mitglied des Pfarr-Gemeinde-Rates</a:t>
            </a:r>
          </a:p>
          <a:p>
            <a:pPr>
              <a:lnSpc>
                <a:spcPct val="90000"/>
              </a:lnSpc>
              <a:spcAft>
                <a:spcPts val="600"/>
              </a:spcAft>
            </a:pPr>
            <a:r>
              <a:rPr lang="de-DE" altLang="de-DE" b="1" dirty="0">
                <a:effectLst/>
                <a:latin typeface="TheSansOffice" panose="020B0503040302090204" pitchFamily="34" charset="0"/>
              </a:rPr>
              <a:t>Leiter/in oder Mitglied eines Arbeitskreises des Pfarr-Gemeinde-Rates</a:t>
            </a:r>
          </a:p>
          <a:p>
            <a:pPr>
              <a:lnSpc>
                <a:spcPct val="90000"/>
              </a:lnSpc>
              <a:spcAft>
                <a:spcPts val="600"/>
              </a:spcAft>
            </a:pPr>
            <a:r>
              <a:rPr lang="de-DE" altLang="de-DE" b="1" dirty="0">
                <a:effectLst/>
                <a:latin typeface="TheSansOffice" panose="020B0503040302090204" pitchFamily="34" charset="0"/>
              </a:rPr>
              <a:t>Verschiedenste Funktionen in der Gruppen- und Teamleitung bei den Einrichtungen und Bewegungen in der Pfarr-Gemeinde</a:t>
            </a:r>
          </a:p>
        </p:txBody>
      </p:sp>
      <p:pic>
        <p:nvPicPr>
          <p:cNvPr id="7" name="Grafi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7021">
            <a:off x="10800000" y="4843855"/>
            <a:ext cx="707401" cy="1478889"/>
          </a:xfrm>
          <a:prstGeom prst="rect">
            <a:avLst/>
          </a:prstGeom>
        </p:spPr>
      </p:pic>
      <p:sp>
        <p:nvSpPr>
          <p:cNvPr id="3" name="Foliennummernplatzhalter 2"/>
          <p:cNvSpPr>
            <a:spLocks noGrp="1"/>
          </p:cNvSpPr>
          <p:nvPr>
            <p:ph type="sldNum" sz="quarter" idx="12"/>
          </p:nvPr>
        </p:nvSpPr>
        <p:spPr/>
        <p:txBody>
          <a:bodyPr/>
          <a:lstStyle/>
          <a:p>
            <a:fld id="{63399D5D-559F-4ED5-B599-7EBFC418758C}" type="slidenum">
              <a:rPr lang="de-DE" altLang="de-DE" smtClean="0"/>
              <a:pPr/>
              <a:t>27</a:t>
            </a:fld>
            <a:endParaRPr lang="de-DE" altLang="de-DE"/>
          </a:p>
        </p:txBody>
      </p:sp>
    </p:spTree>
    <p:extLst>
      <p:ext uri="{BB962C8B-B14F-4D97-AF65-F5344CB8AC3E}">
        <p14:creationId xmlns:p14="http://schemas.microsoft.com/office/powerpoint/2010/main" val="1804372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16000" y="762000"/>
            <a:ext cx="10566400" cy="722784"/>
          </a:xfrm>
        </p:spPr>
        <p:txBody>
          <a:bodyPr/>
          <a:lstStyle/>
          <a:p>
            <a:r>
              <a:rPr lang="de-DE" sz="3200" dirty="0" smtClean="0"/>
              <a:t>Rollenprofile Diakone</a:t>
            </a:r>
            <a:endParaRPr lang="de-DE" sz="3200" dirty="0"/>
          </a:p>
        </p:txBody>
      </p:sp>
      <p:sp>
        <p:nvSpPr>
          <p:cNvPr id="3" name="Inhaltsplatzhalter 2"/>
          <p:cNvSpPr>
            <a:spLocks noGrp="1"/>
          </p:cNvSpPr>
          <p:nvPr>
            <p:ph idx="1"/>
          </p:nvPr>
        </p:nvSpPr>
        <p:spPr>
          <a:xfrm>
            <a:off x="1271464" y="1330447"/>
            <a:ext cx="9721081" cy="4733008"/>
          </a:xfrm>
        </p:spPr>
        <p:txBody>
          <a:bodyPr/>
          <a:lstStyle/>
          <a:p>
            <a:pPr marL="0" indent="0">
              <a:buNone/>
            </a:pPr>
            <a:endParaRPr lang="de-DE" dirty="0" smtClean="0"/>
          </a:p>
          <a:p>
            <a:r>
              <a:rPr lang="de-DE" b="1" dirty="0" smtClean="0">
                <a:effectLst/>
              </a:rPr>
              <a:t>Hauptamtlich </a:t>
            </a:r>
            <a:r>
              <a:rPr lang="de-DE" b="1" dirty="0">
                <a:effectLst/>
              </a:rPr>
              <a:t>(mit fachtheologischer </a:t>
            </a:r>
            <a:r>
              <a:rPr lang="de-DE" b="1" dirty="0" smtClean="0">
                <a:effectLst/>
              </a:rPr>
              <a:t>Qualifikation)</a:t>
            </a:r>
          </a:p>
          <a:p>
            <a:pPr marL="0" indent="0">
              <a:buNone/>
            </a:pPr>
            <a:r>
              <a:rPr lang="de-DE" b="1" dirty="0" smtClean="0">
                <a:effectLst/>
              </a:rPr>
              <a:t>tätig als Pfarrvorstand, Pfarr-Gemeinde-Leiter, Seelsorger </a:t>
            </a:r>
            <a:r>
              <a:rPr lang="de-DE" b="1" dirty="0">
                <a:effectLst/>
              </a:rPr>
              <a:t>mit spezieller seelsorglicher </a:t>
            </a:r>
            <a:r>
              <a:rPr lang="de-DE" b="1" dirty="0" smtClean="0">
                <a:effectLst/>
              </a:rPr>
              <a:t>oder </a:t>
            </a:r>
            <a:r>
              <a:rPr lang="de-DE" b="1" dirty="0">
                <a:effectLst/>
              </a:rPr>
              <a:t>kategorialer </a:t>
            </a:r>
            <a:r>
              <a:rPr lang="de-DE" b="1" dirty="0" smtClean="0">
                <a:effectLst/>
              </a:rPr>
              <a:t>Beauftragung</a:t>
            </a:r>
          </a:p>
          <a:p>
            <a:pPr marL="0" indent="0">
              <a:buNone/>
            </a:pPr>
            <a:endParaRPr lang="de-DE" sz="1800" b="1" dirty="0">
              <a:effectLst/>
            </a:endParaRPr>
          </a:p>
          <a:p>
            <a:r>
              <a:rPr lang="de-DE" b="1" dirty="0" smtClean="0">
                <a:effectLst/>
              </a:rPr>
              <a:t>Ehrenamtlich </a:t>
            </a:r>
            <a:r>
              <a:rPr lang="de-DE" b="1" dirty="0">
                <a:effectLst/>
              </a:rPr>
              <a:t>(gemäß der jeweiligen pastoralen </a:t>
            </a:r>
            <a:r>
              <a:rPr lang="de-DE" b="1" dirty="0" smtClean="0">
                <a:effectLst/>
              </a:rPr>
              <a:t>Qualifikationen)</a:t>
            </a:r>
          </a:p>
          <a:p>
            <a:pPr marL="0" indent="0">
              <a:buNone/>
            </a:pPr>
            <a:r>
              <a:rPr lang="de-DE" b="1" dirty="0" smtClean="0">
                <a:effectLst/>
              </a:rPr>
              <a:t>tätig als Mitglied </a:t>
            </a:r>
            <a:r>
              <a:rPr lang="de-DE" b="1" dirty="0">
                <a:effectLst/>
              </a:rPr>
              <a:t>oder Sprecher des Seelsorgeteams der </a:t>
            </a:r>
            <a:r>
              <a:rPr lang="de-DE" b="1" dirty="0" smtClean="0">
                <a:effectLst/>
              </a:rPr>
              <a:t>Pfarr-Gemeinde, Seelsorger </a:t>
            </a:r>
            <a:r>
              <a:rPr lang="de-DE" b="1" dirty="0">
                <a:effectLst/>
              </a:rPr>
              <a:t>im </a:t>
            </a:r>
            <a:r>
              <a:rPr lang="de-DE" b="1" dirty="0" err="1" smtClean="0">
                <a:effectLst/>
              </a:rPr>
              <a:t>diakonalen</a:t>
            </a:r>
            <a:r>
              <a:rPr lang="de-DE" b="1" dirty="0" smtClean="0">
                <a:effectLst/>
              </a:rPr>
              <a:t> </a:t>
            </a:r>
            <a:r>
              <a:rPr lang="de-DE" b="1" dirty="0">
                <a:effectLst/>
              </a:rPr>
              <a:t>Dienst – liturgisch/sakramental, karitativ, </a:t>
            </a:r>
            <a:r>
              <a:rPr lang="de-DE" b="1" dirty="0" smtClean="0">
                <a:effectLst/>
              </a:rPr>
              <a:t>Verkündigung, Leiter </a:t>
            </a:r>
            <a:r>
              <a:rPr lang="de-DE" b="1" dirty="0">
                <a:effectLst/>
              </a:rPr>
              <a:t>oder Mitglied eines Arbeitskreises des Pfarr-Gemeinde-Rates</a:t>
            </a:r>
          </a:p>
          <a:p>
            <a:endParaRPr lang="de-DE" dirty="0"/>
          </a:p>
        </p:txBody>
      </p:sp>
      <p:sp>
        <p:nvSpPr>
          <p:cNvPr id="5" name="Foliennummernplatzhalter 4"/>
          <p:cNvSpPr>
            <a:spLocks noGrp="1"/>
          </p:cNvSpPr>
          <p:nvPr>
            <p:ph type="sldNum" sz="quarter" idx="12"/>
          </p:nvPr>
        </p:nvSpPr>
        <p:spPr/>
        <p:txBody>
          <a:bodyPr/>
          <a:lstStyle/>
          <a:p>
            <a:fld id="{63399D5D-559F-4ED5-B599-7EBFC418758C}" type="slidenum">
              <a:rPr lang="de-DE" altLang="de-DE" smtClean="0"/>
              <a:pPr/>
              <a:t>28</a:t>
            </a:fld>
            <a:endParaRPr lang="de-DE" altLang="de-DE"/>
          </a:p>
        </p:txBody>
      </p:sp>
    </p:spTree>
    <p:extLst>
      <p:ext uri="{BB962C8B-B14F-4D97-AF65-F5344CB8AC3E}">
        <p14:creationId xmlns:p14="http://schemas.microsoft.com/office/powerpoint/2010/main" val="90555563"/>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7021">
            <a:off x="10800000" y="4843855"/>
            <a:ext cx="707401" cy="1478889"/>
          </a:xfrm>
          <a:prstGeom prst="rect">
            <a:avLst/>
          </a:prstGeom>
        </p:spPr>
      </p:pic>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Rollenprofile:</a:t>
            </a:r>
            <a:br>
              <a:rPr lang="de-DE" altLang="de-DE" sz="3200" b="1" dirty="0">
                <a:latin typeface="TheSansOffice" panose="020B0503040302090204" pitchFamily="34" charset="0"/>
              </a:rPr>
            </a:br>
            <a:r>
              <a:rPr lang="de-DE" altLang="de-DE" sz="3200" b="1" dirty="0">
                <a:latin typeface="TheSansOffice" panose="020B0503040302090204" pitchFamily="34" charset="0"/>
              </a:rPr>
              <a:t>Hauptamtliche in der Verwaltung</a:t>
            </a:r>
          </a:p>
        </p:txBody>
      </p:sp>
      <p:sp>
        <p:nvSpPr>
          <p:cNvPr id="247811" name="Rectangle 3"/>
          <p:cNvSpPr>
            <a:spLocks noGrp="1" noChangeArrowheads="1"/>
          </p:cNvSpPr>
          <p:nvPr>
            <p:ph idx="1"/>
          </p:nvPr>
        </p:nvSpPr>
        <p:spPr/>
        <p:txBody>
          <a:bodyPr/>
          <a:lstStyle/>
          <a:p>
            <a:pPr>
              <a:lnSpc>
                <a:spcPct val="90000"/>
              </a:lnSpc>
              <a:spcAft>
                <a:spcPts val="600"/>
              </a:spcAft>
            </a:pPr>
            <a:r>
              <a:rPr lang="de-DE" altLang="de-DE" b="1" dirty="0" smtClean="0">
                <a:effectLst/>
                <a:latin typeface="TheSansOffice" panose="020B0503040302090204" pitchFamily="34" charset="0"/>
              </a:rPr>
              <a:t>Pfarrvorstand/-</a:t>
            </a:r>
            <a:r>
              <a:rPr lang="de-DE" altLang="de-DE" b="1" dirty="0" err="1" smtClean="0">
                <a:effectLst/>
                <a:latin typeface="TheSansOffice" panose="020B0503040302090204" pitchFamily="34" charset="0"/>
              </a:rPr>
              <a:t>vorständin</a:t>
            </a:r>
            <a:endParaRPr lang="de-DE" altLang="de-DE" b="1" dirty="0">
              <a:effectLst/>
              <a:latin typeface="TheSansOffice" panose="020B0503040302090204" pitchFamily="34" charset="0"/>
            </a:endParaRPr>
          </a:p>
          <a:p>
            <a:pPr>
              <a:lnSpc>
                <a:spcPct val="90000"/>
              </a:lnSpc>
              <a:spcAft>
                <a:spcPts val="600"/>
              </a:spcAft>
            </a:pPr>
            <a:r>
              <a:rPr lang="de-DE" altLang="de-DE" b="1" dirty="0">
                <a:effectLst/>
                <a:latin typeface="TheSansOffice" panose="020B0503040302090204" pitchFamily="34" charset="0"/>
              </a:rPr>
              <a:t>Verantwortliche(r) Betriebsführung </a:t>
            </a:r>
            <a:r>
              <a:rPr lang="de-DE" altLang="de-DE" b="1" dirty="0" smtClean="0">
                <a:effectLst/>
                <a:latin typeface="TheSansOffice" panose="020B0503040302090204" pitchFamily="34" charset="0"/>
              </a:rPr>
              <a:t>KITAs</a:t>
            </a:r>
            <a:endParaRPr lang="de-DE" altLang="de-DE" b="1" dirty="0">
              <a:effectLst/>
              <a:latin typeface="TheSansOffice" panose="020B0503040302090204" pitchFamily="34" charset="0"/>
            </a:endParaRPr>
          </a:p>
          <a:p>
            <a:pPr>
              <a:lnSpc>
                <a:spcPct val="90000"/>
              </a:lnSpc>
              <a:spcAft>
                <a:spcPts val="600"/>
              </a:spcAft>
            </a:pPr>
            <a:r>
              <a:rPr lang="de-DE" altLang="de-DE" b="1" dirty="0">
                <a:effectLst/>
                <a:latin typeface="TheSansOffice" panose="020B0503040302090204" pitchFamily="34" charset="0"/>
              </a:rPr>
              <a:t>Pfarrsekretär/in</a:t>
            </a:r>
          </a:p>
          <a:p>
            <a:pPr>
              <a:lnSpc>
                <a:spcPct val="90000"/>
              </a:lnSpc>
              <a:spcAft>
                <a:spcPts val="600"/>
              </a:spcAft>
            </a:pPr>
            <a:r>
              <a:rPr lang="de-DE" altLang="de-DE" b="1" dirty="0">
                <a:effectLst/>
                <a:latin typeface="TheSansOffice" panose="020B0503040302090204" pitchFamily="34" charset="0"/>
              </a:rPr>
              <a:t>Mesner/in</a:t>
            </a:r>
          </a:p>
          <a:p>
            <a:pPr>
              <a:lnSpc>
                <a:spcPct val="90000"/>
              </a:lnSpc>
              <a:spcAft>
                <a:spcPts val="600"/>
              </a:spcAft>
            </a:pPr>
            <a:r>
              <a:rPr lang="de-DE" altLang="de-DE" b="1" dirty="0" smtClean="0">
                <a:effectLst/>
                <a:latin typeface="TheSansOffice" panose="020B0503040302090204" pitchFamily="34" charset="0"/>
              </a:rPr>
              <a:t>Reinigungspersonal</a:t>
            </a:r>
            <a:endParaRPr lang="de-DE" altLang="de-DE" b="1"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29</a:t>
            </a:fld>
            <a:endParaRPr lang="de-DE" altLang="de-DE"/>
          </a:p>
        </p:txBody>
      </p:sp>
    </p:spTree>
    <p:extLst>
      <p:ext uri="{BB962C8B-B14F-4D97-AF65-F5344CB8AC3E}">
        <p14:creationId xmlns:p14="http://schemas.microsoft.com/office/powerpoint/2010/main" val="24242151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Warum dieses Modell?</a:t>
            </a:r>
            <a:br>
              <a:rPr lang="de-DE" altLang="de-DE" sz="3200" b="1" dirty="0">
                <a:latin typeface="TheSansOffice" panose="020B0503040302090204" pitchFamily="34" charset="0"/>
              </a:rPr>
            </a:br>
            <a:r>
              <a:rPr lang="de-DE" altLang="de-DE" sz="3200" b="1" dirty="0">
                <a:latin typeface="TheSansOffice" panose="020B0503040302090204" pitchFamily="34" charset="0"/>
              </a:rPr>
              <a:t>Inhaltliche Gründe</a:t>
            </a:r>
          </a:p>
        </p:txBody>
      </p:sp>
      <p:sp>
        <p:nvSpPr>
          <p:cNvPr id="247811" name="Rectangle 3"/>
          <p:cNvSpPr>
            <a:spLocks noGrp="1" noChangeArrowheads="1"/>
          </p:cNvSpPr>
          <p:nvPr>
            <p:ph idx="1"/>
          </p:nvPr>
        </p:nvSpPr>
        <p:spPr/>
        <p:txBody>
          <a:bodyPr/>
          <a:lstStyle/>
          <a:p>
            <a:pPr>
              <a:lnSpc>
                <a:spcPct val="90000"/>
              </a:lnSpc>
            </a:pPr>
            <a:endParaRPr lang="de-DE" altLang="de-DE" smtClean="0">
              <a:effectLst/>
              <a:latin typeface="TheSansOffice" panose="020B0503040302090204" pitchFamily="34" charset="0"/>
            </a:endParaRPr>
          </a:p>
          <a:p>
            <a:pPr>
              <a:lnSpc>
                <a:spcPct val="90000"/>
              </a:lnSpc>
            </a:pPr>
            <a:r>
              <a:rPr lang="de-DE" altLang="de-DE" smtClean="0">
                <a:effectLst/>
                <a:latin typeface="TheSansOffice" panose="020B0503040302090204" pitchFamily="34" charset="0"/>
              </a:rPr>
              <a:t>Klare </a:t>
            </a:r>
            <a:r>
              <a:rPr lang="de-DE" altLang="de-DE" dirty="0">
                <a:effectLst/>
                <a:latin typeface="TheSansOffice" panose="020B0503040302090204" pitchFamily="34" charset="0"/>
              </a:rPr>
              <a:t>Verantwortlichkeiten bei größtmöglicher Flexibilität</a:t>
            </a:r>
          </a:p>
          <a:p>
            <a:pPr>
              <a:lnSpc>
                <a:spcPct val="90000"/>
              </a:lnSpc>
            </a:pPr>
            <a:r>
              <a:rPr lang="de-DE" altLang="de-DE" dirty="0">
                <a:effectLst/>
                <a:latin typeface="TheSansOffice" panose="020B0503040302090204" pitchFamily="34" charset="0"/>
              </a:rPr>
              <a:t>Wirksamkeit in der Gesellschaft / Nähe zu den Menschen</a:t>
            </a:r>
          </a:p>
          <a:p>
            <a:pPr>
              <a:lnSpc>
                <a:spcPct val="90000"/>
              </a:lnSpc>
            </a:pPr>
            <a:r>
              <a:rPr lang="de-DE" altLang="de-DE" dirty="0">
                <a:effectLst/>
                <a:latin typeface="TheSansOffice" panose="020B0503040302090204" pitchFamily="34" charset="0"/>
              </a:rPr>
              <a:t>Übernahme von </a:t>
            </a:r>
            <a:r>
              <a:rPr lang="de-DE" altLang="de-DE" dirty="0" smtClean="0">
                <a:effectLst/>
                <a:latin typeface="TheSansOffice" panose="020B0503040302090204" pitchFamily="34" charset="0"/>
              </a:rPr>
              <a:t>HA und EA Leitungsverantwortung, auch </a:t>
            </a:r>
            <a:r>
              <a:rPr lang="de-DE" altLang="de-DE" dirty="0">
                <a:effectLst/>
                <a:latin typeface="TheSansOffice" panose="020B0503040302090204" pitchFamily="34" charset="0"/>
              </a:rPr>
              <a:t>durch Laien und </a:t>
            </a:r>
            <a:r>
              <a:rPr lang="de-DE" altLang="de-DE" dirty="0" smtClean="0">
                <a:effectLst/>
                <a:latin typeface="TheSansOffice" panose="020B0503040302090204" pitchFamily="34" charset="0"/>
              </a:rPr>
              <a:t>Diakone </a:t>
            </a:r>
            <a:r>
              <a:rPr lang="de-DE" altLang="de-DE" dirty="0">
                <a:effectLst/>
                <a:latin typeface="TheSansOffice" panose="020B0503040302090204" pitchFamily="34" charset="0"/>
              </a:rPr>
              <a:t>unter Beachtung des kirchenrechtlichen und </a:t>
            </a:r>
            <a:r>
              <a:rPr lang="de-DE" altLang="de-DE" dirty="0" err="1">
                <a:effectLst/>
                <a:latin typeface="TheSansOffice" panose="020B0503040302090204" pitchFamily="34" charset="0"/>
              </a:rPr>
              <a:t>sakramententheologischen</a:t>
            </a:r>
            <a:r>
              <a:rPr lang="de-DE" altLang="de-DE" dirty="0">
                <a:effectLst/>
                <a:latin typeface="TheSansOffice" panose="020B0503040302090204" pitchFamily="34" charset="0"/>
              </a:rPr>
              <a:t> Rahmens</a:t>
            </a:r>
          </a:p>
          <a:p>
            <a:pPr>
              <a:lnSpc>
                <a:spcPct val="90000"/>
              </a:lnSpc>
            </a:pPr>
            <a:r>
              <a:rPr lang="de-DE" altLang="de-DE" dirty="0">
                <a:effectLst/>
                <a:latin typeface="TheSansOffice" panose="020B0503040302090204" pitchFamily="34" charset="0"/>
              </a:rPr>
              <a:t>An Fähigkeiten orientierter Einsatz des Personals und verantwortungsvolle Aufgaben für </a:t>
            </a:r>
            <a:r>
              <a:rPr lang="de-DE" altLang="de-DE" dirty="0" smtClean="0">
                <a:effectLst/>
                <a:latin typeface="TheSansOffice" panose="020B0503040302090204" pitchFamily="34" charset="0"/>
              </a:rPr>
              <a:t>Ehrenamtliche</a:t>
            </a:r>
            <a:endParaRPr lang="de-DE" altLang="de-DE" dirty="0">
              <a:effectLst/>
              <a:latin typeface="TheSansOffice" panose="020B0503040302090204" pitchFamily="34" charset="0"/>
            </a:endParaRPr>
          </a:p>
          <a:p>
            <a:pPr>
              <a:lnSpc>
                <a:spcPct val="90000"/>
              </a:lnSpc>
            </a:pPr>
            <a:endParaRPr lang="de-DE" alt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30</a:t>
            </a:fld>
            <a:endParaRPr lang="de-DE" altLang="de-DE"/>
          </a:p>
        </p:txBody>
      </p:sp>
    </p:spTree>
    <p:extLst>
      <p:ext uri="{BB962C8B-B14F-4D97-AF65-F5344CB8AC3E}">
        <p14:creationId xmlns:p14="http://schemas.microsoft.com/office/powerpoint/2010/main" val="11689970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Warum dieses Modell?</a:t>
            </a:r>
            <a:br>
              <a:rPr lang="de-DE" altLang="de-DE" sz="3200" b="1" dirty="0">
                <a:latin typeface="TheSansOffice" panose="020B0503040302090204" pitchFamily="34" charset="0"/>
              </a:rPr>
            </a:br>
            <a:r>
              <a:rPr lang="de-DE" altLang="de-DE" sz="3200" b="1" dirty="0">
                <a:latin typeface="TheSansOffice" panose="020B0503040302090204" pitchFamily="34" charset="0"/>
              </a:rPr>
              <a:t>Eckpfeiler</a:t>
            </a:r>
          </a:p>
        </p:txBody>
      </p:sp>
      <p:sp>
        <p:nvSpPr>
          <p:cNvPr id="247811" name="Rectangle 3"/>
          <p:cNvSpPr>
            <a:spLocks noGrp="1" noChangeArrowheads="1"/>
          </p:cNvSpPr>
          <p:nvPr>
            <p:ph idx="1"/>
          </p:nvPr>
        </p:nvSpPr>
        <p:spPr/>
        <p:txBody>
          <a:bodyPr/>
          <a:lstStyle/>
          <a:p>
            <a:pPr lvl="0"/>
            <a:r>
              <a:rPr lang="de-AT" dirty="0">
                <a:effectLst/>
                <a:latin typeface="TheSansOffice" panose="020B0503040302090204" pitchFamily="34" charset="0"/>
              </a:rPr>
              <a:t>Umsetzung des </a:t>
            </a:r>
            <a:r>
              <a:rPr lang="de-AT" dirty="0" smtClean="0">
                <a:effectLst/>
                <a:latin typeface="TheSansOffice" panose="020B0503040302090204" pitchFamily="34" charset="0"/>
              </a:rPr>
              <a:t>Modells in der gesamten </a:t>
            </a:r>
            <a:r>
              <a:rPr lang="de-AT" dirty="0">
                <a:effectLst/>
                <a:latin typeface="TheSansOffice" panose="020B0503040302090204" pitchFamily="34" charset="0"/>
              </a:rPr>
              <a:t>Diözese (ca. 35 Pfarren)</a:t>
            </a:r>
            <a:endParaRPr lang="de-DE" dirty="0">
              <a:effectLst/>
              <a:latin typeface="TheSansOffice" panose="020B0503040302090204" pitchFamily="34" charset="0"/>
            </a:endParaRPr>
          </a:p>
          <a:p>
            <a:pPr lvl="0"/>
            <a:r>
              <a:rPr lang="de-AT" dirty="0">
                <a:effectLst/>
                <a:latin typeface="TheSansOffice" panose="020B0503040302090204" pitchFamily="34" charset="0"/>
              </a:rPr>
              <a:t>Kooperative Leitung </a:t>
            </a:r>
            <a:r>
              <a:rPr lang="de-DE" dirty="0">
                <a:effectLst/>
                <a:latin typeface="TheSansOffice" panose="020B0503040302090204" pitchFamily="34" charset="0"/>
              </a:rPr>
              <a:t>auf Ebene der Pfarren und </a:t>
            </a:r>
            <a:r>
              <a:rPr lang="de-DE" dirty="0" smtClean="0">
                <a:effectLst/>
                <a:latin typeface="TheSansOffice" panose="020B0503040302090204" pitchFamily="34" charset="0"/>
              </a:rPr>
              <a:t>der</a:t>
            </a:r>
            <a:br>
              <a:rPr lang="de-DE" dirty="0" smtClean="0">
                <a:effectLst/>
                <a:latin typeface="TheSansOffice" panose="020B0503040302090204" pitchFamily="34" charset="0"/>
              </a:rPr>
            </a:br>
            <a:r>
              <a:rPr lang="de-DE" dirty="0" smtClean="0">
                <a:effectLst/>
                <a:latin typeface="TheSansOffice" panose="020B0503040302090204" pitchFamily="34" charset="0"/>
              </a:rPr>
              <a:t>Pfarr-Gemeinden</a:t>
            </a:r>
            <a:endParaRPr lang="de-DE" dirty="0">
              <a:effectLst/>
              <a:latin typeface="TheSansOffice" panose="020B0503040302090204" pitchFamily="34" charset="0"/>
            </a:endParaRPr>
          </a:p>
          <a:p>
            <a:r>
              <a:rPr lang="de-AT" dirty="0">
                <a:effectLst/>
                <a:latin typeface="TheSansOffice" panose="020B0503040302090204" pitchFamily="34" charset="0"/>
              </a:rPr>
              <a:t>Verbesserung der Erreichbarkeit durch Büros auf zwei Ebenen (Pfarre: ausgedehnte Erreichbarkeit; Pfarr-Gemeinde: </a:t>
            </a:r>
            <a:r>
              <a:rPr lang="de-AT" dirty="0" smtClean="0">
                <a:effectLst/>
                <a:latin typeface="TheSansOffice" panose="020B0503040302090204" pitchFamily="34" charset="0"/>
              </a:rPr>
              <a:t>bisher bewährte Kommunikationsdrehscheibe)</a:t>
            </a:r>
            <a:endParaRPr 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31</a:t>
            </a:fld>
            <a:endParaRPr lang="de-DE" altLang="de-DE"/>
          </a:p>
        </p:txBody>
      </p:sp>
    </p:spTree>
    <p:extLst>
      <p:ext uri="{BB962C8B-B14F-4D97-AF65-F5344CB8AC3E}">
        <p14:creationId xmlns:p14="http://schemas.microsoft.com/office/powerpoint/2010/main" val="19901907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Warum dieses Modell?</a:t>
            </a:r>
            <a:br>
              <a:rPr lang="de-DE" altLang="de-DE" sz="3200" b="1" dirty="0">
                <a:latin typeface="TheSansOffice" panose="020B0503040302090204" pitchFamily="34" charset="0"/>
              </a:rPr>
            </a:br>
            <a:r>
              <a:rPr lang="de-DE" altLang="de-DE" sz="3200" b="1" dirty="0">
                <a:latin typeface="TheSansOffice" panose="020B0503040302090204" pitchFamily="34" charset="0"/>
              </a:rPr>
              <a:t>Eckpfeiler</a:t>
            </a:r>
          </a:p>
        </p:txBody>
      </p:sp>
      <p:sp>
        <p:nvSpPr>
          <p:cNvPr id="247811" name="Rectangle 3"/>
          <p:cNvSpPr>
            <a:spLocks noGrp="1" noChangeArrowheads="1"/>
          </p:cNvSpPr>
          <p:nvPr>
            <p:ph idx="1"/>
          </p:nvPr>
        </p:nvSpPr>
        <p:spPr/>
        <p:txBody>
          <a:bodyPr/>
          <a:lstStyle/>
          <a:p>
            <a:pPr lvl="0"/>
            <a:r>
              <a:rPr lang="de-AT" dirty="0">
                <a:effectLst/>
                <a:latin typeface="TheSansOffice" panose="020B0503040302090204" pitchFamily="34" charset="0"/>
              </a:rPr>
              <a:t>Zusammenwirken von kategorialer und territorialer </a:t>
            </a:r>
            <a:r>
              <a:rPr lang="de-AT" dirty="0" smtClean="0">
                <a:effectLst/>
                <a:latin typeface="TheSansOffice" panose="020B0503040302090204" pitchFamily="34" charset="0"/>
              </a:rPr>
              <a:t>Pastoral</a:t>
            </a:r>
            <a:br>
              <a:rPr lang="de-AT" dirty="0" smtClean="0">
                <a:effectLst/>
                <a:latin typeface="TheSansOffice" panose="020B0503040302090204" pitchFamily="34" charset="0"/>
              </a:rPr>
            </a:br>
            <a:r>
              <a:rPr lang="de-AT" dirty="0" smtClean="0">
                <a:effectLst/>
                <a:latin typeface="TheSansOffice" panose="020B0503040302090204" pitchFamily="34" charset="0"/>
              </a:rPr>
              <a:t>auf </a:t>
            </a:r>
            <a:r>
              <a:rPr lang="de-AT" dirty="0">
                <a:effectLst/>
                <a:latin typeface="TheSansOffice" panose="020B0503040302090204" pitchFamily="34" charset="0"/>
              </a:rPr>
              <a:t>der Pfarrebene</a:t>
            </a:r>
            <a:endParaRPr lang="de-DE" dirty="0">
              <a:effectLst/>
              <a:latin typeface="TheSansOffice" panose="020B0503040302090204" pitchFamily="34" charset="0"/>
            </a:endParaRPr>
          </a:p>
          <a:p>
            <a:pPr lvl="0"/>
            <a:r>
              <a:rPr lang="de-AT" dirty="0">
                <a:effectLst/>
                <a:latin typeface="TheSansOffice" panose="020B0503040302090204" pitchFamily="34" charset="0"/>
              </a:rPr>
              <a:t>Hauptamtliches Personal mit zwei Blickrichtungen: Unterstützung und Begleitung von </a:t>
            </a:r>
            <a:r>
              <a:rPr lang="de-AT" dirty="0" smtClean="0">
                <a:effectLst/>
                <a:latin typeface="TheSansOffice" panose="020B0503040302090204" pitchFamily="34" charset="0"/>
              </a:rPr>
              <a:t>Pfarr-Gemeinden</a:t>
            </a:r>
            <a:br>
              <a:rPr lang="de-AT" dirty="0" smtClean="0">
                <a:effectLst/>
                <a:latin typeface="TheSansOffice" panose="020B0503040302090204" pitchFamily="34" charset="0"/>
              </a:rPr>
            </a:br>
            <a:r>
              <a:rPr lang="de-AT" dirty="0" smtClean="0">
                <a:effectLst/>
                <a:latin typeface="TheSansOffice" panose="020B0503040302090204" pitchFamily="34" charset="0"/>
              </a:rPr>
              <a:t>Setzen </a:t>
            </a:r>
            <a:r>
              <a:rPr lang="de-AT" dirty="0">
                <a:effectLst/>
                <a:latin typeface="TheSansOffice" panose="020B0503040302090204" pitchFamily="34" charset="0"/>
              </a:rPr>
              <a:t>von seelsorglichen Initiativen auf der gesamten </a:t>
            </a:r>
            <a:r>
              <a:rPr lang="de-AT" dirty="0" smtClean="0">
                <a:effectLst/>
                <a:latin typeface="TheSansOffice" panose="020B0503040302090204" pitchFamily="34" charset="0"/>
              </a:rPr>
              <a:t>Pfarrebene</a:t>
            </a:r>
            <a:endParaRPr 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32</a:t>
            </a:fld>
            <a:endParaRPr lang="de-DE" altLang="de-DE"/>
          </a:p>
        </p:txBody>
      </p:sp>
    </p:spTree>
    <p:extLst>
      <p:ext uri="{BB962C8B-B14F-4D97-AF65-F5344CB8AC3E}">
        <p14:creationId xmlns:p14="http://schemas.microsoft.com/office/powerpoint/2010/main" val="6675258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b="1" dirty="0">
                <a:latin typeface="TheSansOffice" panose="020B0503040302090204" pitchFamily="34" charset="0"/>
              </a:rPr>
              <a:t>Resonanzphase</a:t>
            </a:r>
            <a:br>
              <a:rPr lang="de-DE" altLang="de-DE" sz="3200" b="1" dirty="0">
                <a:latin typeface="TheSansOffice" panose="020B0503040302090204" pitchFamily="34" charset="0"/>
              </a:rPr>
            </a:b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a:xfrm>
            <a:off x="1102785" y="1905000"/>
            <a:ext cx="10257367" cy="4620343"/>
          </a:xfrm>
        </p:spPr>
        <p:txBody>
          <a:bodyPr>
            <a:normAutofit lnSpcReduction="10000"/>
          </a:bodyPr>
          <a:lstStyle/>
          <a:p>
            <a:pPr>
              <a:lnSpc>
                <a:spcPct val="90000"/>
              </a:lnSpc>
            </a:pPr>
            <a:r>
              <a:rPr lang="de-DE" dirty="0" smtClean="0">
                <a:effectLst/>
                <a:latin typeface="TheSansOffice" panose="020B0503040302090204" pitchFamily="34" charset="0"/>
              </a:rPr>
              <a:t>Von </a:t>
            </a:r>
            <a:r>
              <a:rPr lang="de-DE" dirty="0">
                <a:effectLst/>
                <a:latin typeface="TheSansOffice" panose="020B0503040302090204" pitchFamily="34" charset="0"/>
              </a:rPr>
              <a:t>19. Jänner bis 5. Juli wird es rund </a:t>
            </a:r>
            <a:r>
              <a:rPr lang="de-DE" dirty="0" smtClean="0">
                <a:effectLst/>
                <a:latin typeface="TheSansOffice" panose="020B0503040302090204" pitchFamily="34" charset="0"/>
              </a:rPr>
              <a:t>90 </a:t>
            </a:r>
            <a:r>
              <a:rPr lang="de-DE" dirty="0">
                <a:effectLst/>
                <a:latin typeface="TheSansOffice" panose="020B0503040302090204" pitchFamily="34" charset="0"/>
              </a:rPr>
              <a:t>Resonanztreffen in der gesamten Diözese </a:t>
            </a:r>
            <a:r>
              <a:rPr lang="de-DE" dirty="0" smtClean="0">
                <a:effectLst/>
                <a:latin typeface="TheSansOffice" panose="020B0503040302090204" pitchFamily="34" charset="0"/>
              </a:rPr>
              <a:t>geben</a:t>
            </a:r>
          </a:p>
          <a:p>
            <a:pPr>
              <a:lnSpc>
                <a:spcPct val="90000"/>
              </a:lnSpc>
            </a:pPr>
            <a:r>
              <a:rPr lang="de-DE" dirty="0">
                <a:effectLst/>
                <a:latin typeface="TheSansOffice" panose="020B0503040302090204" pitchFamily="34" charset="0"/>
              </a:rPr>
              <a:t>begleitet von: Diözesanleitung, inhaltlichen </a:t>
            </a:r>
            <a:r>
              <a:rPr lang="de-DE" dirty="0" smtClean="0">
                <a:effectLst/>
                <a:latin typeface="TheSansOffice" panose="020B0503040302090204" pitchFamily="34" charset="0"/>
              </a:rPr>
              <a:t>Referent/innen </a:t>
            </a:r>
            <a:r>
              <a:rPr lang="de-DE" dirty="0">
                <a:effectLst/>
                <a:latin typeface="TheSansOffice" panose="020B0503040302090204" pitchFamily="34" charset="0"/>
              </a:rPr>
              <a:t>und </a:t>
            </a:r>
            <a:r>
              <a:rPr lang="de-DE" dirty="0" smtClean="0">
                <a:effectLst/>
                <a:latin typeface="TheSansOffice" panose="020B0503040302090204" pitchFamily="34" charset="0"/>
              </a:rPr>
              <a:t>Moderator/innen</a:t>
            </a:r>
          </a:p>
          <a:p>
            <a:pPr>
              <a:lnSpc>
                <a:spcPct val="90000"/>
              </a:lnSpc>
            </a:pPr>
            <a:r>
              <a:rPr lang="de-DE" dirty="0" smtClean="0">
                <a:effectLst/>
                <a:latin typeface="TheSansOffice" panose="020B0503040302090204" pitchFamily="34" charset="0"/>
              </a:rPr>
              <a:t>39 regionale Treffen (Dekanatsrat + 2 Personen pro Pfarre, Bürgermeister/innen)</a:t>
            </a:r>
          </a:p>
          <a:p>
            <a:pPr>
              <a:lnSpc>
                <a:spcPct val="90000"/>
              </a:lnSpc>
            </a:pPr>
            <a:r>
              <a:rPr lang="de-DE" dirty="0" smtClean="0">
                <a:effectLst/>
                <a:latin typeface="TheSansOffice" panose="020B0503040302090204" pitchFamily="34" charset="0"/>
              </a:rPr>
              <a:t>Berufsgruppen, Räte, Diözesane Ämter, Katholische Aktion und Forum Laienapostolat, Fokusgruppen (junge Menschen,</a:t>
            </a:r>
            <a:br>
              <a:rPr lang="de-DE" dirty="0" smtClean="0">
                <a:effectLst/>
                <a:latin typeface="TheSansOffice" panose="020B0503040302090204" pitchFamily="34" charset="0"/>
              </a:rPr>
            </a:br>
            <a:r>
              <a:rPr lang="de-DE" dirty="0" smtClean="0">
                <a:effectLst/>
                <a:latin typeface="TheSansOffice" panose="020B0503040302090204" pitchFamily="34" charset="0"/>
              </a:rPr>
              <a:t>Priester ohne Amt …)</a:t>
            </a:r>
          </a:p>
          <a:p>
            <a:pPr>
              <a:lnSpc>
                <a:spcPct val="90000"/>
              </a:lnSpc>
            </a:pPr>
            <a:r>
              <a:rPr lang="de-DE" dirty="0" smtClean="0">
                <a:effectLst/>
                <a:latin typeface="TheSansOffice" panose="020B0503040302090204" pitchFamily="34" charset="0"/>
              </a:rPr>
              <a:t> Anmeldung</a:t>
            </a:r>
            <a:r>
              <a:rPr lang="de-DE" dirty="0">
                <a:effectLst/>
                <a:latin typeface="TheSansOffice" panose="020B0503040302090204" pitchFamily="34" charset="0"/>
              </a:rPr>
              <a:t>: </a:t>
            </a:r>
            <a:r>
              <a:rPr lang="de-DE" u="sng" dirty="0" smtClean="0">
                <a:effectLst/>
                <a:latin typeface="TheSansOffice" panose="020B0503040302090204" pitchFamily="34" charset="0"/>
                <a:hlinkClick r:id="rId3"/>
              </a:rPr>
              <a:t>zukunftsweg@dioezese-linz.at</a:t>
            </a:r>
            <a:r>
              <a:rPr lang="de-DE" u="sng" dirty="0" smtClean="0">
                <a:effectLst/>
                <a:latin typeface="TheSansOffice" panose="020B0503040302090204" pitchFamily="34" charset="0"/>
              </a:rPr>
              <a:t> </a:t>
            </a:r>
            <a:r>
              <a:rPr lang="de-DE" dirty="0" smtClean="0">
                <a:effectLst/>
                <a:latin typeface="TheSansOffice" panose="020B0503040302090204" pitchFamily="34" charset="0"/>
              </a:rPr>
              <a:t>Koordination</a:t>
            </a:r>
            <a:r>
              <a:rPr lang="de-DE" dirty="0">
                <a:effectLst/>
                <a:latin typeface="TheSansOffice" panose="020B0503040302090204" pitchFamily="34" charset="0"/>
              </a:rPr>
              <a:t>: Monika Heilmann / Abteilung Pfarrgemeinde </a:t>
            </a:r>
            <a:r>
              <a:rPr lang="de-DE" dirty="0" smtClean="0">
                <a:effectLst/>
                <a:latin typeface="TheSansOffice" panose="020B0503040302090204" pitchFamily="34" charset="0"/>
              </a:rPr>
              <a:t>und Spiritualität</a:t>
            </a:r>
            <a:endParaRPr 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33</a:t>
            </a:fld>
            <a:endParaRPr lang="de-DE" altLang="de-DE"/>
          </a:p>
        </p:txBody>
      </p:sp>
    </p:spTree>
    <p:extLst>
      <p:ext uri="{BB962C8B-B14F-4D97-AF65-F5344CB8AC3E}">
        <p14:creationId xmlns:p14="http://schemas.microsoft.com/office/powerpoint/2010/main" val="13587509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a:xfrm>
            <a:off x="1016000" y="908720"/>
            <a:ext cx="10566400" cy="1266156"/>
          </a:xfrm>
        </p:spPr>
        <p:txBody>
          <a:bodyPr/>
          <a:lstStyle/>
          <a:p>
            <a:r>
              <a:rPr lang="de-DE" altLang="de-DE" sz="3200" b="1" dirty="0">
                <a:latin typeface="TheSansOffice" panose="020B0503040302090204" pitchFamily="34" charset="0"/>
              </a:rPr>
              <a:t>Wie sieht </a:t>
            </a:r>
            <a:r>
              <a:rPr lang="de-DE" altLang="de-DE" sz="3200" b="1" dirty="0" smtClean="0">
                <a:latin typeface="TheSansOffice" panose="020B0503040302090204" pitchFamily="34" charset="0"/>
              </a:rPr>
              <a:t>der Entscheidungsprozess </a:t>
            </a:r>
            <a:r>
              <a:rPr lang="de-DE" altLang="de-DE" sz="3200" b="1" dirty="0">
                <a:latin typeface="TheSansOffice" panose="020B0503040302090204" pitchFamily="34" charset="0"/>
              </a:rPr>
              <a:t>aus?</a:t>
            </a:r>
            <a:br>
              <a:rPr lang="de-DE" altLang="de-DE" sz="3200" b="1" dirty="0">
                <a:latin typeface="TheSansOffice" panose="020B0503040302090204" pitchFamily="34" charset="0"/>
              </a:rPr>
            </a:b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p:txBody>
          <a:bodyPr/>
          <a:lstStyle/>
          <a:p>
            <a:pPr lvl="0"/>
            <a:r>
              <a:rPr lang="de-DE" dirty="0">
                <a:effectLst/>
                <a:latin typeface="TheSansOffice" panose="020B0503040302090204" pitchFamily="34" charset="0"/>
              </a:rPr>
              <a:t>Information am 18. Jänner 2019</a:t>
            </a:r>
          </a:p>
          <a:p>
            <a:pPr lvl="0"/>
            <a:r>
              <a:rPr lang="de-DE" dirty="0">
                <a:effectLst/>
                <a:latin typeface="TheSansOffice" panose="020B0503040302090204" pitchFamily="34" charset="0"/>
              </a:rPr>
              <a:t>Resonanzphase bis 5. Juli 2019</a:t>
            </a:r>
          </a:p>
          <a:p>
            <a:pPr lvl="0"/>
            <a:r>
              <a:rPr lang="de-DE" dirty="0" smtClean="0">
                <a:effectLst/>
                <a:latin typeface="TheSansOffice" panose="020B0503040302090204" pitchFamily="34" charset="0"/>
              </a:rPr>
              <a:t>Prüfung, Bewertung und Einarbeitung der Änderungen </a:t>
            </a:r>
            <a:r>
              <a:rPr lang="de-DE" dirty="0">
                <a:effectLst/>
                <a:latin typeface="TheSansOffice" panose="020B0503040302090204" pitchFamily="34" charset="0"/>
              </a:rPr>
              <a:t>und Eingaben </a:t>
            </a:r>
            <a:r>
              <a:rPr lang="de-DE" dirty="0" smtClean="0">
                <a:effectLst/>
                <a:latin typeface="TheSansOffice" panose="020B0503040302090204" pitchFamily="34" charset="0"/>
              </a:rPr>
              <a:t>durch die neue </a:t>
            </a:r>
            <a:r>
              <a:rPr lang="de-DE" dirty="0">
                <a:effectLst/>
                <a:latin typeface="TheSansOffice" panose="020B0503040302090204" pitchFamily="34" charset="0"/>
              </a:rPr>
              <a:t>Arbeitsgruppe „zeitgemäße Strukturen“ im Sommer 2019</a:t>
            </a:r>
          </a:p>
          <a:p>
            <a:pPr lvl="0"/>
            <a:r>
              <a:rPr lang="de-DE" dirty="0">
                <a:effectLst/>
                <a:latin typeface="TheSansOffice" panose="020B0503040302090204" pitchFamily="34" charset="0"/>
              </a:rPr>
              <a:t>Vorabstimmung und Votum in den drei Räten: Pastoralrat, Priesterrat, Dechantenkonferenz im </a:t>
            </a:r>
            <a:r>
              <a:rPr lang="de-DE" dirty="0" smtClean="0">
                <a:effectLst/>
                <a:latin typeface="TheSansOffice" panose="020B0503040302090204" pitchFamily="34" charset="0"/>
              </a:rPr>
              <a:t>September/Oktober </a:t>
            </a:r>
            <a:r>
              <a:rPr lang="de-DE" dirty="0">
                <a:effectLst/>
                <a:latin typeface="TheSansOffice" panose="020B0503040302090204" pitchFamily="34" charset="0"/>
              </a:rPr>
              <a:t>2019</a:t>
            </a:r>
          </a:p>
          <a:p>
            <a:pPr lvl="0"/>
            <a:r>
              <a:rPr lang="de-DE" dirty="0" smtClean="0">
                <a:effectLst/>
                <a:latin typeface="TheSansOffice" panose="020B0503040302090204" pitchFamily="34" charset="0"/>
              </a:rPr>
              <a:t>Einarbeitung eventueller </a:t>
            </a:r>
            <a:r>
              <a:rPr lang="de-DE" dirty="0">
                <a:effectLst/>
                <a:latin typeface="TheSansOffice" panose="020B0503040302090204" pitchFamily="34" charset="0"/>
              </a:rPr>
              <a:t>Änderungen </a:t>
            </a:r>
            <a:r>
              <a:rPr lang="de-DE" dirty="0" smtClean="0">
                <a:effectLst/>
                <a:latin typeface="TheSansOffice" panose="020B0503040302090204" pitchFamily="34" charset="0"/>
              </a:rPr>
              <a:t>durch die Arbeitsgruppe</a:t>
            </a:r>
            <a:endParaRPr 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34</a:t>
            </a:fld>
            <a:endParaRPr lang="de-DE" altLang="de-DE"/>
          </a:p>
        </p:txBody>
      </p:sp>
    </p:spTree>
    <p:extLst>
      <p:ext uri="{BB962C8B-B14F-4D97-AF65-F5344CB8AC3E}">
        <p14:creationId xmlns:p14="http://schemas.microsoft.com/office/powerpoint/2010/main" val="32276069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a:xfrm>
            <a:off x="1016000" y="692696"/>
            <a:ext cx="10566400" cy="1482180"/>
          </a:xfrm>
        </p:spPr>
        <p:txBody>
          <a:bodyPr/>
          <a:lstStyle/>
          <a:p>
            <a:r>
              <a:rPr lang="de-DE" altLang="de-DE" sz="3200" b="1" dirty="0" smtClean="0">
                <a:latin typeface="TheSansOffice" panose="020B0503040302090204" pitchFamily="34" charset="0"/>
              </a:rPr>
              <a:t/>
            </a:r>
            <a:br>
              <a:rPr lang="de-DE" altLang="de-DE" sz="3200" b="1" dirty="0" smtClean="0">
                <a:latin typeface="TheSansOffice" panose="020B0503040302090204" pitchFamily="34" charset="0"/>
              </a:rPr>
            </a:br>
            <a:r>
              <a:rPr lang="de-DE" altLang="de-DE" sz="3200" dirty="0" smtClean="0">
                <a:latin typeface="TheSansOffice" panose="020B0503040302090204" pitchFamily="34" charset="0"/>
              </a:rPr>
              <a:t/>
            </a:r>
            <a:br>
              <a:rPr lang="de-DE" altLang="de-DE" sz="3200" dirty="0" smtClean="0">
                <a:latin typeface="TheSansOffice" panose="020B0503040302090204" pitchFamily="34" charset="0"/>
              </a:rPr>
            </a:br>
            <a:r>
              <a:rPr lang="de-DE" altLang="de-DE" sz="3200" dirty="0">
                <a:latin typeface="TheSansOffice" panose="020B0503040302090204" pitchFamily="34" charset="0"/>
              </a:rPr>
              <a:t/>
            </a:r>
            <a:br>
              <a:rPr lang="de-DE" altLang="de-DE" sz="3200" dirty="0">
                <a:latin typeface="TheSansOffice" panose="020B0503040302090204" pitchFamily="34" charset="0"/>
              </a:rPr>
            </a:br>
            <a:r>
              <a:rPr lang="de-DE" altLang="de-DE" sz="3200" dirty="0" smtClean="0">
                <a:latin typeface="TheSansOffice" panose="020B0503040302090204" pitchFamily="34" charset="0"/>
              </a:rPr>
              <a:t/>
            </a:r>
            <a:br>
              <a:rPr lang="de-DE" altLang="de-DE" sz="3200" dirty="0" smtClean="0">
                <a:latin typeface="TheSansOffice" panose="020B0503040302090204" pitchFamily="34" charset="0"/>
              </a:rPr>
            </a:br>
            <a:r>
              <a:rPr lang="de-DE" altLang="de-DE" sz="3200" dirty="0">
                <a:latin typeface="TheSansOffice" panose="020B0503040302090204" pitchFamily="34" charset="0"/>
              </a:rPr>
              <a:t/>
            </a:r>
            <a:br>
              <a:rPr lang="de-DE" altLang="de-DE" sz="3200" dirty="0">
                <a:latin typeface="TheSansOffice" panose="020B0503040302090204" pitchFamily="34" charset="0"/>
              </a:rPr>
            </a:br>
            <a:r>
              <a:rPr lang="de-DE" altLang="de-DE" sz="3200" b="1" dirty="0" smtClean="0">
                <a:latin typeface="TheSansOffice" panose="020B0503040302090204" pitchFamily="34" charset="0"/>
              </a:rPr>
              <a:t>Wie </a:t>
            </a:r>
            <a:r>
              <a:rPr lang="de-DE" altLang="de-DE" sz="3200" b="1" dirty="0">
                <a:latin typeface="TheSansOffice" panose="020B0503040302090204" pitchFamily="34" charset="0"/>
              </a:rPr>
              <a:t>sieht </a:t>
            </a:r>
            <a:r>
              <a:rPr lang="de-DE" altLang="de-DE" sz="3200" b="1" dirty="0" smtClean="0">
                <a:latin typeface="TheSansOffice" panose="020B0503040302090204" pitchFamily="34" charset="0"/>
              </a:rPr>
              <a:t>der Entscheidungsprozess </a:t>
            </a:r>
            <a:r>
              <a:rPr lang="de-DE" altLang="de-DE" sz="3200" b="1" dirty="0">
                <a:latin typeface="TheSansOffice" panose="020B0503040302090204" pitchFamily="34" charset="0"/>
              </a:rPr>
              <a:t>aus?</a:t>
            </a:r>
            <a:br>
              <a:rPr lang="de-DE" altLang="de-DE" sz="3200" b="1" dirty="0">
                <a:latin typeface="TheSansOffice" panose="020B0503040302090204" pitchFamily="34" charset="0"/>
              </a:rPr>
            </a:br>
            <a:endParaRPr lang="de-DE" altLang="de-DE" sz="3200" b="1" dirty="0">
              <a:latin typeface="TheSansOffice" panose="020B0503040302090204" pitchFamily="34" charset="0"/>
            </a:endParaRPr>
          </a:p>
        </p:txBody>
      </p:sp>
      <p:sp>
        <p:nvSpPr>
          <p:cNvPr id="247811" name="Rectangle 3"/>
          <p:cNvSpPr>
            <a:spLocks noGrp="1" noChangeArrowheads="1"/>
          </p:cNvSpPr>
          <p:nvPr>
            <p:ph idx="1"/>
          </p:nvPr>
        </p:nvSpPr>
        <p:spPr/>
        <p:txBody>
          <a:bodyPr/>
          <a:lstStyle/>
          <a:p>
            <a:pPr lvl="0"/>
            <a:r>
              <a:rPr lang="de-DE" dirty="0" smtClean="0">
                <a:effectLst/>
                <a:latin typeface="TheSansOffice" panose="020B0503040302090204" pitchFamily="34" charset="0"/>
              </a:rPr>
              <a:t>Rückversicherung </a:t>
            </a:r>
            <a:r>
              <a:rPr lang="de-DE" dirty="0">
                <a:effectLst/>
                <a:latin typeface="TheSansOffice" panose="020B0503040302090204" pitchFamily="34" charset="0"/>
              </a:rPr>
              <a:t>der Räte, dass Änderungen eingearbeitet </a:t>
            </a:r>
            <a:r>
              <a:rPr lang="de-DE" dirty="0" smtClean="0">
                <a:effectLst/>
                <a:latin typeface="TheSansOffice" panose="020B0503040302090204" pitchFamily="34" charset="0"/>
              </a:rPr>
              <a:t>wurden</a:t>
            </a:r>
            <a:endParaRPr lang="de-DE" dirty="0">
              <a:effectLst/>
              <a:latin typeface="TheSansOffice" panose="020B0503040302090204" pitchFamily="34" charset="0"/>
            </a:endParaRPr>
          </a:p>
          <a:p>
            <a:pPr lvl="0"/>
            <a:r>
              <a:rPr lang="de-DE" dirty="0">
                <a:effectLst/>
                <a:latin typeface="TheSansOffice" panose="020B0503040302090204" pitchFamily="34" charset="0"/>
              </a:rPr>
              <a:t>Votum im Diözesanforum 15</a:t>
            </a:r>
            <a:r>
              <a:rPr lang="de-DE" dirty="0" smtClean="0">
                <a:effectLst/>
                <a:latin typeface="TheSansOffice" panose="020B0503040302090204" pitchFamily="34" charset="0"/>
              </a:rPr>
              <a:t>.</a:t>
            </a:r>
            <a:r>
              <a:rPr lang="de-DE" altLang="de-DE" dirty="0">
                <a:latin typeface="TheSansOffice" panose="020B0503040302090204" pitchFamily="34" charset="0"/>
              </a:rPr>
              <a:t> </a:t>
            </a:r>
            <a:r>
              <a:rPr lang="de-DE" altLang="de-DE" dirty="0">
                <a:effectLst/>
                <a:latin typeface="TheSansOffice" panose="020B0503040302090204" pitchFamily="34" charset="0"/>
              </a:rPr>
              <a:t>–</a:t>
            </a:r>
            <a:r>
              <a:rPr lang="de-DE" altLang="de-DE" dirty="0">
                <a:latin typeface="TheSansOffice" panose="020B0503040302090204" pitchFamily="34" charset="0"/>
              </a:rPr>
              <a:t> </a:t>
            </a:r>
            <a:r>
              <a:rPr lang="de-DE" dirty="0" smtClean="0">
                <a:effectLst/>
                <a:latin typeface="TheSansOffice" panose="020B0503040302090204" pitchFamily="34" charset="0"/>
              </a:rPr>
              <a:t>16. </a:t>
            </a:r>
            <a:r>
              <a:rPr lang="de-DE" dirty="0">
                <a:effectLst/>
                <a:latin typeface="TheSansOffice" panose="020B0503040302090204" pitchFamily="34" charset="0"/>
              </a:rPr>
              <a:t>November 2019</a:t>
            </a:r>
          </a:p>
          <a:p>
            <a:pPr lvl="0"/>
            <a:r>
              <a:rPr lang="de-DE" dirty="0">
                <a:effectLst/>
                <a:latin typeface="TheSansOffice" panose="020B0503040302090204" pitchFamily="34" charset="0"/>
              </a:rPr>
              <a:t>Beschluss im </a:t>
            </a:r>
            <a:r>
              <a:rPr lang="de-DE" dirty="0" smtClean="0">
                <a:effectLst/>
                <a:latin typeface="TheSansOffice" panose="020B0503040302090204" pitchFamily="34" charset="0"/>
              </a:rPr>
              <a:t>Erweiterten </a:t>
            </a:r>
            <a:r>
              <a:rPr lang="de-DE" dirty="0">
                <a:effectLst/>
                <a:latin typeface="TheSansOffice" panose="020B0503040302090204" pitchFamily="34" charset="0"/>
              </a:rPr>
              <a:t>Konsistorium </a:t>
            </a:r>
          </a:p>
          <a:p>
            <a:pPr lvl="0"/>
            <a:r>
              <a:rPr lang="de-DE" dirty="0">
                <a:effectLst/>
                <a:latin typeface="TheSansOffice" panose="020B0503040302090204" pitchFamily="34" charset="0"/>
              </a:rPr>
              <a:t>Entscheidung des </a:t>
            </a:r>
            <a:r>
              <a:rPr lang="de-DE" dirty="0" smtClean="0">
                <a:effectLst/>
                <a:latin typeface="TheSansOffice" panose="020B0503040302090204" pitchFamily="34" charset="0"/>
              </a:rPr>
              <a:t>Bischofs</a:t>
            </a:r>
          </a:p>
          <a:p>
            <a:pPr lvl="0"/>
            <a:r>
              <a:rPr lang="de-DE" dirty="0" smtClean="0">
                <a:effectLst/>
                <a:latin typeface="TheSansOffice" panose="020B0503040302090204" pitchFamily="34" charset="0"/>
              </a:rPr>
              <a:t>Umsetzung</a:t>
            </a:r>
          </a:p>
          <a:p>
            <a:pPr lvl="0"/>
            <a:endParaRPr lang="de-DE" dirty="0">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35</a:t>
            </a:fld>
            <a:endParaRPr lang="de-DE" altLang="de-DE"/>
          </a:p>
        </p:txBody>
      </p:sp>
    </p:spTree>
    <p:extLst>
      <p:ext uri="{BB962C8B-B14F-4D97-AF65-F5344CB8AC3E}">
        <p14:creationId xmlns:p14="http://schemas.microsoft.com/office/powerpoint/2010/main" val="38905973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1" name="Rectangle 3"/>
          <p:cNvSpPr>
            <a:spLocks noGrp="1" noChangeArrowheads="1"/>
          </p:cNvSpPr>
          <p:nvPr>
            <p:ph idx="1"/>
          </p:nvPr>
        </p:nvSpPr>
        <p:spPr>
          <a:xfrm>
            <a:off x="7104112" y="3361758"/>
            <a:ext cx="4816527" cy="3446851"/>
          </a:xfrm>
        </p:spPr>
        <p:txBody>
          <a:bodyPr/>
          <a:lstStyle/>
          <a:p>
            <a:pPr>
              <a:lnSpc>
                <a:spcPct val="90000"/>
              </a:lnSpc>
            </a:pPr>
            <a:r>
              <a:rPr lang="de-DE" altLang="de-DE" dirty="0" smtClean="0">
                <a:effectLst/>
                <a:latin typeface="TheSansOffice" panose="020B0503040302090204" pitchFamily="34" charset="0"/>
              </a:rPr>
              <a:t>Was ist motivierend? Was gefällt mir?</a:t>
            </a:r>
            <a:endParaRPr lang="de-DE" altLang="de-DE" dirty="0">
              <a:effectLst/>
              <a:latin typeface="TheSansOffice" panose="020B0503040302090204" pitchFamily="34" charset="0"/>
            </a:endParaRPr>
          </a:p>
          <a:p>
            <a:pPr>
              <a:lnSpc>
                <a:spcPct val="90000"/>
              </a:lnSpc>
            </a:pPr>
            <a:r>
              <a:rPr lang="de-DE" altLang="de-DE" dirty="0" smtClean="0">
                <a:effectLst/>
                <a:latin typeface="TheSansOffice" panose="020B0503040302090204" pitchFamily="34" charset="0"/>
              </a:rPr>
              <a:t>Welche Herausforderungen sehe ich?</a:t>
            </a:r>
            <a:endParaRPr lang="de-DE" altLang="de-DE" dirty="0">
              <a:effectLst/>
              <a:latin typeface="TheSansOffice" panose="020B0503040302090204" pitchFamily="34" charset="0"/>
            </a:endParaRPr>
          </a:p>
          <a:p>
            <a:pPr>
              <a:lnSpc>
                <a:spcPct val="90000"/>
              </a:lnSpc>
            </a:pPr>
            <a:r>
              <a:rPr lang="de-DE" altLang="de-DE" dirty="0" smtClean="0">
                <a:effectLst/>
                <a:latin typeface="TheSansOffice" panose="020B0503040302090204" pitchFamily="34" charset="0"/>
              </a:rPr>
              <a:t>Wo sehe ich noch Klärungsbedarf?</a:t>
            </a:r>
            <a:endParaRPr lang="de-DE" altLang="de-DE" dirty="0">
              <a:effectLst/>
              <a:latin typeface="TheSansOffice" panose="020B0503040302090204" pitchFamily="34" charset="0"/>
            </a:endParaRPr>
          </a:p>
          <a:p>
            <a:pPr>
              <a:lnSpc>
                <a:spcPct val="90000"/>
              </a:lnSpc>
            </a:pPr>
            <a:r>
              <a:rPr lang="de-DE" altLang="de-DE" dirty="0" smtClean="0">
                <a:effectLst/>
                <a:latin typeface="TheSansOffice" panose="020B0503040302090204" pitchFamily="34" charset="0"/>
              </a:rPr>
              <a:t>Für ein gutes Gelingen braucht es …</a:t>
            </a:r>
            <a:endParaRPr lang="de-DE" altLang="de-DE" dirty="0">
              <a:effectLst/>
              <a:latin typeface="TheSansOffice" panose="020B0503040302090204" pitchFamily="34" charset="0"/>
            </a:endParaRPr>
          </a:p>
        </p:txBody>
      </p:sp>
      <p:sp>
        <p:nvSpPr>
          <p:cNvPr id="5" name="AutoShape 2"/>
          <p:cNvSpPr txBox="1">
            <a:spLocks noChangeArrowheads="1"/>
          </p:cNvSpPr>
          <p:nvPr/>
        </p:nvSpPr>
        <p:spPr>
          <a:xfrm>
            <a:off x="1015200" y="764704"/>
            <a:ext cx="97200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de-DE" altLang="de-DE" sz="3200" b="1" dirty="0" smtClean="0">
                <a:solidFill>
                  <a:srgbClr val="000000"/>
                </a:solidFill>
                <a:latin typeface="TheSansOffice" panose="020B0503040302090204" pitchFamily="34" charset="0"/>
              </a:rPr>
              <a:t>Themen und Resonanzfragen</a:t>
            </a:r>
          </a:p>
          <a:p>
            <a:pPr fontAlgn="auto">
              <a:spcAft>
                <a:spcPts val="0"/>
              </a:spcAft>
            </a:pPr>
            <a:endParaRPr lang="de-DE" altLang="de-DE" sz="3200" b="1" dirty="0">
              <a:latin typeface="TheSansOffice" panose="020B0503040302090204" pitchFamily="34" charset="0"/>
            </a:endParaRPr>
          </a:p>
        </p:txBody>
      </p:sp>
      <p:sp>
        <p:nvSpPr>
          <p:cNvPr id="7" name="Rectangle 3"/>
          <p:cNvSpPr txBox="1">
            <a:spLocks noChangeArrowheads="1"/>
          </p:cNvSpPr>
          <p:nvPr/>
        </p:nvSpPr>
        <p:spPr bwMode="auto">
          <a:xfrm>
            <a:off x="746516" y="1772816"/>
            <a:ext cx="10257367"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rgbClr val="EBC31B"/>
              </a:buClr>
              <a:buFont typeface="Wingdings" panose="05000000000000000000" pitchFamily="2" charset="2"/>
              <a:buChar char="l"/>
              <a:defRPr sz="2800" kern="1200">
                <a:solidFill>
                  <a:srgbClr val="1C1C1C"/>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lr>
                <a:srgbClr val="EBC31B"/>
              </a:buClr>
              <a:buChar char="–"/>
              <a:defRPr sz="2400" kern="1200">
                <a:solidFill>
                  <a:srgbClr val="1C1C1C"/>
                </a:solidFill>
                <a:effectLst>
                  <a:outerShdw blurRad="38100" dist="38100" dir="2700000" algn="tl">
                    <a:srgbClr val="C0C0C0"/>
                  </a:outerShdw>
                </a:effectLst>
                <a:latin typeface="+mn-lt"/>
                <a:ea typeface="+mn-ea"/>
                <a:cs typeface="+mn-cs"/>
              </a:defRPr>
            </a:lvl2pPr>
            <a:lvl3pPr marL="1143000" indent="-228600" algn="l" rtl="0" fontAlgn="base">
              <a:spcBef>
                <a:spcPct val="20000"/>
              </a:spcBef>
              <a:spcAft>
                <a:spcPct val="0"/>
              </a:spcAft>
              <a:buClr>
                <a:srgbClr val="EBC31B"/>
              </a:buClr>
              <a:buFont typeface="Wingdings" panose="05000000000000000000" pitchFamily="2" charset="2"/>
              <a:buChar char="l"/>
              <a:defRPr sz="2000" kern="1200">
                <a:solidFill>
                  <a:srgbClr val="1C1C1C"/>
                </a:solidFill>
                <a:effectLst>
                  <a:outerShdw blurRad="38100" dist="38100" dir="2700000" algn="tl">
                    <a:srgbClr val="C0C0C0"/>
                  </a:outerShdw>
                </a:effectLst>
                <a:latin typeface="+mn-lt"/>
                <a:ea typeface="+mn-ea"/>
                <a:cs typeface="+mn-cs"/>
              </a:defRPr>
            </a:lvl3pPr>
            <a:lvl4pPr marL="1600200" indent="-228600" algn="l" rtl="0" fontAlgn="base">
              <a:spcBef>
                <a:spcPct val="20000"/>
              </a:spcBef>
              <a:spcAft>
                <a:spcPct val="0"/>
              </a:spcAft>
              <a:buClr>
                <a:srgbClr val="EBC31B"/>
              </a:buClr>
              <a:buChar char="–"/>
              <a:defRPr kern="1200">
                <a:solidFill>
                  <a:srgbClr val="1C1C1C"/>
                </a:solidFill>
                <a:effectLst>
                  <a:outerShdw blurRad="38100" dist="38100" dir="2700000" algn="tl">
                    <a:srgbClr val="C0C0C0"/>
                  </a:outerShdw>
                </a:effectLst>
                <a:latin typeface="+mn-lt"/>
                <a:ea typeface="+mn-ea"/>
                <a:cs typeface="+mn-cs"/>
              </a:defRPr>
            </a:lvl4pPr>
            <a:lvl5pPr marL="2057400" indent="-228600" algn="l" rtl="0" fontAlgn="base">
              <a:spcBef>
                <a:spcPct val="20000"/>
              </a:spcBef>
              <a:spcAft>
                <a:spcPct val="0"/>
              </a:spcAft>
              <a:buClr>
                <a:srgbClr val="EBC31B"/>
              </a:buClr>
              <a:buFont typeface="Wingdings" panose="05000000000000000000" pitchFamily="2" charset="2"/>
              <a:buChar char="l"/>
              <a:defRPr kern="1200">
                <a:solidFill>
                  <a:srgbClr val="1C1C1C"/>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de-AT" b="1" dirty="0" smtClean="0">
                <a:effectLst/>
              </a:rPr>
              <a:t>Gesamtsicht auf das Modell, Gestaltung der Seelsorge</a:t>
            </a:r>
          </a:p>
          <a:p>
            <a:r>
              <a:rPr lang="de-AT" b="1" dirty="0">
                <a:effectLst/>
              </a:rPr>
              <a:t>Die Pfarre, ihre Leitung und Gremien</a:t>
            </a:r>
            <a:endParaRPr lang="de-DE" dirty="0">
              <a:effectLst/>
            </a:endParaRPr>
          </a:p>
          <a:p>
            <a:r>
              <a:rPr lang="de-AT" b="1" dirty="0">
                <a:effectLst/>
              </a:rPr>
              <a:t>Die Pfarr-Gemeinde, ihre Leitung und </a:t>
            </a:r>
            <a:r>
              <a:rPr lang="de-AT" b="1" dirty="0" smtClean="0">
                <a:effectLst/>
              </a:rPr>
              <a:t>Gremien</a:t>
            </a:r>
          </a:p>
          <a:p>
            <a:r>
              <a:rPr lang="de-AT" b="1" dirty="0">
                <a:effectLst/>
              </a:rPr>
              <a:t>Aufgaben Haupt – und Ehrenamt</a:t>
            </a:r>
            <a:endParaRPr lang="de-DE" dirty="0">
              <a:effectLst/>
            </a:endParaRPr>
          </a:p>
          <a:p>
            <a:r>
              <a:rPr lang="de-AT" b="1" dirty="0">
                <a:effectLst/>
              </a:rPr>
              <a:t>Finanzielles, </a:t>
            </a:r>
            <a:r>
              <a:rPr lang="de-AT" b="1" dirty="0" smtClean="0">
                <a:effectLst/>
              </a:rPr>
              <a:t>Rechtliches</a:t>
            </a:r>
          </a:p>
          <a:p>
            <a:r>
              <a:rPr lang="de-AT" b="1" dirty="0">
                <a:effectLst/>
              </a:rPr>
              <a:t>Einteilung der Pfarrgrenzen</a:t>
            </a:r>
            <a:endParaRPr lang="de-DE" dirty="0">
              <a:effectLst/>
            </a:endParaRPr>
          </a:p>
          <a:p>
            <a:r>
              <a:rPr lang="de-AT" b="1" dirty="0">
                <a:effectLst/>
              </a:rPr>
              <a:t>Resonanz - Sonstiges</a:t>
            </a:r>
            <a:endParaRPr lang="de-DE" dirty="0">
              <a:effectLst/>
            </a:endParaRPr>
          </a:p>
          <a:p>
            <a:endParaRPr lang="de-DE" dirty="0">
              <a:effectLst/>
            </a:endParaRPr>
          </a:p>
          <a:p>
            <a:endParaRPr lang="de-DE" dirty="0">
              <a:effectLst/>
            </a:endParaRPr>
          </a:p>
          <a:p>
            <a:pPr lvl="0"/>
            <a:endParaRPr lang="de-DE" dirty="0">
              <a:effectLst/>
            </a:endParaRPr>
          </a:p>
        </p:txBody>
      </p:sp>
      <p:sp>
        <p:nvSpPr>
          <p:cNvPr id="9" name="AutoShape 2"/>
          <p:cNvSpPr txBox="1">
            <a:spLocks noChangeArrowheads="1"/>
          </p:cNvSpPr>
          <p:nvPr/>
        </p:nvSpPr>
        <p:spPr>
          <a:xfrm>
            <a:off x="1015200" y="2907457"/>
            <a:ext cx="9720000" cy="104308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endParaRPr lang="de-DE" altLang="de-DE" sz="3200" b="1" dirty="0">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36</a:t>
            </a:fld>
            <a:endParaRPr lang="de-DE" altLang="de-DE"/>
          </a:p>
        </p:txBody>
      </p:sp>
    </p:spTree>
    <p:extLst>
      <p:ext uri="{BB962C8B-B14F-4D97-AF65-F5344CB8AC3E}">
        <p14:creationId xmlns:p14="http://schemas.microsoft.com/office/powerpoint/2010/main" val="15985545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7811">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78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3457" y="692696"/>
            <a:ext cx="4785086" cy="3464114"/>
          </a:xfrm>
          <a:prstGeom prst="rect">
            <a:avLst/>
          </a:prstGeom>
        </p:spPr>
      </p:pic>
      <p:sp>
        <p:nvSpPr>
          <p:cNvPr id="3" name="Foliennummernplatzhalter 2"/>
          <p:cNvSpPr>
            <a:spLocks noGrp="1"/>
          </p:cNvSpPr>
          <p:nvPr>
            <p:ph type="sldNum" sz="quarter" idx="12"/>
          </p:nvPr>
        </p:nvSpPr>
        <p:spPr/>
        <p:txBody>
          <a:bodyPr/>
          <a:lstStyle/>
          <a:p>
            <a:fld id="{B6F4C231-DD9A-4111-92CA-0D08C3F1DDA8}" type="slidenum">
              <a:rPr lang="de-DE" altLang="de-DE" smtClean="0"/>
              <a:pPr/>
              <a:t>37</a:t>
            </a:fld>
            <a:endParaRPr lang="de-DE" altLang="de-DE"/>
          </a:p>
        </p:txBody>
      </p:sp>
    </p:spTree>
    <p:extLst>
      <p:ext uri="{BB962C8B-B14F-4D97-AF65-F5344CB8AC3E}">
        <p14:creationId xmlns:p14="http://schemas.microsoft.com/office/powerpoint/2010/main" val="30414666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Kapseln">
  <a:themeElements>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Kapseln">
      <a:majorFont>
        <a:latin typeface="TheSansOffice"/>
        <a:ea typeface=""/>
        <a:cs typeface=""/>
      </a:majorFont>
      <a:minorFont>
        <a:latin typeface="TheSans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Kapseln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Kapseln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Kapseln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Kapseln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Kapseln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Kapseln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Kapseln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Kapseln">
  <a:themeElements>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Kapseln">
      <a:majorFont>
        <a:latin typeface="TheSansOffice"/>
        <a:ea typeface=""/>
        <a:cs typeface=""/>
      </a:majorFont>
      <a:minorFont>
        <a:latin typeface="TheSans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Kapseln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Kapseln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Kapseln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Kapseln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Kapseln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Kapseln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Kapseln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Kapsel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Kapsel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Nur für Begrüßung">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2076</Words>
  <Application>Microsoft Office PowerPoint</Application>
  <PresentationFormat>Breitbild</PresentationFormat>
  <Paragraphs>380</Paragraphs>
  <Slides>37</Slides>
  <Notes>33</Notes>
  <HiddenSlides>0</HiddenSlides>
  <MMClips>0</MMClips>
  <ScaleCrop>false</ScaleCrop>
  <HeadingPairs>
    <vt:vector size="6" baseType="variant">
      <vt:variant>
        <vt:lpstr>Verwendete Schriftarten</vt:lpstr>
      </vt:variant>
      <vt:variant>
        <vt:i4>8</vt:i4>
      </vt:variant>
      <vt:variant>
        <vt:lpstr>Design</vt:lpstr>
      </vt:variant>
      <vt:variant>
        <vt:i4>5</vt:i4>
      </vt:variant>
      <vt:variant>
        <vt:lpstr>Folientitel</vt:lpstr>
      </vt:variant>
      <vt:variant>
        <vt:i4>37</vt:i4>
      </vt:variant>
    </vt:vector>
  </HeadingPairs>
  <TitlesOfParts>
    <vt:vector size="50" baseType="lpstr">
      <vt:lpstr>Arial</vt:lpstr>
      <vt:lpstr>Calibri</vt:lpstr>
      <vt:lpstr>Calibri Light</vt:lpstr>
      <vt:lpstr>Tahoma</vt:lpstr>
      <vt:lpstr>TheSansOffice</vt:lpstr>
      <vt:lpstr>TheSansOffice LF</vt:lpstr>
      <vt:lpstr>Times New Roman</vt:lpstr>
      <vt:lpstr>Wingdings</vt:lpstr>
      <vt:lpstr>Kapseln</vt:lpstr>
      <vt:lpstr>1_Kapseln</vt:lpstr>
      <vt:lpstr>2_Kapseln</vt:lpstr>
      <vt:lpstr>3_Kapseln</vt:lpstr>
      <vt:lpstr>Nur für Begrüßung</vt:lpstr>
      <vt:lpstr>Herzlich willkommen!</vt:lpstr>
      <vt:lpstr>Gebet für die Zukunft der Kirche</vt:lpstr>
      <vt:lpstr>Ablauf</vt:lpstr>
      <vt:lpstr>Ziele des Zukunftsweges – Wozu?</vt:lpstr>
      <vt:lpstr>Themenfelder</vt:lpstr>
      <vt:lpstr>Zeitgemäße Strukturen</vt:lpstr>
      <vt:lpstr>Warum neue Strukturen? </vt:lpstr>
      <vt:lpstr>Entscheidungsprozess bis heute </vt:lpstr>
      <vt:lpstr>PowerPoint-Präsentation</vt:lpstr>
      <vt:lpstr>Modellbeschreibung: Derzeit 487 Pfarren</vt:lpstr>
      <vt:lpstr>Modellbeschreibung: Künftig 487 Pfarr-Gemeinden</vt:lpstr>
      <vt:lpstr>Modellbeschreibung: Derzeit 39 Dekanate</vt:lpstr>
      <vt:lpstr>Modellbeschreibung: Künftig 35 Pfarren</vt:lpstr>
      <vt:lpstr>Modellbeschreibung: Pfarre im Überblick</vt:lpstr>
      <vt:lpstr>Modellbeschreibung: Pfarr-Gemeinde im Überblick</vt:lpstr>
      <vt:lpstr>Modellbeschreibung: Leitung der Pfarr-Gemeinde</vt:lpstr>
      <vt:lpstr>Modellbeschreibung: Gremien der Pfarr-Gemeinde</vt:lpstr>
      <vt:lpstr>Modellbeschreibung: Leitung der Pfarre</vt:lpstr>
      <vt:lpstr>Modellbeschreibung: Pfarrliche Gremien I</vt:lpstr>
      <vt:lpstr>Modellbeschreibung: Pfarrliche Gremien II</vt:lpstr>
      <vt:lpstr>Beispiel: Dekanat Freistadt</vt:lpstr>
      <vt:lpstr>Beispiel: Pfarre „Freistadt“</vt:lpstr>
      <vt:lpstr>Personalbeispiel </vt:lpstr>
      <vt:lpstr>Rollenprofile: Priester</vt:lpstr>
      <vt:lpstr>Rollenprofile: Weitere hauptamtliche Seelsorger/innen</vt:lpstr>
      <vt:lpstr>Rollenprofile: Ehrenamtliche in Leitungsfunktionen – Pfarre</vt:lpstr>
      <vt:lpstr>Rollenprofile: Ehrenamtliche in Leitungsfunktionen – Pfarr-Gemeinde</vt:lpstr>
      <vt:lpstr>Rollenprofile Diakone</vt:lpstr>
      <vt:lpstr>Rollenprofile: Hauptamtliche in der Verwaltung</vt:lpstr>
      <vt:lpstr>Warum dieses Modell? Inhaltliche Gründe</vt:lpstr>
      <vt:lpstr>Warum dieses Modell? Eckpfeiler</vt:lpstr>
      <vt:lpstr>Warum dieses Modell? Eckpfeiler</vt:lpstr>
      <vt:lpstr>Resonanzphase </vt:lpstr>
      <vt:lpstr>Wie sieht der Entscheidungsprozess aus? </vt:lpstr>
      <vt:lpstr>     Wie sieht der Entscheidungsprozess aus? </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Schulung für Mitglieder des FA Finanzen</dc:title>
  <dc:creator>Christoph Lauermann</dc:creator>
  <cp:lastModifiedBy>Michael Kraml</cp:lastModifiedBy>
  <cp:revision>339</cp:revision>
  <cp:lastPrinted>2019-01-22T13:13:18Z</cp:lastPrinted>
  <dcterms:created xsi:type="dcterms:W3CDTF">2011-02-11T13:31:40Z</dcterms:created>
  <dcterms:modified xsi:type="dcterms:W3CDTF">2019-04-03T12:58:08Z</dcterms:modified>
</cp:coreProperties>
</file>